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5" r:id="rId3"/>
    <p:sldId id="271" r:id="rId4"/>
    <p:sldId id="272" r:id="rId5"/>
    <p:sldId id="278" r:id="rId6"/>
    <p:sldId id="273" r:id="rId7"/>
    <p:sldId id="274" r:id="rId8"/>
    <p:sldId id="268" r:id="rId9"/>
    <p:sldId id="275" r:id="rId10"/>
    <p:sldId id="269" r:id="rId11"/>
    <p:sldId id="288" r:id="rId12"/>
    <p:sldId id="276" r:id="rId13"/>
    <p:sldId id="277" r:id="rId14"/>
    <p:sldId id="280" r:id="rId15"/>
    <p:sldId id="282" r:id="rId16"/>
    <p:sldId id="283" r:id="rId17"/>
    <p:sldId id="284" r:id="rId18"/>
    <p:sldId id="286" r:id="rId19"/>
    <p:sldId id="285" r:id="rId20"/>
    <p:sldId id="287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34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984" y="60"/>
      </p:cViewPr>
      <p:guideLst>
        <p:guide orient="horz" pos="3656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A5D2-DBA2-48E5-8E18-A4D19248AB4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782-9697-472C-B1A8-CC8B2399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8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83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2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3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10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51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75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16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3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802-89E3-4444-BB86-CB83D3A23D64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5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7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414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Streaming </a:t>
            </a:r>
            <a:r>
              <a:rPr lang="en-US" dirty="0" smtClean="0">
                <a:solidFill>
                  <a:schemeClr val="tx2"/>
                </a:solidFill>
              </a:rPr>
              <a:t>algorithms for edit distance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725955"/>
            <a:ext cx="4068159" cy="15239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err="1" smtClean="0"/>
              <a:t>Diptarka</a:t>
            </a:r>
            <a:r>
              <a:rPr lang="en-US" sz="2800" dirty="0" smtClean="0"/>
              <a:t> </a:t>
            </a:r>
            <a:r>
              <a:rPr lang="en-US" sz="2800" dirty="0"/>
              <a:t>Chakraborty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</a:rPr>
              <a:t>Charles U., </a:t>
            </a:r>
            <a:r>
              <a:rPr lang="en-US" sz="2800" dirty="0" smtClean="0">
                <a:solidFill>
                  <a:schemeClr val="tx2"/>
                </a:solidFill>
              </a:rPr>
              <a:t>Prague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795405" y="4733408"/>
            <a:ext cx="3559406" cy="1523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 err="1"/>
              <a:t>Elazar</a:t>
            </a:r>
            <a:r>
              <a:rPr lang="en-US" sz="2800" dirty="0"/>
              <a:t> </a:t>
            </a:r>
            <a:r>
              <a:rPr lang="en-US" sz="2800" dirty="0" smtClean="0"/>
              <a:t>Goldenberg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The Academic College of Tel Aviv-</a:t>
            </a:r>
            <a:r>
              <a:rPr lang="en-US" sz="2800" dirty="0" err="1" smtClean="0">
                <a:solidFill>
                  <a:schemeClr val="tx2"/>
                </a:solidFill>
              </a:rPr>
              <a:t>Yaffo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933700" y="2589244"/>
            <a:ext cx="32766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 smtClean="0"/>
              <a:t>Michal </a:t>
            </a:r>
            <a:r>
              <a:rPr lang="en-US" dirty="0" err="1" smtClean="0"/>
              <a:t>Kouck</a:t>
            </a:r>
            <a:r>
              <a:rPr lang="cs-CZ" dirty="0" smtClean="0"/>
              <a:t>ý</a:t>
            </a: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dirty="0" smtClean="0">
                <a:solidFill>
                  <a:schemeClr val="tx2"/>
                </a:solidFill>
              </a:rPr>
              <a:t>Charles U., Prague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9370" y="4111686"/>
            <a:ext cx="4445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Joint work with:</a:t>
            </a:r>
          </a:p>
        </p:txBody>
      </p:sp>
    </p:spTree>
    <p:extLst>
      <p:ext uri="{BB962C8B-B14F-4D97-AF65-F5344CB8AC3E}">
        <p14:creationId xmlns:p14="http://schemas.microsoft.com/office/powerpoint/2010/main" val="14380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dirty="0" smtClean="0"/>
                  <a:t>The two pointers into</a:t>
                </a:r>
                <a:r>
                  <a:rPr lang="en-US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 smtClean="0"/>
                  <a:t> behave like a random walk on a line.</a:t>
                </a:r>
              </a:p>
              <a:p>
                <a:pPr>
                  <a:spcBef>
                    <a:spcPts val="1800"/>
                  </a:spcBef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W</a:t>
                </a:r>
                <a:r>
                  <a:rPr lang="en-US" sz="2800" dirty="0" smtClean="0"/>
                  <a:t>ith probability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2/3</m:t>
                    </m:r>
                  </m:oMath>
                </a14:m>
                <a:r>
                  <a:rPr lang="en-US" sz="2800" dirty="0" smtClean="0"/>
                  <a:t> they synchronize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 steps</a:t>
                </a:r>
                <a:r>
                  <a:rPr lang="en-US" sz="2800" dirty="0" smtClean="0"/>
                  <a:t>.</a:t>
                </a:r>
                <a:endParaRPr lang="en-US" sz="2800" dirty="0"/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sz="2800" dirty="0" err="1" smtClean="0"/>
                  <a:t>Prob</a:t>
                </a:r>
                <a:r>
                  <a:rPr lang="en-US" sz="2800" dirty="0" smtClean="0"/>
                  <a:t>[synchronize </a:t>
                </a:r>
                <a:r>
                  <a:rPr lang="en-US" sz="2800" dirty="0"/>
                  <a:t>in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 steps] &gt;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endParaRPr lang="en-US" sz="2800" dirty="0"/>
              </a:p>
              <a:p>
                <a:pPr>
                  <a:spcBef>
                    <a:spcPts val="1800"/>
                  </a:spcBef>
                  <a:buFont typeface="Wingdings" panose="05000000000000000000" pitchFamily="2" charset="2"/>
                  <a:buChar char="Ø"/>
                </a:pPr>
                <a:endParaRPr lang="en-US" sz="2800" dirty="0" smtClean="0"/>
              </a:p>
              <a:p>
                <a:pPr>
                  <a:spcBef>
                    <a:spcPts val="1800"/>
                  </a:spcBef>
                  <a:buFont typeface="Wingdings" panose="05000000000000000000" pitchFamily="2" charset="2"/>
                  <a:buChar char="Ø"/>
                </a:pPr>
                <a:r>
                  <a:rPr lang="en-US" sz="2800" dirty="0" smtClean="0"/>
                  <a:t>But, </a:t>
                </a:r>
                <a:r>
                  <a:rPr lang="en-US" sz="2800" dirty="0" smtClean="0"/>
                  <a:t>the expected number of steps to synchronize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.</a:t>
                </a:r>
                <a:r>
                  <a:rPr lang="en-US" sz="2800" dirty="0"/>
                  <a:t> </a:t>
                </a:r>
                <a:endParaRPr lang="en-US" sz="2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>
                <a:blip r:embed="rId3"/>
                <a:stretch>
                  <a:fillRect l="-1310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6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Computing edit distance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 smtClean="0"/>
                  <a:t>Wagner-Fischer’74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b="0" i="1" baseline="300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Masek-Paterson’80</a:t>
                </a:r>
                <a:r>
                  <a:rPr lang="en-US" sz="2400" dirty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 i="1" baseline="3000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latin typeface="Cambria Math" panose="02040503050406030204" pitchFamily="18" charset="0"/>
                            <a:ea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 )</m:t>
                        </m:r>
                      </m:e>
                    </m:func>
                  </m:oMath>
                </a14:m>
                <a:endParaRPr lang="en-US" sz="2400" dirty="0"/>
              </a:p>
              <a:p>
                <a:r>
                  <a:rPr lang="en-US" sz="2400" dirty="0" smtClean="0"/>
                  <a:t>Landau-Myers-Schmidt’98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 smtClean="0"/>
                  <a:t>Streaming (synchronous)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i="1" dirty="0" smtClean="0"/>
                  <a:t>ours</a:t>
                </a:r>
                <a:r>
                  <a:rPr lang="en-US" sz="2400" dirty="0"/>
                  <a:t>			</a:t>
                </a:r>
                <a:r>
                  <a:rPr lang="en-US" sz="2400" dirty="0" smtClean="0"/>
                  <a:t>	</a:t>
                </a: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b="0" i="1" baseline="30000" smtClean="0">
                        <a:latin typeface="Cambria Math" panose="02040503050406030204" pitchFamily="18" charset="0"/>
                        <a:ea typeface="Cambria Math"/>
                      </a:rPr>
                      <m:t>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err="1" smtClean="0"/>
                  <a:t>Belazzougui</a:t>
                </a:r>
                <a:r>
                  <a:rPr lang="en-US" sz="2400" dirty="0" smtClean="0"/>
                  <a:t>-Zhang 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𝑛𝑘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(sequential stream)</a:t>
                </a:r>
                <a:endParaRPr lang="en-US" sz="2400" dirty="0"/>
              </a:p>
              <a:p>
                <a:r>
                  <a:rPr lang="en-US" sz="2400" i="1" dirty="0" smtClean="0"/>
                  <a:t>ours</a:t>
                </a:r>
                <a:r>
                  <a:rPr lang="en-US" sz="2400" dirty="0" smtClean="0"/>
                  <a:t>				</a:t>
                </a:r>
                <a:r>
                  <a:rPr lang="en-US" sz="2400" dirty="0">
                    <a:ea typeface="Cambria Math"/>
                  </a:rPr>
                  <a:t> </a:t>
                </a:r>
                <a:r>
                  <a:rPr lang="en-US" sz="2400" dirty="0" smtClean="0">
                    <a:ea typeface="Cambria Math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rad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3/2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Approximating edit distance</a:t>
                </a:r>
              </a:p>
              <a:p>
                <a:r>
                  <a:rPr lang="en-US" sz="2400" dirty="0"/>
                  <a:t>Landau-Myers-Schmidt</a:t>
                </a:r>
                <a:r>
                  <a:rPr lang="en-US" sz="2400" dirty="0" smtClean="0"/>
                  <a:t>’98 </a:t>
                </a:r>
                <a:r>
                  <a:rPr lang="en-US" sz="2400" dirty="0"/>
                  <a:t>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	</a:t>
                </a:r>
                <a:r>
                  <a:rPr lang="en-US" sz="2400" dirty="0" smtClean="0">
                    <a:ea typeface="Cambria Math"/>
                  </a:rPr>
                  <a:t> 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 smtClean="0"/>
                  <a:t>-</a:t>
                </a:r>
                <a:r>
                  <a:rPr lang="en-US" sz="2400" dirty="0" err="1" smtClean="0"/>
                  <a:t>approx</a:t>
                </a:r>
                <a:endParaRPr lang="en-US" sz="2400" dirty="0"/>
              </a:p>
              <a:p>
                <a:r>
                  <a:rPr lang="en-US" sz="2400" dirty="0" smtClean="0"/>
                  <a:t>Andoni-Krauthgamer-Onak’10	</a:t>
                </a: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1+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     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1+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sup>
                        </m:sSup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400" dirty="0" smtClean="0"/>
                  <a:t>-</a:t>
                </a:r>
                <a:r>
                  <a:rPr lang="en-US" sz="2400" dirty="0" err="1" smtClean="0"/>
                  <a:t>approx</a:t>
                </a:r>
                <a:endParaRPr lang="en-US" sz="2400" dirty="0" smtClean="0"/>
              </a:p>
              <a:p>
                <a:r>
                  <a:rPr lang="en-US" sz="2400" dirty="0" smtClean="0"/>
                  <a:t>Saha’14	(streaming)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/>
                  <a:t>	</a:t>
                </a:r>
                <a:r>
                  <a:rPr lang="en-US" sz="2400" dirty="0">
                    <a:ea typeface="Cambria Math"/>
                  </a:rPr>
                  <a:t>           </a:t>
                </a:r>
                <a:r>
                  <a:rPr lang="en-US" sz="2400" dirty="0" smtClean="0">
                    <a:ea typeface="Cambria Math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 smtClean="0"/>
                  <a:t>-approx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Backus-Indyk’14				SETH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→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2−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  <a:blipFill>
                <a:blip r:embed="rId2"/>
                <a:stretch>
                  <a:fillRect l="-623" t="-1641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7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Streaming algorithm for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Two steps:</a:t>
                </a:r>
              </a:p>
              <a:p>
                <a:pPr marL="514350" indent="-514350">
                  <a:spcBef>
                    <a:spcPts val="24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800" dirty="0" smtClean="0"/>
                  <a:t>Using our embedding procedure extract a </a:t>
                </a:r>
                <a:r>
                  <a:rPr lang="en-US" sz="2800" i="1" dirty="0" smtClean="0"/>
                  <a:t>kernel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dirty="0" smtClean="0"/>
                  <a:t>from</a:t>
                </a:r>
                <a:r>
                  <a:rPr lang="en-US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dirty="0" smtClean="0"/>
                  <a:t>such that </a:t>
                </a:r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i="1" baseline="-25000">
                          <a:latin typeface="Cambria Math" panose="02040503050406030204" pitchFamily="18" charset="0"/>
                        </a:rPr>
                        <m:t>𝑒𝑑𝑖𝑡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i="1" baseline="-25000">
                          <a:latin typeface="Cambria Math" panose="02040503050406030204" pitchFamily="18" charset="0"/>
                        </a:rPr>
                        <m:t>𝑒𝑑𝑖𝑡</m:t>
                      </m:r>
                      <m:r>
                        <a:rPr lang="en-US" sz="2800" i="1" baseline="-250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   and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′|,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800" baseline="30000" dirty="0" smtClean="0"/>
              </a:p>
              <a:p>
                <a:pPr marL="514350" indent="-514350">
                  <a:spcBef>
                    <a:spcPts val="2400"/>
                  </a:spcBef>
                  <a:buFont typeface="+mj-lt"/>
                  <a:buAutoNum type="arabicPeriod" startAt="2"/>
                </a:pPr>
                <a:r>
                  <a:rPr lang="en-US" sz="2800" dirty="0" smtClean="0"/>
                  <a:t>Apply off-line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8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 algorithm for edit distance on the kernel.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 rotWithShape="0">
                <a:blip r:embed="rId3"/>
                <a:stretch>
                  <a:fillRect l="-1528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83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Computing </a:t>
                </a:r>
                <a:r>
                  <a:rPr lang="en-US" dirty="0"/>
                  <a:t>a kernel </a:t>
                </a: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Two steps:</a:t>
                </a:r>
              </a:p>
              <a:p>
                <a:pPr marL="514350" indent="-514350">
                  <a:spcBef>
                    <a:spcPts val="24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800" dirty="0" smtClean="0"/>
                  <a:t>Remove too many repetitions from matched parts of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 marL="514350" indent="-514350">
                  <a:spcBef>
                    <a:spcPts val="24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800" dirty="0" smtClean="0"/>
                  <a:t>Shrink long rigid matched parts.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 rotWithShape="0">
                <a:blip r:embed="rId4"/>
                <a:stretch>
                  <a:fillRect l="-1528" t="-1348" r="-1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9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</a:t>
            </a:r>
            <a:r>
              <a:rPr lang="en-US" dirty="0" err="1" smtClean="0"/>
              <a:t>pgming</a:t>
            </a:r>
            <a:r>
              <a:rPr lang="en-US" dirty="0" smtClean="0"/>
              <a:t> for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Edit matrix: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8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800" i="1" baseline="-25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l="-1456" t="-6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062584" y="2760355"/>
            <a:ext cx="517904" cy="507755"/>
          </a:xfrm>
          <a:prstGeom prst="straightConnector1">
            <a:avLst/>
          </a:prstGeom>
          <a:ln w="19050">
            <a:solidFill>
              <a:schemeClr val="tx1"/>
            </a:solidFill>
            <a:headEnd type="oval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617718" y="2756705"/>
            <a:ext cx="0" cy="49865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4594859" y="32804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062584" y="3303263"/>
            <a:ext cx="507683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594859" y="3285484"/>
                <a:ext cx="18443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859" y="3285484"/>
                <a:ext cx="1844386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617718" y="2470594"/>
                <a:ext cx="18443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718" y="2470594"/>
                <a:ext cx="1844386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2634789" y="3462256"/>
                <a:ext cx="18443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789" y="3462256"/>
                <a:ext cx="1844386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2664231" y="2041400"/>
                <a:ext cx="1686441" cy="668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231" y="2041400"/>
                <a:ext cx="1686441" cy="668645"/>
              </a:xfrm>
              <a:prstGeom prst="rect">
                <a:avLst/>
              </a:prstGeom>
              <a:blipFill>
                <a:blip r:embed="rId7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893619" y="2274690"/>
                <a:ext cx="1686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9" y="2274690"/>
                <a:ext cx="168644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739751" y="1207298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751" y="1207298"/>
                <a:ext cx="1686441" cy="391646"/>
              </a:xfrm>
              <a:prstGeom prst="rect">
                <a:avLst/>
              </a:prstGeom>
              <a:blipFill>
                <a:blip r:embed="rId9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7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Diagonals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4"/>
                <a:ext cx="8378890" cy="15118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𝑆𝑙𝑖𝑑𝑒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&gt;1</m:t>
                        </m:r>
                      </m:lim>
                    </m:limLow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∀ℓ≤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+ℓ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+ℓ</m:t>
                        </m:r>
                      </m:sub>
                    </m:sSub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				… </a:t>
                </a:r>
                <a:r>
                  <a:rPr lang="en-US" sz="2800" i="1" dirty="0" smtClean="0"/>
                  <a:t>longest common extension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4"/>
                <a:ext cx="8378890" cy="151187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2995569" y="2899064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2777360" y="2484152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60" y="2484152"/>
                <a:ext cx="1686441" cy="391646"/>
              </a:xfrm>
              <a:prstGeom prst="rect">
                <a:avLst/>
              </a:prstGeom>
              <a:blipFill>
                <a:blip r:embed="rId4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ál 22"/>
          <p:cNvSpPr/>
          <p:nvPr/>
        </p:nvSpPr>
        <p:spPr>
          <a:xfrm>
            <a:off x="3272288" y="305166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ál 23"/>
          <p:cNvSpPr/>
          <p:nvPr/>
        </p:nvSpPr>
        <p:spPr>
          <a:xfrm>
            <a:off x="4682010" y="387106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4142645" y="3092601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645" y="3092601"/>
                <a:ext cx="1686441" cy="391646"/>
              </a:xfrm>
              <a:prstGeom prst="rect">
                <a:avLst/>
              </a:prstGeom>
              <a:blipFill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241455" y="3770358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455" y="3770358"/>
                <a:ext cx="1686441" cy="391646"/>
              </a:xfrm>
              <a:prstGeom prst="rect">
                <a:avLst/>
              </a:prstGeom>
              <a:blipFill>
                <a:blip r:embed="rId6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9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Diagonals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/>
                  <a:t> time algorithm 				[</a:t>
                </a:r>
                <a:r>
                  <a:rPr lang="en-US" sz="2800" dirty="0" err="1" smtClean="0"/>
                  <a:t>Ukkonen</a:t>
                </a:r>
                <a:r>
                  <a:rPr lang="en-US" sz="2800" dirty="0" smtClean="0"/>
                  <a:t>]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dirty="0" smtClean="0"/>
                  <a:t>Slide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800" dirty="0" smtClean="0"/>
                  <a:t> time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time algorithm </a:t>
                </a:r>
                <a:r>
                  <a:rPr lang="en-US" sz="2800" dirty="0" smtClean="0"/>
                  <a:t>	[Landau et al.]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l="-1092" t="-13287" r="-801" b="-11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95569" y="2899064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2777360" y="2484152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60" y="2484152"/>
                <a:ext cx="1686441" cy="391646"/>
              </a:xfrm>
              <a:prstGeom prst="rect">
                <a:avLst/>
              </a:prstGeom>
              <a:blipFill>
                <a:blip r:embed="rId4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ál 13"/>
          <p:cNvSpPr/>
          <p:nvPr/>
        </p:nvSpPr>
        <p:spPr>
          <a:xfrm>
            <a:off x="3272288" y="305166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682010" y="387106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142645" y="3092601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645" y="3092601"/>
                <a:ext cx="1686441" cy="391646"/>
              </a:xfrm>
              <a:prstGeom prst="rect">
                <a:avLst/>
              </a:prstGeom>
              <a:blipFill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241455" y="3770358"/>
                <a:ext cx="1686441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455" y="3770358"/>
                <a:ext cx="1686441" cy="391646"/>
              </a:xfrm>
              <a:prstGeom prst="rect">
                <a:avLst/>
              </a:prstGeom>
              <a:blipFill>
                <a:blip r:embed="rId6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ovnoramenný trojúhelník 11"/>
          <p:cNvSpPr/>
          <p:nvPr/>
        </p:nvSpPr>
        <p:spPr>
          <a:xfrm rot="10800000">
            <a:off x="4052455" y="1727567"/>
            <a:ext cx="2963504" cy="1574223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595222" y="2178009"/>
                <a:ext cx="61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222" y="2178009"/>
                <a:ext cx="61065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2931311" y="1153278"/>
                <a:ext cx="61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311" y="1153278"/>
                <a:ext cx="61065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vnoramenný trojúhelník 16"/>
          <p:cNvSpPr/>
          <p:nvPr/>
        </p:nvSpPr>
        <p:spPr>
          <a:xfrm>
            <a:off x="2277951" y="3369005"/>
            <a:ext cx="2963504" cy="1574223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0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Streaming algorithm (idea)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Break the matrix in slices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/>
                  <a:t>rows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&amp; slide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800" dirty="0" smtClean="0"/>
                  <a:t> time 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time algorithm </a:t>
                </a:r>
                <a:r>
                  <a:rPr lang="en-US" sz="2800" dirty="0" smtClean="0"/>
                  <a:t>		[</a:t>
                </a:r>
                <a:r>
                  <a:rPr lang="en-US" sz="2800" dirty="0" err="1" smtClean="0"/>
                  <a:t>Belazzougui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Zhang</a:t>
                </a:r>
                <a:r>
                  <a:rPr lang="en-US" sz="2800" dirty="0"/>
                  <a:t>]</a:t>
                </a:r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l="-1092" t="-9790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95569" y="2899064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3272288" y="305166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682010" y="387106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4052455" y="1727567"/>
            <a:ext cx="2963504" cy="1574223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379567" y="3463726"/>
                <a:ext cx="61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67" y="3463726"/>
                <a:ext cx="610650" cy="369332"/>
              </a:xfrm>
              <a:prstGeom prst="rect">
                <a:avLst/>
              </a:prstGeom>
              <a:blipFill>
                <a:blip r:embed="rId4"/>
                <a:stretch>
                  <a:fillRect r="-12000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vnoramenný trojúhelník 16"/>
          <p:cNvSpPr/>
          <p:nvPr/>
        </p:nvSpPr>
        <p:spPr>
          <a:xfrm>
            <a:off x="2277951" y="3369005"/>
            <a:ext cx="2963504" cy="1574223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Přímá spojnice 17"/>
          <p:cNvCxnSpPr/>
          <p:nvPr/>
        </p:nvCxnSpPr>
        <p:spPr>
          <a:xfrm>
            <a:off x="1334542" y="3301791"/>
            <a:ext cx="662420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334542" y="3978932"/>
            <a:ext cx="662420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332819" y="3296587"/>
            <a:ext cx="662420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1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Periodicity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2800" dirty="0" smtClean="0"/>
                  <a:t>Two diagonals sliding in parallel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800" i="1" dirty="0" smtClean="0"/>
                  <a:t>periodicity</a:t>
                </a:r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 smtClean="0"/>
                  <a:t>		 		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t="-1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95569" y="2899064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893619" y="2160400"/>
                <a:ext cx="1686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9" y="2160400"/>
                <a:ext cx="168644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055020" y="1233448"/>
                <a:ext cx="721599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020" y="1233448"/>
                <a:ext cx="721599" cy="391646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579702" y="2850390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702" y="2850390"/>
                <a:ext cx="4364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>
            <a:off x="3776619" y="2484152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822625" y="3376260"/>
            <a:ext cx="145992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780949" y="2514145"/>
            <a:ext cx="0" cy="8369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289721" y="3400445"/>
            <a:ext cx="0" cy="8369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579702" y="3540381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702" y="3540381"/>
                <a:ext cx="4364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265469" y="1249141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469" y="1249141"/>
                <a:ext cx="43641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550866" y="1255762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866" y="1255762"/>
                <a:ext cx="43641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Periodicity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Slide check: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𝑝𝑒𝑟𝑖𝑜𝑑</m:t>
                    </m:r>
                  </m:oMath>
                </a14:m>
                <a:r>
                  <a:rPr lang="en-US" sz="2800" dirty="0" smtClean="0"/>
                  <a:t>     		(</a:t>
                </a:r>
                <a:r>
                  <a:rPr lang="en-US" sz="2800" i="1" dirty="0" smtClean="0"/>
                  <a:t>periodicity</a:t>
                </a:r>
                <a:r>
                  <a:rPr lang="en-US" sz="2800" dirty="0" smtClean="0"/>
                  <a:t>)</a:t>
                </a:r>
                <a:br>
                  <a:rPr lang="en-US" sz="2800" dirty="0" smtClean="0"/>
                </a:br>
                <a:r>
                  <a:rPr lang="en-US" sz="280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			(</a:t>
                </a:r>
                <a:r>
                  <a:rPr lang="en-US" sz="2800" i="1" dirty="0" smtClean="0"/>
                  <a:t>equality</a:t>
                </a:r>
                <a:r>
                  <a:rPr lang="en-US" sz="2800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l="-1456" t="-11888" r="-582" b="-18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se šipkou 5"/>
          <p:cNvCxnSpPr/>
          <p:nvPr/>
        </p:nvCxnSpPr>
        <p:spPr>
          <a:xfrm>
            <a:off x="2995569" y="2899064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893619" y="2160400"/>
                <a:ext cx="1686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9" y="2160400"/>
                <a:ext cx="168644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055020" y="1233448"/>
                <a:ext cx="721599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020" y="1233448"/>
                <a:ext cx="721599" cy="391646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579702" y="2850390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702" y="2850390"/>
                <a:ext cx="4364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>
            <a:off x="3776619" y="2484152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822625" y="3376260"/>
            <a:ext cx="145992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780949" y="2514145"/>
            <a:ext cx="0" cy="8369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289721" y="3400445"/>
            <a:ext cx="0" cy="8369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579702" y="3540381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702" y="3540381"/>
                <a:ext cx="4364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265469" y="1249141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469" y="1249141"/>
                <a:ext cx="43641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550866" y="1255762"/>
                <a:ext cx="436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866" y="1255762"/>
                <a:ext cx="43641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7568994" y="2391198"/>
                <a:ext cx="12301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994" y="2391198"/>
                <a:ext cx="1230135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délník 20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4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 smtClean="0"/>
                  <a:t>Edit distance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the </a:t>
                </a:r>
                <a:r>
                  <a:rPr lang="en-US" dirty="0"/>
                  <a:t>number </a:t>
                </a:r>
                <a:r>
                  <a:rPr lang="en-US" dirty="0" smtClean="0"/>
                  <a:t>of	1) bit flips/symbol changes</a:t>
                </a:r>
                <a:br>
                  <a:rPr lang="en-US" dirty="0" smtClean="0"/>
                </a:br>
                <a:r>
                  <a:rPr lang="en-US" dirty="0" smtClean="0"/>
                  <a:t>				2) insertions, and</a:t>
                </a:r>
                <a:br>
                  <a:rPr lang="en-US" dirty="0" smtClean="0"/>
                </a:br>
                <a:r>
                  <a:rPr lang="en-US" dirty="0" smtClean="0"/>
                  <a:t>				3) deletions</a:t>
                </a:r>
              </a:p>
              <a:p>
                <a:pPr marL="0" indent="0">
                  <a:buNone/>
                </a:pPr>
                <a:r>
                  <a:rPr lang="en-US" dirty="0" smtClean="0"/>
                  <a:t>	that take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into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 rotWithShape="0">
                <a:blip r:embed="rId2"/>
                <a:stretch>
                  <a:fillRect l="-1358" t="-5949" b="-3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88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52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18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66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62091" y="2229715"/>
            <a:ext cx="0" cy="104709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162091" y="2229715"/>
            <a:ext cx="432000" cy="104709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0" idx="2"/>
            <a:endCxn id="64" idx="0"/>
          </p:cNvCxnSpPr>
          <p:nvPr/>
        </p:nvCxnSpPr>
        <p:spPr>
          <a:xfrm flipH="1">
            <a:off x="4672456" y="2229715"/>
            <a:ext cx="43200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752456" y="2229715"/>
            <a:ext cx="432000" cy="104659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82821" y="2229217"/>
            <a:ext cx="1635" cy="10475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14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diagonals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3/2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/>
                  <a:t>-time algorithm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dirty="0" smtClean="0">
                    <a:solidFill>
                      <a:schemeClr val="tx2"/>
                    </a:solidFill>
                  </a:rPr>
                  <a:t>Conjecture</a:t>
                </a:r>
                <a:r>
                  <a:rPr lang="cs-CZ" sz="2800" dirty="0" smtClean="0">
                    <a:solidFill>
                      <a:schemeClr val="tx2"/>
                    </a:solidFill>
                  </a:rPr>
                  <a:t>:</a:t>
                </a:r>
                <a:r>
                  <a:rPr lang="cs-CZ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-</a:t>
                </a:r>
                <a:r>
                  <a:rPr lang="en-US" sz="2800" dirty="0" smtClean="0"/>
                  <a:t>time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2605"/>
                <a:ext cx="8378890" cy="873558"/>
              </a:xfrm>
              <a:blipFill>
                <a:blip r:embed="rId3"/>
                <a:stretch>
                  <a:fillRect l="-1092" t="-12587" b="-13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se šipkou 5"/>
          <p:cNvCxnSpPr/>
          <p:nvPr/>
        </p:nvCxnSpPr>
        <p:spPr>
          <a:xfrm>
            <a:off x="2995569" y="2899064"/>
            <a:ext cx="1119231" cy="66376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3776619" y="2484152"/>
            <a:ext cx="2294152" cy="133830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4114800" y="3562829"/>
            <a:ext cx="893993" cy="5217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2877808" y="2318907"/>
            <a:ext cx="1576431" cy="9244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4454239" y="3243313"/>
            <a:ext cx="1109109" cy="63903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254138" y="1703749"/>
            <a:ext cx="4785013" cy="3262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889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Limits on </a:t>
            </a:r>
            <a:r>
              <a:rPr lang="en-US" i="1" dirty="0" smtClean="0"/>
              <a:t>randomized </a:t>
            </a:r>
            <a:r>
              <a:rPr lang="en-US" dirty="0" smtClean="0"/>
              <a:t>embedding of edit distance into Hamming distance?</a:t>
            </a:r>
          </a:p>
          <a:p>
            <a:r>
              <a:rPr lang="en-US" dirty="0" smtClean="0"/>
              <a:t>What is the complexity of our edit distance algorithm?</a:t>
            </a:r>
          </a:p>
        </p:txBody>
      </p:sp>
    </p:spTree>
    <p:extLst>
      <p:ext uri="{BB962C8B-B14F-4D97-AF65-F5344CB8AC3E}">
        <p14:creationId xmlns:p14="http://schemas.microsoft.com/office/powerpoint/2010/main" val="11116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question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How do you compute edit distance when:</a:t>
                </a:r>
                <a:endParaRPr lang="en-US" sz="2800" dirty="0" smtClean="0">
                  <a:ea typeface="Cambria Math"/>
                </a:endParaRPr>
              </a:p>
              <a:p>
                <a:pPr>
                  <a:spcBef>
                    <a:spcPts val="2400"/>
                  </a:spcBef>
                </a:pPr>
                <a:r>
                  <a:rPr lang="en-US" sz="2800" dirty="0" smtClean="0">
                    <a:ea typeface="Cambria Math"/>
                  </a:rPr>
                  <a:t>We </a:t>
                </a:r>
                <a:r>
                  <a:rPr lang="en-US" sz="2800" dirty="0">
                    <a:ea typeface="Cambria Math"/>
                  </a:rPr>
                  <a:t>have </a:t>
                </a:r>
                <a:r>
                  <a:rPr lang="en-US" sz="2800" dirty="0" smtClean="0">
                    <a:ea typeface="Cambria Math"/>
                  </a:rPr>
                  <a:t>full access </a:t>
                </a:r>
                <a:r>
                  <a:rPr lang="en-US" sz="2800" dirty="0">
                    <a:ea typeface="Cambria Math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 smtClean="0">
                    <a:ea typeface="Cambria Math"/>
                  </a:rPr>
                  <a:t>.</a:t>
                </a:r>
              </a:p>
              <a:p>
                <a:r>
                  <a:rPr lang="en-US" sz="2800" dirty="0" smtClean="0">
                    <a:ea typeface="Cambria Math"/>
                  </a:rPr>
                  <a:t>We have </a:t>
                </a:r>
                <a:r>
                  <a:rPr lang="en-US" sz="2800" i="1" dirty="0" smtClean="0">
                    <a:ea typeface="Cambria Math"/>
                  </a:rPr>
                  <a:t>streaming </a:t>
                </a:r>
                <a:r>
                  <a:rPr lang="en-US" sz="2800" dirty="0" smtClean="0">
                    <a:ea typeface="Cambria Math"/>
                  </a:rPr>
                  <a:t>access to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are in different locations.</a:t>
                </a:r>
              </a:p>
              <a:p>
                <a:endParaRPr lang="en-US" sz="2800" dirty="0"/>
              </a:p>
              <a:p>
                <a:pPr marL="0" indent="0">
                  <a:buNone/>
                </a:pPr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 rotWithShape="0"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1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Randomized embedding of edit metric into Hamming metric.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r>
                  <a:rPr lang="en-US" sz="2800" dirty="0" smtClean="0"/>
                  <a:t>Streaming algorithm computing </a:t>
                </a:r>
                <a:r>
                  <a:rPr lang="en-US" sz="2800" i="1" dirty="0" smtClean="0"/>
                  <a:t>exact</a:t>
                </a:r>
                <a:r>
                  <a:rPr lang="en-US" sz="2800" dirty="0" smtClean="0"/>
                  <a:t> edit distance:</a:t>
                </a:r>
              </a:p>
              <a:p>
                <a:pPr lvl="1">
                  <a:spcBef>
                    <a:spcPts val="2400"/>
                  </a:spcBef>
                </a:pPr>
                <a:r>
                  <a:rPr lang="en-US" sz="2400" dirty="0">
                    <a:ea typeface="Cambria Math"/>
                  </a:rPr>
                  <a:t>o</a:t>
                </a:r>
                <a:r>
                  <a:rPr lang="en-US" sz="2400" dirty="0" smtClean="0">
                    <a:ea typeface="Cambria Math"/>
                  </a:rPr>
                  <a:t>ne pass over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    (synchronous model)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2400" dirty="0">
                    <a:ea typeface="Cambria Math"/>
                  </a:rPr>
                  <a:t>u</a:t>
                </a:r>
                <a:r>
                  <a:rPr lang="en-US" sz="2400" dirty="0" smtClean="0">
                    <a:ea typeface="Cambria Math"/>
                  </a:rPr>
                  <a:t>ses space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, where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 smtClean="0">
                  <a:ea typeface="Cambria Math"/>
                </a:endParaRPr>
              </a:p>
              <a:p>
                <a:pPr lvl="1">
                  <a:spcBef>
                    <a:spcPts val="600"/>
                  </a:spcBef>
                </a:pPr>
                <a:r>
                  <a:rPr lang="en-US" sz="2400" dirty="0">
                    <a:ea typeface="Cambria Math"/>
                  </a:rPr>
                  <a:t>uses </a:t>
                </a:r>
                <a:r>
                  <a:rPr lang="en-US" sz="2400" dirty="0" smtClean="0">
                    <a:ea typeface="Cambria Math"/>
                  </a:rPr>
                  <a:t>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3/2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>
                  <a:ea typeface="Cambria Math"/>
                </a:endParaRPr>
              </a:p>
              <a:p>
                <a:endParaRPr lang="en-US" sz="2800" dirty="0" smtClean="0"/>
              </a:p>
              <a:p>
                <a:r>
                  <a:rPr lang="en-US" sz="2400" dirty="0" smtClean="0"/>
                  <a:t>Few other edit distance algorithms in various settings.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>
                <a:blip r:embed="rId2"/>
                <a:stretch>
                  <a:fillRect l="-1333" t="-1263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4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Embedding edit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distance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Embedding					distortion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 smtClean="0"/>
                  <a:t>Bar-Yossef-Jayram-Krauthgamer-Kumar’04</a:t>
                </a:r>
                <a:r>
                  <a:rPr lang="en-US" sz="2400" dirty="0"/>
                  <a:t>	</a:t>
                </a:r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600"/>
                  </a:spcBef>
                </a:pPr>
                <a:r>
                  <a:rPr lang="en-US" sz="2400" dirty="0" smtClean="0"/>
                  <a:t>Ostrovsky-Rabani’07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2400" dirty="0" smtClean="0"/>
                  <a:t>Cormode-Muthukrishnan’02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  (with moves)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 smtClean="0"/>
                  <a:t>Lower bounds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 smtClean="0"/>
                  <a:t>Andoni-Deza-Gupta-Indyk-Raskhodnikova’03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≥3/2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Knot-Naor’05				   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/>
                              </a:rPr>
                              <m:t>log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1/2−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𝑜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(1)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 smtClean="0"/>
                  <a:t>Krauthgamer-Rabani’09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/>
                      </a:rPr>
                      <m:t>log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Randomized </a:t>
                </a:r>
                <a:r>
                  <a:rPr lang="en-US" sz="2400" dirty="0" smtClean="0"/>
                  <a:t>embedding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 smtClean="0"/>
                  <a:t>Jowhari’12</a:t>
                </a:r>
                <a:r>
                  <a:rPr lang="en-US" sz="2400" dirty="0"/>
                  <a:t>				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i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400" dirty="0" smtClean="0"/>
                  <a:t>*</a:t>
                </a:r>
                <a:endParaRPr lang="en-US" sz="2400" dirty="0"/>
              </a:p>
              <a:p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endParaRPr lang="en-US" sz="2400" dirty="0" smtClean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  <a:blipFill>
                <a:blip r:embed="rId3"/>
                <a:stretch>
                  <a:fillRect l="-623" t="-1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2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800" dirty="0" smtClean="0"/>
                  <a:t>Hamming distance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800" b="0" i="1" baseline="-25000" smtClean="0">
                        <a:latin typeface="Cambria Math" panose="02040503050406030204" pitchFamily="18" charset="0"/>
                      </a:rPr>
                      <m:t>𝐻𝑎𝑚𝑚𝑖𝑛𝑔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800" dirty="0"/>
                  <a:t>	</a:t>
                </a:r>
                <a:r>
                  <a:rPr lang="en-US" sz="2800" dirty="0" smtClean="0"/>
                  <a:t>the </a:t>
                </a:r>
                <a:r>
                  <a:rPr lang="en-US" sz="2800" dirty="0"/>
                  <a:t>number </a:t>
                </a:r>
                <a:r>
                  <a:rPr lang="en-US" sz="2800" dirty="0" smtClean="0"/>
                  <a:t>of bit flips that take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 smtClean="0"/>
                  <a:t> into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 rotWithShape="0">
                <a:blip r:embed="rId2"/>
                <a:stretch>
                  <a:fillRect l="-1430" t="-2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j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k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8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2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18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1866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</a:t>
            </a:r>
            <a:endParaRPr lang="en-US" sz="24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en-US" sz="2400" b="1" dirty="0"/>
          </a:p>
        </p:txBody>
      </p:sp>
      <p:cxnSp>
        <p:nvCxnSpPr>
          <p:cNvPr id="11" name="Straight Arrow Connector 10"/>
          <p:cNvCxnSpPr>
            <a:stCxn id="39" idx="2"/>
            <a:endCxn id="64" idx="0"/>
          </p:cNvCxnSpPr>
          <p:nvPr/>
        </p:nvCxnSpPr>
        <p:spPr>
          <a:xfrm>
            <a:off x="4672456" y="2229715"/>
            <a:ext cx="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>
            <a:off x="4262163" y="2223491"/>
            <a:ext cx="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832430" y="2228494"/>
            <a:ext cx="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404486" y="2229713"/>
            <a:ext cx="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2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Randomized embedding </a:t>
            </a:r>
            <a:r>
              <a:rPr lang="en-US" sz="3600" dirty="0" smtClean="0"/>
              <a:t>of</a:t>
            </a:r>
            <a:br>
              <a:rPr lang="en-US" sz="3600" dirty="0" smtClean="0"/>
            </a:br>
            <a:r>
              <a:rPr lang="en-US" sz="3600" i="1" dirty="0" smtClean="0"/>
              <a:t>edit distance </a:t>
            </a:r>
            <a:r>
              <a:rPr lang="en-US" sz="3600" dirty="0">
                <a:latin typeface="Calibri" panose="020F0502020204030204" pitchFamily="34" charset="0"/>
              </a:rPr>
              <a:t>→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i="1" dirty="0" smtClean="0"/>
              <a:t>Hamming distance</a:t>
            </a:r>
            <a:endParaRPr lang="en-US" sz="3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 fontScale="92500"/>
              </a:bodyPr>
              <a:lstStyle/>
              <a:p>
                <a:endParaRPr lang="en-US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spcAft>
                    <a:spcPts val="3000"/>
                  </a:spcAft>
                  <a:buNone/>
                </a:pPr>
                <a:r>
                  <a:rPr lang="en-US" sz="2800" dirty="0" smtClean="0"/>
                  <a:t> such that for any</a:t>
                </a:r>
                <a:r>
                  <a:rPr lang="en-US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∊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sz="2800" i="1" baseline="3000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800" dirty="0" smtClean="0"/>
              </a:p>
              <a:p>
                <a:pPr marL="457200" lvl="1" indent="0">
                  <a:spcBef>
                    <a:spcPts val="42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𝑒𝑑𝑖𝑡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≤  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𝐻𝑎𝑚𝑚𝑖𝑛𝑔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 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𝑒𝑑𝑖𝑡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>
                  <a:ea typeface="Cambria Math"/>
                </a:endParaRPr>
              </a:p>
              <a:p>
                <a:pPr marL="57150" indent="0">
                  <a:spcBef>
                    <a:spcPts val="2400"/>
                  </a:spcBef>
                  <a:buNone/>
                </a:pPr>
                <a:r>
                  <a:rPr lang="en-US" sz="2800" dirty="0" smtClean="0">
                    <a:ea typeface="Cambria Math"/>
                  </a:rPr>
                  <a:t>with probability </a:t>
                </a:r>
                <a:r>
                  <a:rPr lang="en-US" sz="2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2/3</m:t>
                    </m:r>
                  </m:oMath>
                </a14:m>
                <a:r>
                  <a:rPr lang="en-US" sz="2800" dirty="0" smtClean="0"/>
                  <a:t> over a random choice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 smtClean="0">
                    <a:ea typeface="Cambria Math"/>
                  </a:rPr>
                  <a:t>.</a:t>
                </a:r>
              </a:p>
              <a:p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→ distortion is independent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>
                    <a:ea typeface="Cambria Math"/>
                  </a:rPr>
                  <a:t>.</a:t>
                </a:r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 rotWithShape="0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1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Algorithm for embedding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 smtClean="0"/>
                  <a:t>Input: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sz="2800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and random bits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sz="2800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800" dirty="0" smtClean="0">
                    <a:ea typeface="Cambria Math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Interpret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b="0" i="1" dirty="0" smtClean="0">
                    <a:latin typeface="Cambria Math" panose="02040503050406030204" pitchFamily="18" charset="0"/>
                    <a:ea typeface="Cambria Math"/>
                  </a:rPr>
                  <a:t> </a:t>
                </a:r>
                <a:r>
                  <a:rPr lang="en-US" sz="2400" b="0" dirty="0" smtClean="0">
                    <a:latin typeface="Cambria Math" panose="02040503050406030204" pitchFamily="18" charset="0"/>
                    <a:ea typeface="Cambria Math"/>
                  </a:rPr>
                  <a:t>as hash functions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:{0,1}→{0,1}</m:t>
                    </m:r>
                  </m:oMath>
                </a14:m>
                <a:r>
                  <a:rPr lang="en-US" sz="2400" b="0" dirty="0" smtClean="0">
                    <a:latin typeface="Cambria Math" panose="02040503050406030204" pitchFamily="18" charset="0"/>
                    <a:ea typeface="Cambria Math"/>
                  </a:rPr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≔1 </m:t>
                    </m:r>
                  </m:oMath>
                </a14:m>
                <a:r>
                  <a:rPr lang="en-US" sz="2400" dirty="0" smtClean="0">
                    <a:ea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ea typeface="Cambria Math"/>
                  </a:rPr>
                  <a:t>For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𝑗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≔1 </m:t>
                    </m:r>
                  </m:oMath>
                </a14:m>
                <a:r>
                  <a:rPr lang="en-US" sz="2800" dirty="0" smtClean="0"/>
                  <a:t>to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 smtClean="0"/>
                  <a:t> do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then </a:t>
                </a:r>
              </a:p>
              <a:p>
                <a:pPr marL="1257300" lvl="3" indent="0">
                  <a:buNone/>
                </a:pPr>
                <a:r>
                  <a:rPr lang="en-US" sz="2400" dirty="0" smtClean="0"/>
                  <a:t>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  <a:ea typeface="Cambria Math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endParaRPr lang="en-US" sz="2400" i="1" dirty="0" smtClean="0">
                  <a:latin typeface="Cambria Math" panose="02040503050406030204" pitchFamily="18" charset="0"/>
                  <a:ea typeface="Cambria Math"/>
                </a:endParaRPr>
              </a:p>
              <a:p>
                <a:pPr marL="1257300" lvl="3" indent="0">
                  <a:buNone/>
                </a:pPr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>
                  <a:ea typeface="Cambria Math"/>
                </a:endParaRP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Else</a:t>
                </a:r>
              </a:p>
              <a:p>
                <a:pPr marL="1257300" lvl="3" indent="0">
                  <a:buNone/>
                </a:pPr>
                <a:r>
                  <a:rPr lang="en-US" sz="2400" dirty="0" smtClean="0"/>
                  <a:t>Output 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 rotWithShape="0">
                <a:blip r:embed="rId3"/>
                <a:stretch>
                  <a:fillRect l="-1456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4348542" y="3966643"/>
            <a:ext cx="4378860" cy="1263904"/>
            <a:chOff x="2155844" y="3966642"/>
            <a:chExt cx="5828470" cy="1682316"/>
          </a:xfrm>
        </p:grpSpPr>
        <p:sp>
          <p:nvSpPr>
            <p:cNvPr id="40" name="TextBox 39"/>
            <p:cNvSpPr txBox="1"/>
            <p:nvPr/>
          </p:nvSpPr>
          <p:spPr>
            <a:xfrm>
              <a:off x="5824314" y="3967141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56314" y="3967141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65949" y="396664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097949" y="396664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29949" y="396664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61949" y="396664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393949" y="396664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528313" y="5170424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60314" y="5170424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392314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4314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56314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88314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20314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52315" y="5170423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369950" y="5169927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801949" y="5169927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233948" y="5169927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665949" y="5169927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097949" y="5169927"/>
              <a:ext cx="431999" cy="478534"/>
            </a:xfrm>
            <a:prstGeom prst="rect">
              <a:avLst/>
            </a:prstGeom>
            <a:noFill/>
            <a:ln w="15875" cap="sq">
              <a:solidFill>
                <a:schemeClr val="tx1"/>
              </a:solidFill>
              <a:round/>
            </a:ln>
          </p:spPr>
          <p:txBody>
            <a:bodyPr wrap="square" tIns="36000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2155844" y="3966642"/>
                  <a:ext cx="1293845" cy="478534"/>
                </a:xfrm>
                <a:prstGeom prst="rect">
                  <a:avLst/>
                </a:prstGeom>
                <a:noFill/>
              </p:spPr>
              <p:txBody>
                <a:bodyPr wrap="square" tIns="3600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844" y="3966642"/>
                  <a:ext cx="1293845" cy="47853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1" name="Straight Arrow Connector 60"/>
            <p:cNvCxnSpPr>
              <a:stCxn id="42" idx="2"/>
              <a:endCxn id="55" idx="0"/>
            </p:cNvCxnSpPr>
            <p:nvPr/>
          </p:nvCxnSpPr>
          <p:spPr>
            <a:xfrm flipH="1">
              <a:off x="2585949" y="4445177"/>
              <a:ext cx="1296000" cy="724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42" idx="2"/>
              <a:endCxn id="56" idx="0"/>
            </p:cNvCxnSpPr>
            <p:nvPr/>
          </p:nvCxnSpPr>
          <p:spPr>
            <a:xfrm flipH="1">
              <a:off x="3017949" y="4445177"/>
              <a:ext cx="864000" cy="724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43" idx="2"/>
              <a:endCxn id="57" idx="0"/>
            </p:cNvCxnSpPr>
            <p:nvPr/>
          </p:nvCxnSpPr>
          <p:spPr>
            <a:xfrm flipH="1">
              <a:off x="3449948" y="4445177"/>
              <a:ext cx="864000" cy="724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43" idx="2"/>
              <a:endCxn id="58" idx="0"/>
            </p:cNvCxnSpPr>
            <p:nvPr/>
          </p:nvCxnSpPr>
          <p:spPr>
            <a:xfrm flipH="1">
              <a:off x="3881949" y="4445177"/>
              <a:ext cx="431999" cy="724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44" idx="2"/>
              <a:endCxn id="47" idx="0"/>
            </p:cNvCxnSpPr>
            <p:nvPr/>
          </p:nvCxnSpPr>
          <p:spPr>
            <a:xfrm flipH="1">
              <a:off x="4744313" y="4445177"/>
              <a:ext cx="1636" cy="725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3" idx="2"/>
              <a:endCxn id="59" idx="0"/>
            </p:cNvCxnSpPr>
            <p:nvPr/>
          </p:nvCxnSpPr>
          <p:spPr>
            <a:xfrm>
              <a:off x="4313948" y="4445177"/>
              <a:ext cx="0" cy="724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45" idx="2"/>
              <a:endCxn id="48" idx="0"/>
            </p:cNvCxnSpPr>
            <p:nvPr/>
          </p:nvCxnSpPr>
          <p:spPr>
            <a:xfrm flipH="1">
              <a:off x="5176314" y="4445177"/>
              <a:ext cx="1635" cy="725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5" idx="2"/>
              <a:endCxn id="49" idx="0"/>
            </p:cNvCxnSpPr>
            <p:nvPr/>
          </p:nvCxnSpPr>
          <p:spPr>
            <a:xfrm>
              <a:off x="5177948" y="4445177"/>
              <a:ext cx="430365" cy="725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6" idx="2"/>
              <a:endCxn id="50" idx="0"/>
            </p:cNvCxnSpPr>
            <p:nvPr/>
          </p:nvCxnSpPr>
          <p:spPr>
            <a:xfrm>
              <a:off x="5609949" y="4445177"/>
              <a:ext cx="430365" cy="725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0" idx="2"/>
              <a:endCxn id="51" idx="0"/>
            </p:cNvCxnSpPr>
            <p:nvPr/>
          </p:nvCxnSpPr>
          <p:spPr>
            <a:xfrm>
              <a:off x="6040314" y="4445675"/>
              <a:ext cx="431999" cy="724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0" idx="2"/>
              <a:endCxn id="52" idx="0"/>
            </p:cNvCxnSpPr>
            <p:nvPr/>
          </p:nvCxnSpPr>
          <p:spPr>
            <a:xfrm>
              <a:off x="6040314" y="4445675"/>
              <a:ext cx="864000" cy="724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41" idx="2"/>
              <a:endCxn id="53" idx="0"/>
            </p:cNvCxnSpPr>
            <p:nvPr/>
          </p:nvCxnSpPr>
          <p:spPr>
            <a:xfrm>
              <a:off x="6472313" y="4445675"/>
              <a:ext cx="864000" cy="724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41" idx="2"/>
              <a:endCxn id="54" idx="0"/>
            </p:cNvCxnSpPr>
            <p:nvPr/>
          </p:nvCxnSpPr>
          <p:spPr>
            <a:xfrm>
              <a:off x="6472313" y="4445675"/>
              <a:ext cx="1296001" cy="724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70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it works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4888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52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184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579607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66091" y="579557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579557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579557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579557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579557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47938"/>
                <a:ext cx="1293845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5788076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5788076"/>
                <a:ext cx="1293845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010005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442005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74005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06005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37999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e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169999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09881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741881" y="336429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51640" y="336379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283640" y="336379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15640" y="336379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147640" y="336379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79640" y="336379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13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45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77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09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741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f</a:t>
            </a:r>
            <a:endParaRPr lang="en-US" sz="24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5173112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12994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744994" y="42164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4747" y="421598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86747" y="421598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718747" y="421598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150747" y="421598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82747" y="421598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1255" y="3409958"/>
            <a:ext cx="136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221255" y="4287693"/>
            <a:ext cx="136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5040385" y="4972522"/>
            <a:ext cx="1212354" cy="597005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Up Arrow 89"/>
          <p:cNvSpPr/>
          <p:nvPr/>
        </p:nvSpPr>
        <p:spPr>
          <a:xfrm rot="10800000">
            <a:off x="5034088" y="2472415"/>
            <a:ext cx="1212354" cy="597005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54" idx="2"/>
            <a:endCxn id="53" idx="0"/>
          </p:cNvCxnSpPr>
          <p:nvPr/>
        </p:nvCxnSpPr>
        <p:spPr>
          <a:xfrm flipH="1">
            <a:off x="1067640" y="2229217"/>
            <a:ext cx="1014451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4" idx="2"/>
            <a:endCxn id="55" idx="0"/>
          </p:cNvCxnSpPr>
          <p:nvPr/>
        </p:nvCxnSpPr>
        <p:spPr>
          <a:xfrm flipH="1">
            <a:off x="1499640" y="2229217"/>
            <a:ext cx="582451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6" idx="2"/>
            <a:endCxn id="58" idx="0"/>
          </p:cNvCxnSpPr>
          <p:nvPr/>
        </p:nvCxnSpPr>
        <p:spPr>
          <a:xfrm flipH="1">
            <a:off x="1931640" y="2229217"/>
            <a:ext cx="582451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7" idx="2"/>
            <a:endCxn id="60" idx="0"/>
          </p:cNvCxnSpPr>
          <p:nvPr/>
        </p:nvCxnSpPr>
        <p:spPr>
          <a:xfrm flipH="1">
            <a:off x="2363640" y="2229217"/>
            <a:ext cx="582451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7" idx="2"/>
            <a:endCxn id="62" idx="0"/>
          </p:cNvCxnSpPr>
          <p:nvPr/>
        </p:nvCxnSpPr>
        <p:spPr>
          <a:xfrm flipH="1">
            <a:off x="2795640" y="2229217"/>
            <a:ext cx="150451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9" idx="2"/>
            <a:endCxn id="37" idx="0"/>
          </p:cNvCxnSpPr>
          <p:nvPr/>
        </p:nvCxnSpPr>
        <p:spPr>
          <a:xfrm flipH="1">
            <a:off x="3226005" y="2229217"/>
            <a:ext cx="152086" cy="113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9" idx="2"/>
            <a:endCxn id="46" idx="0"/>
          </p:cNvCxnSpPr>
          <p:nvPr/>
        </p:nvCxnSpPr>
        <p:spPr>
          <a:xfrm>
            <a:off x="3378091" y="2229217"/>
            <a:ext cx="279914" cy="113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5" idx="0"/>
            <a:endCxn id="84" idx="2"/>
          </p:cNvCxnSpPr>
          <p:nvPr/>
        </p:nvCxnSpPr>
        <p:spPr>
          <a:xfrm flipH="1" flipV="1">
            <a:off x="1070747" y="4677652"/>
            <a:ext cx="1011344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5" idx="0"/>
            <a:endCxn id="85" idx="2"/>
          </p:cNvCxnSpPr>
          <p:nvPr/>
        </p:nvCxnSpPr>
        <p:spPr>
          <a:xfrm flipH="1" flipV="1">
            <a:off x="1502747" y="4677652"/>
            <a:ext cx="579344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6" idx="0"/>
            <a:endCxn id="86" idx="2"/>
          </p:cNvCxnSpPr>
          <p:nvPr/>
        </p:nvCxnSpPr>
        <p:spPr>
          <a:xfrm flipH="1" flipV="1">
            <a:off x="1934747" y="4677652"/>
            <a:ext cx="579344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77" idx="0"/>
            <a:endCxn id="87" idx="2"/>
          </p:cNvCxnSpPr>
          <p:nvPr/>
        </p:nvCxnSpPr>
        <p:spPr>
          <a:xfrm flipH="1" flipV="1">
            <a:off x="2366747" y="4677652"/>
            <a:ext cx="579344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7" idx="0"/>
            <a:endCxn id="88" idx="2"/>
          </p:cNvCxnSpPr>
          <p:nvPr/>
        </p:nvCxnSpPr>
        <p:spPr>
          <a:xfrm flipH="1" flipV="1">
            <a:off x="2798747" y="4677652"/>
            <a:ext cx="147344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78" idx="0"/>
            <a:endCxn id="65" idx="2"/>
          </p:cNvCxnSpPr>
          <p:nvPr/>
        </p:nvCxnSpPr>
        <p:spPr>
          <a:xfrm flipH="1" flipV="1">
            <a:off x="3229112" y="4678150"/>
            <a:ext cx="148979" cy="111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9" idx="0"/>
            <a:endCxn id="69" idx="2"/>
          </p:cNvCxnSpPr>
          <p:nvPr/>
        </p:nvCxnSpPr>
        <p:spPr>
          <a:xfrm flipH="1" flipV="1">
            <a:off x="3661112" y="4678150"/>
            <a:ext cx="148979" cy="111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9" idx="0"/>
            <a:endCxn id="70" idx="2"/>
          </p:cNvCxnSpPr>
          <p:nvPr/>
        </p:nvCxnSpPr>
        <p:spPr>
          <a:xfrm flipV="1">
            <a:off x="3810091" y="4678150"/>
            <a:ext cx="283021" cy="111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61" idx="2"/>
            <a:endCxn id="47" idx="0"/>
          </p:cNvCxnSpPr>
          <p:nvPr/>
        </p:nvCxnSpPr>
        <p:spPr>
          <a:xfrm>
            <a:off x="3810091" y="2229217"/>
            <a:ext cx="279914" cy="113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38" idx="2"/>
            <a:endCxn id="49" idx="0"/>
          </p:cNvCxnSpPr>
          <p:nvPr/>
        </p:nvCxnSpPr>
        <p:spPr>
          <a:xfrm>
            <a:off x="4240456" y="2229715"/>
            <a:ext cx="713543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61" idx="2"/>
            <a:endCxn id="48" idx="0"/>
          </p:cNvCxnSpPr>
          <p:nvPr/>
        </p:nvCxnSpPr>
        <p:spPr>
          <a:xfrm>
            <a:off x="3810091" y="2229217"/>
            <a:ext cx="711914" cy="113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63" idx="0"/>
            <a:endCxn id="71" idx="2"/>
          </p:cNvCxnSpPr>
          <p:nvPr/>
        </p:nvCxnSpPr>
        <p:spPr>
          <a:xfrm flipV="1">
            <a:off x="4240456" y="4678150"/>
            <a:ext cx="284656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0"/>
            <a:endCxn id="80" idx="2"/>
          </p:cNvCxnSpPr>
          <p:nvPr/>
        </p:nvCxnSpPr>
        <p:spPr>
          <a:xfrm flipV="1">
            <a:off x="4240456" y="4678150"/>
            <a:ext cx="716656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63" idx="0"/>
            <a:endCxn id="81" idx="2"/>
          </p:cNvCxnSpPr>
          <p:nvPr/>
        </p:nvCxnSpPr>
        <p:spPr>
          <a:xfrm flipV="1">
            <a:off x="4240456" y="4678150"/>
            <a:ext cx="1148656" cy="111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39" idx="2"/>
            <a:endCxn id="50" idx="0"/>
          </p:cNvCxnSpPr>
          <p:nvPr/>
        </p:nvCxnSpPr>
        <p:spPr>
          <a:xfrm>
            <a:off x="4672456" y="2229715"/>
            <a:ext cx="713543" cy="113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69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10"/>
                            </p:stCondLst>
                            <p:childTnLst>
                              <p:par>
                                <p:cTn id="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1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0"/>
                            </p:stCondLst>
                            <p:childTnLst>
                              <p:par>
                                <p:cTn id="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30"/>
                            </p:stCondLst>
                            <p:childTnLst>
                              <p:par>
                                <p:cTn id="4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6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10"/>
                            </p:stCondLst>
                            <p:childTnLst>
                              <p:par>
                                <p:cTn id="6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1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2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30"/>
                            </p:stCondLst>
                            <p:childTnLst>
                              <p:par>
                                <p:cTn id="7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6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10"/>
                            </p:stCondLst>
                            <p:childTnLst>
                              <p:par>
                                <p:cTn id="10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20"/>
                            </p:stCondLst>
                            <p:childTnLst>
                              <p:par>
                                <p:cTn id="1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6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30"/>
                            </p:stCondLst>
                            <p:childTnLst>
                              <p:par>
                                <p:cTn id="1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6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10"/>
                            </p:stCondLst>
                            <p:childTnLst>
                              <p:par>
                                <p:cTn id="1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1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6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10"/>
                            </p:stCondLst>
                            <p:childTnLst>
                              <p:par>
                                <p:cTn id="15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6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10"/>
                            </p:stCondLst>
                            <p:childTnLst>
                              <p:par>
                                <p:cTn id="17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6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10"/>
                            </p:stCondLst>
                            <p:childTnLst>
                              <p:par>
                                <p:cTn id="19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16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10"/>
                            </p:stCondLst>
                            <p:childTnLst>
                              <p:par>
                                <p:cTn id="2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0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4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8" grpId="0" animBg="1"/>
      <p:bldP spid="60" grpId="0" animBg="1"/>
      <p:bldP spid="62" grpId="0" animBg="1"/>
      <p:bldP spid="65" grpId="0" animBg="1"/>
      <p:bldP spid="69" grpId="0" animBg="1"/>
      <p:bldP spid="70" grpId="0" animBg="1"/>
      <p:bldP spid="71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4" grpId="0"/>
      <p:bldP spid="8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524</Words>
  <Application>Microsoft Office PowerPoint</Application>
  <PresentationFormat>Předvádění na obrazovce (4:3)</PresentationFormat>
  <Paragraphs>292</Paragraphs>
  <Slides>21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Office Theme</vt:lpstr>
      <vt:lpstr>Streaming algorithms for edit distance</vt:lpstr>
      <vt:lpstr>Edit distance</vt:lpstr>
      <vt:lpstr>Main question</vt:lpstr>
      <vt:lpstr>Our results</vt:lpstr>
      <vt:lpstr>Embedding edit into ℓ_1 distance</vt:lpstr>
      <vt:lpstr>Hamming distance</vt:lpstr>
      <vt:lpstr>Randomized embedding of edit distance → Hamming distance</vt:lpstr>
      <vt:lpstr>Algorithm for embedding f </vt:lpstr>
      <vt:lpstr>Why it works</vt:lpstr>
      <vt:lpstr>Synchronization</vt:lpstr>
      <vt:lpstr>Computing edit distance</vt:lpstr>
      <vt:lpstr>Streaming algorithm for edit distance</vt:lpstr>
      <vt:lpstr>Computing a kernel for x and y</vt:lpstr>
      <vt:lpstr>Dynamic pgming for edit distance</vt:lpstr>
      <vt:lpstr>Diagonals</vt:lpstr>
      <vt:lpstr>Diagonals</vt:lpstr>
      <vt:lpstr>Streaming algorithm (idea)</vt:lpstr>
      <vt:lpstr>Periodicity</vt:lpstr>
      <vt:lpstr>Periodicity</vt:lpstr>
      <vt:lpstr>Multiple diagonals</vt:lpstr>
      <vt:lpstr>We would like to know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the Sensitivity Conjecture</dc:title>
  <dc:creator>Justin</dc:creator>
  <cp:lastModifiedBy>Koucky</cp:lastModifiedBy>
  <cp:revision>122</cp:revision>
  <dcterms:created xsi:type="dcterms:W3CDTF">2014-12-29T17:25:12Z</dcterms:created>
  <dcterms:modified xsi:type="dcterms:W3CDTF">2017-06-05T06:44:53Z</dcterms:modified>
</cp:coreProperties>
</file>