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5" r:id="rId3"/>
    <p:sldId id="271" r:id="rId4"/>
    <p:sldId id="317" r:id="rId5"/>
    <p:sldId id="291" r:id="rId6"/>
    <p:sldId id="319" r:id="rId7"/>
    <p:sldId id="315" r:id="rId8"/>
    <p:sldId id="316" r:id="rId9"/>
    <p:sldId id="320" r:id="rId10"/>
    <p:sldId id="322" r:id="rId11"/>
    <p:sldId id="330" r:id="rId12"/>
    <p:sldId id="329" r:id="rId13"/>
    <p:sldId id="328" r:id="rId14"/>
    <p:sldId id="331" r:id="rId15"/>
    <p:sldId id="332" r:id="rId16"/>
    <p:sldId id="334" r:id="rId17"/>
    <p:sldId id="333" r:id="rId18"/>
    <p:sldId id="327" r:id="rId19"/>
    <p:sldId id="32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6">
          <p15:clr>
            <a:srgbClr val="A4A3A4"/>
          </p15:clr>
        </p15:guide>
        <p15:guide id="2" pos="34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1852" autoAdjust="0"/>
  </p:normalViewPr>
  <p:slideViewPr>
    <p:cSldViewPr snapToObjects="1">
      <p:cViewPr varScale="1">
        <p:scale>
          <a:sx n="68" d="100"/>
          <a:sy n="68" d="100"/>
        </p:scale>
        <p:origin x="76" y="144"/>
      </p:cViewPr>
      <p:guideLst>
        <p:guide orient="horz" pos="3656"/>
        <p:guide pos="34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A5D2-DBA2-48E5-8E18-A4D19248AB49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B782-9697-472C-B1A8-CC8B2399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1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8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6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63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66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23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1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0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5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4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0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1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3802-89E3-4444-BB86-CB83D3A23D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3.png"/><Relationship Id="rId4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14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6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0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310.png"/><Relationship Id="rId4" Type="http://schemas.openxmlformats.org/officeDocument/2006/relationships/image" Target="../media/image31.png"/><Relationship Id="rId9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9001"/>
            <a:ext cx="8229600" cy="1800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2"/>
                </a:solidFill>
              </a:rPr>
              <a:t>Approximating edit distance within constant factor </a:t>
            </a:r>
            <a:r>
              <a:rPr lang="en-GB" sz="3600" dirty="0">
                <a:solidFill>
                  <a:schemeClr val="tx2"/>
                </a:solidFill>
              </a:rPr>
              <a:t>in </a:t>
            </a:r>
            <a:r>
              <a:rPr lang="en-GB" sz="3600" dirty="0" smtClean="0">
                <a:solidFill>
                  <a:schemeClr val="tx2"/>
                </a:solidFill>
              </a:rPr>
              <a:t>truly sub-quadratic time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933700" y="2709000"/>
            <a:ext cx="3276600" cy="14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/>
              <a:t>Michal </a:t>
            </a:r>
            <a:r>
              <a:rPr lang="en-US" sz="2800" dirty="0" err="1" smtClean="0"/>
              <a:t>Kouck</a:t>
            </a:r>
            <a:r>
              <a:rPr lang="cs-CZ" sz="2800" dirty="0" smtClean="0"/>
              <a:t>ý</a:t>
            </a:r>
            <a:endParaRPr lang="en-US" sz="2800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Charles U., Prague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12000" y="4508999"/>
            <a:ext cx="7920000" cy="188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Joint work with:</a:t>
            </a:r>
            <a:r>
              <a:rPr lang="en-US" sz="2800" dirty="0" smtClean="0"/>
              <a:t> </a:t>
            </a:r>
            <a:r>
              <a:rPr lang="en-US" sz="2800" dirty="0" err="1" smtClean="0"/>
              <a:t>Diptarka</a:t>
            </a:r>
            <a:r>
              <a:rPr lang="en-US" sz="2800" dirty="0" smtClean="0"/>
              <a:t> Chakraborty, </a:t>
            </a:r>
            <a:r>
              <a:rPr lang="en-US" sz="2800" dirty="0" err="1"/>
              <a:t>Debarati</a:t>
            </a:r>
            <a:r>
              <a:rPr lang="en-US" sz="2800" dirty="0"/>
              <a:t> </a:t>
            </a:r>
            <a:r>
              <a:rPr lang="en-US" sz="2800" dirty="0" smtClean="0"/>
              <a:t>Das, 		       Elazar Goldenberg and Mike Saks</a:t>
            </a:r>
            <a:endParaRPr lang="en-US" sz="2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38" y="5411700"/>
            <a:ext cx="1234800" cy="12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1491095" y="1767552"/>
            <a:ext cx="6837218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37" name="TextBox 53"/>
          <p:cNvSpPr txBox="1"/>
          <p:nvPr/>
        </p:nvSpPr>
        <p:spPr>
          <a:xfrm>
            <a:off x="1491094" y="3268809"/>
            <a:ext cx="6837219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51" name="TextBox 53"/>
          <p:cNvSpPr txBox="1"/>
          <p:nvPr/>
        </p:nvSpPr>
        <p:spPr>
          <a:xfrm>
            <a:off x="2919636" y="3267911"/>
            <a:ext cx="2760062" cy="461665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50" name="TextBox 53"/>
          <p:cNvSpPr txBox="1"/>
          <p:nvPr/>
        </p:nvSpPr>
        <p:spPr>
          <a:xfrm>
            <a:off x="3341118" y="1766475"/>
            <a:ext cx="2750412" cy="461665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511"/>
            <a:ext cx="8229600" cy="1143000"/>
          </a:xfrm>
        </p:spPr>
        <p:txBody>
          <a:bodyPr/>
          <a:lstStyle/>
          <a:p>
            <a:pPr algn="l"/>
            <a:r>
              <a:rPr lang="en-US" smtClean="0"/>
              <a:t>Main ideas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634345"/>
                <a:ext cx="8528180" cy="1853688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400" dirty="0" smtClean="0"/>
                  <a:t>Assume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)≤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 :		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For most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400" dirty="0" smtClean="0"/>
                  <a:t> of size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 smtClean="0"/>
                  <a:t>,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sub>
                    </m:sSub>
                    <m:r>
                      <a:rPr lang="en-GB" sz="2400" i="1">
                        <a:latin typeface="Cambria Math" panose="02040503050406030204" pitchFamily="18" charset="0"/>
                      </a:rPr>
                      <m:t>)≤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					</a:t>
                </a:r>
                <a:r>
                  <a:rPr lang="en-US" sz="2400" dirty="0"/>
                  <a:t>		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ℓ=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634345"/>
                <a:ext cx="8528180" cy="1853688"/>
              </a:xfrm>
              <a:blipFill>
                <a:blip r:embed="rId2"/>
                <a:stretch>
                  <a:fillRect l="-1072" t="-2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3578866" y="2228567"/>
            <a:ext cx="413903" cy="103859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273306" y="2221216"/>
            <a:ext cx="43200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864685" y="2230213"/>
            <a:ext cx="413903" cy="104659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8950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8950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53"/>
          <p:cNvSpPr txBox="1"/>
          <p:nvPr/>
        </p:nvSpPr>
        <p:spPr>
          <a:xfrm>
            <a:off x="3992769" y="1766902"/>
            <a:ext cx="1296204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47" name="TextBox 53"/>
          <p:cNvSpPr txBox="1"/>
          <p:nvPr/>
        </p:nvSpPr>
        <p:spPr>
          <a:xfrm>
            <a:off x="3578866" y="3268809"/>
            <a:ext cx="1285819" cy="461665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92"/>
              <p:cNvSpPr txBox="1"/>
              <p:nvPr/>
            </p:nvSpPr>
            <p:spPr>
              <a:xfrm>
                <a:off x="4053158" y="1236912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8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158" y="1236912"/>
                <a:ext cx="130429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92"/>
              <p:cNvSpPr txBox="1"/>
              <p:nvPr/>
            </p:nvSpPr>
            <p:spPr>
              <a:xfrm>
                <a:off x="3574852" y="3742755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852" y="3742755"/>
                <a:ext cx="1293845" cy="461665"/>
              </a:xfrm>
              <a:prstGeom prst="rect">
                <a:avLst/>
              </a:prstGeom>
              <a:blipFill>
                <a:blip r:embed="rId6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7"/>
          <p:cNvCxnSpPr/>
          <p:nvPr/>
        </p:nvCxnSpPr>
        <p:spPr>
          <a:xfrm flipH="1">
            <a:off x="2928938" y="2225854"/>
            <a:ext cx="416565" cy="103877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7"/>
          <p:cNvCxnSpPr/>
          <p:nvPr/>
        </p:nvCxnSpPr>
        <p:spPr>
          <a:xfrm flipH="1">
            <a:off x="5679698" y="2228567"/>
            <a:ext cx="411832" cy="103606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3"/>
          <p:cNvSpPr txBox="1"/>
          <p:nvPr/>
        </p:nvSpPr>
        <p:spPr>
          <a:xfrm>
            <a:off x="2083523" y="3267714"/>
            <a:ext cx="1285819" cy="461665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0" name="TextBox 53"/>
          <p:cNvSpPr txBox="1"/>
          <p:nvPr/>
        </p:nvSpPr>
        <p:spPr>
          <a:xfrm>
            <a:off x="5429604" y="3267163"/>
            <a:ext cx="1285819" cy="461665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62" name="Straight Connector 7"/>
          <p:cNvCxnSpPr/>
          <p:nvPr/>
        </p:nvCxnSpPr>
        <p:spPr>
          <a:xfrm flipH="1">
            <a:off x="2091621" y="2228140"/>
            <a:ext cx="1897997" cy="1040669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7"/>
          <p:cNvCxnSpPr/>
          <p:nvPr/>
        </p:nvCxnSpPr>
        <p:spPr>
          <a:xfrm flipH="1">
            <a:off x="3364296" y="2221216"/>
            <a:ext cx="1914292" cy="1055594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7"/>
          <p:cNvCxnSpPr/>
          <p:nvPr/>
        </p:nvCxnSpPr>
        <p:spPr>
          <a:xfrm>
            <a:off x="3992769" y="2228140"/>
            <a:ext cx="1454085" cy="1027490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7"/>
          <p:cNvCxnSpPr/>
          <p:nvPr/>
        </p:nvCxnSpPr>
        <p:spPr>
          <a:xfrm>
            <a:off x="5278588" y="2221216"/>
            <a:ext cx="1427012" cy="1043415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3"/>
          <p:cNvSpPr txBox="1"/>
          <p:nvPr/>
        </p:nvSpPr>
        <p:spPr>
          <a:xfrm>
            <a:off x="5991125" y="3268468"/>
            <a:ext cx="2237054" cy="461665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6" name="TextBox 53"/>
          <p:cNvSpPr txBox="1"/>
          <p:nvPr/>
        </p:nvSpPr>
        <p:spPr>
          <a:xfrm>
            <a:off x="6091259" y="1768223"/>
            <a:ext cx="2237054" cy="461665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7" name="TextBox 53"/>
          <p:cNvSpPr txBox="1"/>
          <p:nvPr/>
        </p:nvSpPr>
        <p:spPr>
          <a:xfrm>
            <a:off x="6742910" y="1768650"/>
            <a:ext cx="1054271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29" name="Straight Connector 7"/>
          <p:cNvCxnSpPr/>
          <p:nvPr/>
        </p:nvCxnSpPr>
        <p:spPr>
          <a:xfrm flipH="1">
            <a:off x="5998103" y="2230315"/>
            <a:ext cx="93431" cy="103431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7"/>
          <p:cNvCxnSpPr/>
          <p:nvPr/>
        </p:nvCxnSpPr>
        <p:spPr>
          <a:xfrm flipH="1">
            <a:off x="8228179" y="2228140"/>
            <a:ext cx="100134" cy="103852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53"/>
          <p:cNvSpPr txBox="1"/>
          <p:nvPr/>
        </p:nvSpPr>
        <p:spPr>
          <a:xfrm>
            <a:off x="1494988" y="1766716"/>
            <a:ext cx="1853446" cy="461665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42" name="TextBox 53"/>
          <p:cNvSpPr txBox="1"/>
          <p:nvPr/>
        </p:nvSpPr>
        <p:spPr>
          <a:xfrm>
            <a:off x="1708487" y="1767377"/>
            <a:ext cx="1054271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43" name="TextBox 53"/>
          <p:cNvSpPr txBox="1"/>
          <p:nvPr/>
        </p:nvSpPr>
        <p:spPr>
          <a:xfrm>
            <a:off x="1645731" y="3267912"/>
            <a:ext cx="1853446" cy="461665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44" name="TextBox 53"/>
          <p:cNvSpPr txBox="1"/>
          <p:nvPr/>
        </p:nvSpPr>
        <p:spPr>
          <a:xfrm>
            <a:off x="1859230" y="3268573"/>
            <a:ext cx="1054271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35" name="Straight Connector 7"/>
          <p:cNvCxnSpPr/>
          <p:nvPr/>
        </p:nvCxnSpPr>
        <p:spPr>
          <a:xfrm>
            <a:off x="1494988" y="2225854"/>
            <a:ext cx="146001" cy="104080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7"/>
          <p:cNvCxnSpPr/>
          <p:nvPr/>
        </p:nvCxnSpPr>
        <p:spPr>
          <a:xfrm>
            <a:off x="3352925" y="2225854"/>
            <a:ext cx="146252" cy="104130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53"/>
          <p:cNvSpPr txBox="1"/>
          <p:nvPr/>
        </p:nvSpPr>
        <p:spPr>
          <a:xfrm>
            <a:off x="6643967" y="3267854"/>
            <a:ext cx="1054271" cy="46166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45" name="Straight Arrow Connector 10"/>
          <p:cNvCxnSpPr>
            <a:stCxn id="27" idx="2"/>
            <a:endCxn id="40" idx="0"/>
          </p:cNvCxnSpPr>
          <p:nvPr/>
        </p:nvCxnSpPr>
        <p:spPr>
          <a:xfrm flipH="1">
            <a:off x="7171103" y="2230315"/>
            <a:ext cx="98943" cy="103753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10"/>
          <p:cNvCxnSpPr>
            <a:stCxn id="42" idx="2"/>
            <a:endCxn id="44" idx="0"/>
          </p:cNvCxnSpPr>
          <p:nvPr/>
        </p:nvCxnSpPr>
        <p:spPr>
          <a:xfrm>
            <a:off x="2235623" y="2229042"/>
            <a:ext cx="150743" cy="103953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1408090" y="3190009"/>
            <a:ext cx="307139" cy="613064"/>
          </a:xfrm>
          <a:prstGeom prst="rect">
            <a:avLst/>
          </a:prstGeom>
          <a:solidFill>
            <a:schemeClr val="lt1">
              <a:alpha val="0"/>
            </a:schemeClr>
          </a:solidFill>
          <a:ln w="5080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2822752" y="3190009"/>
            <a:ext cx="796683" cy="613064"/>
          </a:xfrm>
          <a:prstGeom prst="rect">
            <a:avLst/>
          </a:prstGeom>
          <a:solidFill>
            <a:schemeClr val="lt1">
              <a:alpha val="0"/>
            </a:schemeClr>
          </a:solidFill>
          <a:ln w="5080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5588673" y="3186973"/>
            <a:ext cx="502861" cy="613064"/>
          </a:xfrm>
          <a:prstGeom prst="rect">
            <a:avLst/>
          </a:prstGeom>
          <a:solidFill>
            <a:schemeClr val="lt1">
              <a:alpha val="0"/>
            </a:schemeClr>
          </a:solidFill>
          <a:ln w="5080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8143202" y="3190009"/>
            <a:ext cx="291297" cy="613064"/>
          </a:xfrm>
          <a:prstGeom prst="rect">
            <a:avLst/>
          </a:prstGeom>
          <a:solidFill>
            <a:schemeClr val="lt1">
              <a:alpha val="0"/>
            </a:schemeClr>
          </a:solidFill>
          <a:ln w="50800" cmpd="sng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67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0" grpId="0" animBg="1"/>
      <p:bldP spid="50" grpId="1" animBg="1"/>
      <p:bldP spid="3" grpId="0" build="p"/>
      <p:bldP spid="46" grpId="0" animBg="1"/>
      <p:bldP spid="47" grpId="0" animBg="1"/>
      <p:bldP spid="48" grpId="0"/>
      <p:bldP spid="49" grpId="0"/>
      <p:bldP spid="58" grpId="0" animBg="1"/>
      <p:bldP spid="60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0" grpId="0" animBg="1"/>
      <p:bldP spid="40" grpId="1" animBg="1"/>
      <p:bldP spid="12" grpId="0" animBg="1"/>
      <p:bldP spid="12" grpId="1" animBg="1"/>
      <p:bldP spid="59" grpId="0" animBg="1"/>
      <p:bldP spid="59" grpId="1" animBg="1"/>
      <p:bldP spid="61" grpId="0" animBg="1"/>
      <p:bldP spid="61" grpId="1" animBg="1"/>
      <p:bldP spid="63" grpId="0" animBg="1"/>
      <p:bldP spid="6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délník 93"/>
          <p:cNvSpPr/>
          <p:nvPr/>
        </p:nvSpPr>
        <p:spPr>
          <a:xfrm>
            <a:off x="3132000" y="163194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bdélník 95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Sparse case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400" b="0" dirty="0" smtClean="0"/>
                  <a:t>		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1/7</m:t>
                        </m:r>
                      </m:sup>
                    </m:sSup>
                  </m:oMath>
                </a14:m>
                <a:r>
                  <a:rPr lang="en-US" sz="2400" dirty="0" smtClean="0"/>
                  <a:t>	</a:t>
                </a:r>
                <a:r>
                  <a:rPr lang="en-US" sz="2400" dirty="0"/>
                  <a:t>	</a:t>
                </a:r>
                <a:r>
                  <a:rPr lang="en-US" sz="2400" dirty="0" smtClean="0"/>
                  <a:t>threshold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2/7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Instead of cost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3/7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10/7</m:t>
                        </m:r>
                      </m:sup>
                    </m:sSup>
                  </m:oMath>
                </a14:m>
                <a:r>
                  <a:rPr lang="en-US" sz="2400" dirty="0" smtClean="0"/>
                  <a:t>, we pay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3/7</m:t>
                            </m:r>
                          </m:sup>
                        </m:s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8/7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  <a:blipFill>
                <a:blip r:embed="rId3"/>
                <a:stretch>
                  <a:fillRect l="-1072" t="-3468" b="-86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92"/>
              <p:cNvSpPr txBox="1"/>
              <p:nvPr/>
            </p:nvSpPr>
            <p:spPr>
              <a:xfrm>
                <a:off x="1939853" y="4869752"/>
                <a:ext cx="1304295" cy="475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3/7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853" y="4869752"/>
                <a:ext cx="1304295" cy="4754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92"/>
              <p:cNvSpPr txBox="1"/>
              <p:nvPr/>
            </p:nvSpPr>
            <p:spPr>
              <a:xfrm>
                <a:off x="1107705" y="3379725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705" y="3379725"/>
                <a:ext cx="1304295" cy="461665"/>
              </a:xfrm>
              <a:prstGeom prst="rect">
                <a:avLst/>
              </a:prstGeom>
              <a:blipFill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92"/>
              <p:cNvSpPr txBox="1"/>
              <p:nvPr/>
            </p:nvSpPr>
            <p:spPr>
              <a:xfrm>
                <a:off x="1107705" y="1939725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705" y="1939725"/>
                <a:ext cx="1304295" cy="461665"/>
              </a:xfrm>
              <a:prstGeom prst="rect">
                <a:avLst/>
              </a:prstGeom>
              <a:blipFill>
                <a:blip r:embed="rId6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92"/>
              <p:cNvSpPr txBox="1"/>
              <p:nvPr/>
            </p:nvSpPr>
            <p:spPr>
              <a:xfrm>
                <a:off x="3022690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690" y="4869000"/>
                <a:ext cx="1304295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051998" y="1435880"/>
            <a:ext cx="2" cy="34331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53"/>
          <p:cNvSpPr txBox="1"/>
          <p:nvPr/>
        </p:nvSpPr>
        <p:spPr>
          <a:xfrm>
            <a:off x="3492000" y="342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3" name="TextBox 53"/>
          <p:cNvSpPr txBox="1"/>
          <p:nvPr/>
        </p:nvSpPr>
        <p:spPr>
          <a:xfrm>
            <a:off x="349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74" name="Přímá spojnice 73"/>
          <p:cNvCxnSpPr/>
          <p:nvPr/>
        </p:nvCxnSpPr>
        <p:spPr>
          <a:xfrm>
            <a:off x="2052000" y="2349000"/>
            <a:ext cx="1800000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>
            <a:off x="2052000" y="1989000"/>
            <a:ext cx="1800000" cy="752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>
            <a:off x="2052000" y="3789000"/>
            <a:ext cx="1800000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2052000" y="3429000"/>
            <a:ext cx="1800000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3852000" y="1499832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349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bdélník 88"/>
          <p:cNvSpPr/>
          <p:nvPr/>
        </p:nvSpPr>
        <p:spPr>
          <a:xfrm>
            <a:off x="3492000" y="1499833"/>
            <a:ext cx="360000" cy="336916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7" name="Přímá spojnice 96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2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Obdélník 103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bdélník 104"/>
          <p:cNvSpPr/>
          <p:nvPr/>
        </p:nvSpPr>
        <p:spPr>
          <a:xfrm>
            <a:off x="3132000" y="1629000"/>
            <a:ext cx="1080000" cy="108000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6" name="Přímá spojnice 105"/>
          <p:cNvCxnSpPr/>
          <p:nvPr/>
        </p:nvCxnSpPr>
        <p:spPr>
          <a:xfrm>
            <a:off x="421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106"/>
          <p:cNvCxnSpPr/>
          <p:nvPr/>
        </p:nvCxnSpPr>
        <p:spPr>
          <a:xfrm>
            <a:off x="313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17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6" grpId="0" animBg="1"/>
      <p:bldP spid="49" grpId="0"/>
      <p:bldP spid="50" grpId="0"/>
      <p:bldP spid="25" grpId="0"/>
      <p:bldP spid="61" grpId="0" animBg="1"/>
      <p:bldP spid="63" grpId="0" animBg="1"/>
      <p:bldP spid="89" grpId="0" animBg="1"/>
      <p:bldP spid="104" grpId="0" animBg="1"/>
      <p:bldP spid="1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Dense case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GB" sz="2400" b="0" dirty="0" smtClean="0"/>
                  <a:t>		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1/7</m:t>
                        </m:r>
                      </m:sup>
                    </m:sSup>
                  </m:oMath>
                </a14:m>
                <a:r>
                  <a:rPr lang="en-US" sz="2400" dirty="0" smtClean="0"/>
                  <a:t>	</a:t>
                </a:r>
                <a:r>
                  <a:rPr lang="en-US" sz="2400" dirty="0"/>
                  <a:t>	</a:t>
                </a:r>
                <a:r>
                  <a:rPr lang="en-US" sz="2400" dirty="0" smtClean="0"/>
                  <a:t>threshold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2/7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	      One pays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⋅|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|⋅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/(</m:t>
                    </m:r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12/7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  <a:blipFill>
                <a:blip r:embed="rId3"/>
                <a:stretch>
                  <a:fillRect t="-3468" b="-86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92"/>
              <p:cNvSpPr txBox="1"/>
              <p:nvPr/>
            </p:nvSpPr>
            <p:spPr>
              <a:xfrm>
                <a:off x="3780825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8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825" y="4869000"/>
                <a:ext cx="130429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92"/>
              <p:cNvSpPr txBox="1"/>
              <p:nvPr/>
            </p:nvSpPr>
            <p:spPr>
              <a:xfrm>
                <a:off x="1185541" y="373425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541" y="3734250"/>
                <a:ext cx="1304295" cy="461665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92"/>
              <p:cNvSpPr txBox="1"/>
              <p:nvPr/>
            </p:nvSpPr>
            <p:spPr>
              <a:xfrm>
                <a:off x="1185541" y="229661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541" y="2296610"/>
                <a:ext cx="1304295" cy="461665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92"/>
              <p:cNvSpPr txBox="1"/>
              <p:nvPr/>
            </p:nvSpPr>
            <p:spPr>
              <a:xfrm>
                <a:off x="1185541" y="265425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6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541" y="2654250"/>
                <a:ext cx="1304295" cy="461665"/>
              </a:xfrm>
              <a:prstGeom prst="rect">
                <a:avLst/>
              </a:prstGeom>
              <a:blipFill>
                <a:blip r:embed="rId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92"/>
              <p:cNvSpPr txBox="1"/>
              <p:nvPr/>
            </p:nvSpPr>
            <p:spPr>
              <a:xfrm>
                <a:off x="1620825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2400" b="0" dirty="0" smtClean="0"/>
              </a:p>
            </p:txBody>
          </p:sp>
        </mc:Choice>
        <mc:Fallback xmlns="">
          <p:sp>
            <p:nvSpPr>
              <p:cNvPr id="3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825" y="4869000"/>
                <a:ext cx="1304295" cy="461665"/>
              </a:xfrm>
              <a:prstGeom prst="rect">
                <a:avLst/>
              </a:prstGeom>
              <a:blipFill>
                <a:blip r:embed="rId8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92"/>
              <p:cNvSpPr txBox="1"/>
              <p:nvPr/>
            </p:nvSpPr>
            <p:spPr>
              <a:xfrm>
                <a:off x="3420825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825" y="4869000"/>
                <a:ext cx="1304295" cy="461665"/>
              </a:xfrm>
              <a:prstGeom prst="rect">
                <a:avLst/>
              </a:prstGeom>
              <a:blipFill>
                <a:blip r:embed="rId9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92"/>
              <p:cNvSpPr txBox="1"/>
              <p:nvPr/>
            </p:nvSpPr>
            <p:spPr>
              <a:xfrm>
                <a:off x="2340825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2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825" y="4869000"/>
                <a:ext cx="1304295" cy="461665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92"/>
              <p:cNvSpPr txBox="1"/>
              <p:nvPr/>
            </p:nvSpPr>
            <p:spPr>
              <a:xfrm>
                <a:off x="5580825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0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825" y="4869000"/>
                <a:ext cx="1304295" cy="461665"/>
              </a:xfrm>
              <a:prstGeom prst="rect">
                <a:avLst/>
              </a:prstGeom>
              <a:blipFill>
                <a:blip r:embed="rId1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92"/>
              <p:cNvSpPr txBox="1"/>
              <p:nvPr/>
            </p:nvSpPr>
            <p:spPr>
              <a:xfrm>
                <a:off x="1185541" y="445425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1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541" y="4454250"/>
                <a:ext cx="1304295" cy="461665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9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>
                <a:blip r:embed="rId1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Přímá spojnice 76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>
            <a:off x="2051998" y="1435880"/>
            <a:ext cx="2" cy="34331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53"/>
          <p:cNvSpPr txBox="1"/>
          <p:nvPr/>
        </p:nvSpPr>
        <p:spPr>
          <a:xfrm>
            <a:off x="20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89" name="TextBox 53"/>
          <p:cNvSpPr txBox="1"/>
          <p:nvPr/>
        </p:nvSpPr>
        <p:spPr>
          <a:xfrm>
            <a:off x="20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0" name="TextBox 53"/>
          <p:cNvSpPr txBox="1"/>
          <p:nvPr/>
        </p:nvSpPr>
        <p:spPr>
          <a:xfrm>
            <a:off x="20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5" name="TextBox 53"/>
          <p:cNvSpPr txBox="1"/>
          <p:nvPr/>
        </p:nvSpPr>
        <p:spPr>
          <a:xfrm>
            <a:off x="20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6" name="TextBox 53"/>
          <p:cNvSpPr txBox="1"/>
          <p:nvPr/>
        </p:nvSpPr>
        <p:spPr>
          <a:xfrm>
            <a:off x="277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7" name="TextBox 53"/>
          <p:cNvSpPr txBox="1"/>
          <p:nvPr/>
        </p:nvSpPr>
        <p:spPr>
          <a:xfrm>
            <a:off x="277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8" name="TextBox 53"/>
          <p:cNvSpPr txBox="1"/>
          <p:nvPr/>
        </p:nvSpPr>
        <p:spPr>
          <a:xfrm>
            <a:off x="277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9" name="TextBox 53"/>
          <p:cNvSpPr txBox="1"/>
          <p:nvPr/>
        </p:nvSpPr>
        <p:spPr>
          <a:xfrm>
            <a:off x="277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0" name="TextBox 53"/>
          <p:cNvSpPr txBox="1"/>
          <p:nvPr/>
        </p:nvSpPr>
        <p:spPr>
          <a:xfrm>
            <a:off x="38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1" name="TextBox 53"/>
          <p:cNvSpPr txBox="1"/>
          <p:nvPr/>
        </p:nvSpPr>
        <p:spPr>
          <a:xfrm>
            <a:off x="38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2" name="TextBox 53"/>
          <p:cNvSpPr txBox="1"/>
          <p:nvPr/>
        </p:nvSpPr>
        <p:spPr>
          <a:xfrm>
            <a:off x="38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3" name="TextBox 53"/>
          <p:cNvSpPr txBox="1"/>
          <p:nvPr/>
        </p:nvSpPr>
        <p:spPr>
          <a:xfrm>
            <a:off x="38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4" name="TextBox 53"/>
          <p:cNvSpPr txBox="1"/>
          <p:nvPr/>
        </p:nvSpPr>
        <p:spPr>
          <a:xfrm>
            <a:off x="38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5" name="TextBox 53"/>
          <p:cNvSpPr txBox="1"/>
          <p:nvPr/>
        </p:nvSpPr>
        <p:spPr>
          <a:xfrm>
            <a:off x="42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6" name="TextBox 53"/>
          <p:cNvSpPr txBox="1"/>
          <p:nvPr/>
        </p:nvSpPr>
        <p:spPr>
          <a:xfrm>
            <a:off x="42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7" name="TextBox 53"/>
          <p:cNvSpPr txBox="1"/>
          <p:nvPr/>
        </p:nvSpPr>
        <p:spPr>
          <a:xfrm>
            <a:off x="42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8" name="TextBox 53"/>
          <p:cNvSpPr txBox="1"/>
          <p:nvPr/>
        </p:nvSpPr>
        <p:spPr>
          <a:xfrm>
            <a:off x="42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12" name="TextBox 53"/>
          <p:cNvSpPr txBox="1"/>
          <p:nvPr/>
        </p:nvSpPr>
        <p:spPr>
          <a:xfrm>
            <a:off x="42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19" name="TextBox 53"/>
          <p:cNvSpPr txBox="1"/>
          <p:nvPr/>
        </p:nvSpPr>
        <p:spPr>
          <a:xfrm>
            <a:off x="60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20" name="TextBox 53"/>
          <p:cNvSpPr txBox="1"/>
          <p:nvPr/>
        </p:nvSpPr>
        <p:spPr>
          <a:xfrm>
            <a:off x="60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21" name="TextBox 53"/>
          <p:cNvSpPr txBox="1"/>
          <p:nvPr/>
        </p:nvSpPr>
        <p:spPr>
          <a:xfrm>
            <a:off x="60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22" name="TextBox 53"/>
          <p:cNvSpPr txBox="1"/>
          <p:nvPr/>
        </p:nvSpPr>
        <p:spPr>
          <a:xfrm>
            <a:off x="60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23" name="TextBox 53"/>
          <p:cNvSpPr txBox="1"/>
          <p:nvPr/>
        </p:nvSpPr>
        <p:spPr>
          <a:xfrm>
            <a:off x="20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24" name="TextBox 53"/>
          <p:cNvSpPr txBox="1"/>
          <p:nvPr/>
        </p:nvSpPr>
        <p:spPr>
          <a:xfrm>
            <a:off x="277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25" name="TextBox 53"/>
          <p:cNvSpPr txBox="1"/>
          <p:nvPr/>
        </p:nvSpPr>
        <p:spPr>
          <a:xfrm>
            <a:off x="60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92"/>
              <p:cNvSpPr txBox="1"/>
              <p:nvPr/>
            </p:nvSpPr>
            <p:spPr>
              <a:xfrm>
                <a:off x="1185541" y="157425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2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541" y="1574250"/>
                <a:ext cx="1304295" cy="461665"/>
              </a:xfrm>
              <a:prstGeom prst="rect">
                <a:avLst/>
              </a:prstGeom>
              <a:blipFill>
                <a:blip r:embed="rId1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3" name="Přímá spojnice 132"/>
          <p:cNvCxnSpPr/>
          <p:nvPr/>
        </p:nvCxnSpPr>
        <p:spPr>
          <a:xfrm>
            <a:off x="2052000" y="306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/>
          <p:cNvCxnSpPr/>
          <p:nvPr/>
        </p:nvCxnSpPr>
        <p:spPr>
          <a:xfrm>
            <a:off x="2052000" y="270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Přímá spojnice 134"/>
          <p:cNvCxnSpPr/>
          <p:nvPr/>
        </p:nvCxnSpPr>
        <p:spPr>
          <a:xfrm>
            <a:off x="2052000" y="234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Přímá spojnice 135"/>
          <p:cNvCxnSpPr/>
          <p:nvPr/>
        </p:nvCxnSpPr>
        <p:spPr>
          <a:xfrm>
            <a:off x="2052000" y="198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/>
          <p:cNvCxnSpPr/>
          <p:nvPr/>
        </p:nvCxnSpPr>
        <p:spPr>
          <a:xfrm>
            <a:off x="2052000" y="162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Přímá spojnice 137"/>
          <p:cNvCxnSpPr/>
          <p:nvPr/>
        </p:nvCxnSpPr>
        <p:spPr>
          <a:xfrm>
            <a:off x="2052000" y="414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Přímá spojnice 138"/>
          <p:cNvCxnSpPr/>
          <p:nvPr/>
        </p:nvCxnSpPr>
        <p:spPr>
          <a:xfrm>
            <a:off x="2052000" y="378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Přímá spojnice 139"/>
          <p:cNvCxnSpPr/>
          <p:nvPr/>
        </p:nvCxnSpPr>
        <p:spPr>
          <a:xfrm>
            <a:off x="2052000" y="4509000"/>
            <a:ext cx="2160002" cy="0"/>
          </a:xfrm>
          <a:prstGeom prst="line">
            <a:avLst/>
          </a:prstGeom>
          <a:ln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4212000" y="1499832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Přímá spojnice 141"/>
          <p:cNvCxnSpPr/>
          <p:nvPr/>
        </p:nvCxnSpPr>
        <p:spPr>
          <a:xfrm>
            <a:off x="457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Přímá spojnice 142"/>
          <p:cNvCxnSpPr/>
          <p:nvPr/>
        </p:nvCxnSpPr>
        <p:spPr>
          <a:xfrm>
            <a:off x="601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nice 143"/>
          <p:cNvCxnSpPr/>
          <p:nvPr/>
        </p:nvCxnSpPr>
        <p:spPr>
          <a:xfrm>
            <a:off x="637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Přímá spojnice 144"/>
          <p:cNvCxnSpPr/>
          <p:nvPr/>
        </p:nvCxnSpPr>
        <p:spPr>
          <a:xfrm>
            <a:off x="313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nice 145"/>
          <p:cNvCxnSpPr/>
          <p:nvPr/>
        </p:nvCxnSpPr>
        <p:spPr>
          <a:xfrm>
            <a:off x="277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Přímá spojnice 146"/>
          <p:cNvCxnSpPr/>
          <p:nvPr/>
        </p:nvCxnSpPr>
        <p:spPr>
          <a:xfrm>
            <a:off x="241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Přímá spojnice 147"/>
          <p:cNvCxnSpPr/>
          <p:nvPr/>
        </p:nvCxnSpPr>
        <p:spPr>
          <a:xfrm>
            <a:off x="385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4212000" y="1500585"/>
            <a:ext cx="360000" cy="336841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9" name="Obdélník 148"/>
          <p:cNvSpPr/>
          <p:nvPr/>
        </p:nvSpPr>
        <p:spPr>
          <a:xfrm rot="5400000">
            <a:off x="4214481" y="2711484"/>
            <a:ext cx="364909" cy="4670127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0" name="Přímá spojnice 149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Přímá spojnice 150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Přímá spojnice 151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Přímá spojnice 152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Přímá spojnice 153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052000" y="4869000"/>
            <a:ext cx="360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5" name="Obdélník 154"/>
          <p:cNvSpPr/>
          <p:nvPr/>
        </p:nvSpPr>
        <p:spPr>
          <a:xfrm>
            <a:off x="2772000" y="4869000"/>
            <a:ext cx="360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Obdélník 155"/>
          <p:cNvSpPr/>
          <p:nvPr/>
        </p:nvSpPr>
        <p:spPr>
          <a:xfrm>
            <a:off x="3852000" y="4869000"/>
            <a:ext cx="360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Obdélník 156"/>
          <p:cNvSpPr/>
          <p:nvPr/>
        </p:nvSpPr>
        <p:spPr>
          <a:xfrm>
            <a:off x="6012000" y="4869000"/>
            <a:ext cx="360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92"/>
              <p:cNvSpPr txBox="1"/>
              <p:nvPr/>
            </p:nvSpPr>
            <p:spPr>
              <a:xfrm>
                <a:off x="6731999" y="2023371"/>
                <a:ext cx="2772000" cy="1921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200" i="1" baseline="-25000">
                        <a:latin typeface="Cambria Math" panose="02040503050406030204" pitchFamily="18" charset="0"/>
                      </a:rPr>
                      <m:t>𝑒𝑑</m:t>
                    </m:r>
                    <m:d>
                      <m:dPr>
                        <m:ctrlPr>
                          <a:rPr lang="en-US" sz="2200" i="1" baseline="-2500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22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2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2200" dirty="0" smtClean="0"/>
              </a:p>
              <a:p>
                <a:pPr>
                  <a:spcAft>
                    <a:spcPts val="1200"/>
                  </a:spcAft>
                </a:pP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200" i="1" baseline="-25000">
                        <a:latin typeface="Cambria Math" panose="02040503050406030204" pitchFamily="18" charset="0"/>
                      </a:rPr>
                      <m:t>𝑒𝑑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2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200" i="1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2200" dirty="0" smtClean="0"/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200" dirty="0" smtClean="0"/>
              </a:p>
              <a:p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200" i="1" baseline="-25000">
                        <a:latin typeface="Cambria Math" panose="02040503050406030204" pitchFamily="18" charset="0"/>
                      </a:rPr>
                      <m:t>𝑒𝑑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2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2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n-GB" sz="2200" i="1">
                        <a:latin typeface="Cambria Math" panose="02040503050406030204" pitchFamily="18" charset="0"/>
                      </a:rPr>
                      <m:t>)≤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71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999" y="2023371"/>
                <a:ext cx="2772000" cy="1921295"/>
              </a:xfrm>
              <a:prstGeom prst="rect">
                <a:avLst/>
              </a:prstGeom>
              <a:blipFill rotWithShape="0">
                <a:blip r:embed="rId16"/>
                <a:stretch>
                  <a:fillRect b="-1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7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36" grpId="0"/>
      <p:bldP spid="37" grpId="0"/>
      <p:bldP spid="54" grpId="0"/>
      <p:bldP spid="62" grpId="0"/>
      <p:bldP spid="70" grpId="0"/>
      <p:bldP spid="81" grpId="0"/>
      <p:bldP spid="88" grpId="0" animBg="1"/>
      <p:bldP spid="89" grpId="0" animBg="1"/>
      <p:bldP spid="90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2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32" grpId="0"/>
      <p:bldP spid="12" grpId="0" animBg="1"/>
      <p:bldP spid="149" grpId="0" animBg="1"/>
      <p:bldP spid="13" grpId="0" animBg="1"/>
      <p:bldP spid="155" grpId="0" animBg="1"/>
      <p:bldP spid="156" grpId="0" animBg="1"/>
      <p:bldP spid="157" grpId="0" animBg="1"/>
      <p:bldP spid="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bdélník 194"/>
          <p:cNvSpPr/>
          <p:nvPr/>
        </p:nvSpPr>
        <p:spPr>
          <a:xfrm>
            <a:off x="5292000" y="162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Obdélník 192"/>
          <p:cNvSpPr/>
          <p:nvPr/>
        </p:nvSpPr>
        <p:spPr>
          <a:xfrm>
            <a:off x="3132000" y="163194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" name="Obdélník 193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Combining the </a:t>
            </a:r>
            <a:r>
              <a:rPr lang="en-US" dirty="0" smtClean="0"/>
              <a:t>two cases</a:t>
            </a:r>
            <a:endParaRPr lang="en-US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2051998" y="1435880"/>
            <a:ext cx="2" cy="34331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53"/>
          <p:cNvSpPr txBox="1"/>
          <p:nvPr/>
        </p:nvSpPr>
        <p:spPr>
          <a:xfrm>
            <a:off x="20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282248"/>
                <a:ext cx="8686800" cy="1385248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AutoNum type="arabicParenR"/>
                </a:pPr>
                <a:r>
                  <a:rPr lang="en-GB" sz="2400" dirty="0" smtClean="0"/>
                  <a:t>Test each narrow </a:t>
                </a:r>
                <a:r>
                  <a:rPr lang="en-GB" sz="2400" dirty="0"/>
                  <a:t>column and </a:t>
                </a:r>
                <a:r>
                  <a:rPr lang="en-GB" sz="2400" dirty="0" smtClean="0"/>
                  <a:t>process </a:t>
                </a:r>
                <a:r>
                  <a:rPr lang="en-GB" sz="2400" dirty="0">
                    <a:solidFill>
                      <a:schemeClr val="tx2"/>
                    </a:solidFill>
                  </a:rPr>
                  <a:t>dense </a:t>
                </a:r>
                <a:r>
                  <a:rPr lang="en-GB" sz="2400" dirty="0" smtClean="0"/>
                  <a:t>ones.</a:t>
                </a:r>
              </a:p>
              <a:p>
                <a:pPr marL="457200" indent="-457200">
                  <a:buAutoNum type="arabicParenR"/>
                </a:pPr>
                <a:r>
                  <a:rPr lang="en-GB" sz="2400" dirty="0" smtClean="0"/>
                  <a:t>In each wide column, sample a </a:t>
                </a:r>
                <a:r>
                  <a:rPr lang="en-GB" sz="2400" dirty="0" smtClean="0">
                    <a:solidFill>
                      <a:schemeClr val="tx2"/>
                    </a:solidFill>
                  </a:rPr>
                  <a:t>sparse </a:t>
                </a:r>
                <a:r>
                  <a:rPr lang="en-GB" sz="2400" dirty="0" smtClean="0"/>
                  <a:t>column and extend.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 smtClean="0"/>
                  <a:t>Repeat 1-2 for closeness parameters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282248"/>
                <a:ext cx="8686800" cy="1385248"/>
              </a:xfrm>
              <a:blipFill rotWithShape="0">
                <a:blip r:embed="rId3"/>
                <a:stretch>
                  <a:fillRect l="-1123" t="-4405" b="-7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20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56" name="TextBox 53"/>
          <p:cNvSpPr txBox="1"/>
          <p:nvPr/>
        </p:nvSpPr>
        <p:spPr>
          <a:xfrm>
            <a:off x="20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3" name="TextBox 53"/>
          <p:cNvSpPr txBox="1"/>
          <p:nvPr/>
        </p:nvSpPr>
        <p:spPr>
          <a:xfrm>
            <a:off x="2412000" y="19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71" name="TextBox 53"/>
          <p:cNvSpPr txBox="1"/>
          <p:nvPr/>
        </p:nvSpPr>
        <p:spPr>
          <a:xfrm>
            <a:off x="2412000" y="306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81" name="TextBox 53"/>
          <p:cNvSpPr txBox="1"/>
          <p:nvPr/>
        </p:nvSpPr>
        <p:spPr>
          <a:xfrm>
            <a:off x="2412000" y="41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7" name="TextBox 53"/>
          <p:cNvSpPr txBox="1"/>
          <p:nvPr/>
        </p:nvSpPr>
        <p:spPr>
          <a:xfrm>
            <a:off x="20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6" name="TextBox 53"/>
          <p:cNvSpPr txBox="1"/>
          <p:nvPr/>
        </p:nvSpPr>
        <p:spPr>
          <a:xfrm>
            <a:off x="277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8" name="TextBox 53"/>
          <p:cNvSpPr txBox="1"/>
          <p:nvPr/>
        </p:nvSpPr>
        <p:spPr>
          <a:xfrm>
            <a:off x="277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9" name="TextBox 53"/>
          <p:cNvSpPr txBox="1"/>
          <p:nvPr/>
        </p:nvSpPr>
        <p:spPr>
          <a:xfrm>
            <a:off x="277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10" name="TextBox 53"/>
          <p:cNvSpPr txBox="1"/>
          <p:nvPr/>
        </p:nvSpPr>
        <p:spPr>
          <a:xfrm>
            <a:off x="277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3" name="TextBox 53"/>
          <p:cNvSpPr txBox="1"/>
          <p:nvPr/>
        </p:nvSpPr>
        <p:spPr>
          <a:xfrm>
            <a:off x="38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5" name="TextBox 53"/>
          <p:cNvSpPr txBox="1"/>
          <p:nvPr/>
        </p:nvSpPr>
        <p:spPr>
          <a:xfrm>
            <a:off x="38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6" name="TextBox 53"/>
          <p:cNvSpPr txBox="1"/>
          <p:nvPr/>
        </p:nvSpPr>
        <p:spPr>
          <a:xfrm>
            <a:off x="38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7" name="TextBox 53"/>
          <p:cNvSpPr txBox="1"/>
          <p:nvPr/>
        </p:nvSpPr>
        <p:spPr>
          <a:xfrm>
            <a:off x="38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8" name="TextBox 53"/>
          <p:cNvSpPr txBox="1"/>
          <p:nvPr/>
        </p:nvSpPr>
        <p:spPr>
          <a:xfrm>
            <a:off x="38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9" name="TextBox 53"/>
          <p:cNvSpPr txBox="1"/>
          <p:nvPr/>
        </p:nvSpPr>
        <p:spPr>
          <a:xfrm>
            <a:off x="42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2" name="TextBox 53"/>
          <p:cNvSpPr txBox="1"/>
          <p:nvPr/>
        </p:nvSpPr>
        <p:spPr>
          <a:xfrm>
            <a:off x="42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3" name="TextBox 53"/>
          <p:cNvSpPr txBox="1"/>
          <p:nvPr/>
        </p:nvSpPr>
        <p:spPr>
          <a:xfrm>
            <a:off x="42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4" name="TextBox 53"/>
          <p:cNvSpPr txBox="1"/>
          <p:nvPr/>
        </p:nvSpPr>
        <p:spPr>
          <a:xfrm>
            <a:off x="42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5" name="TextBox 53"/>
          <p:cNvSpPr txBox="1"/>
          <p:nvPr/>
        </p:nvSpPr>
        <p:spPr>
          <a:xfrm>
            <a:off x="457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8" name="TextBox 53"/>
          <p:cNvSpPr txBox="1"/>
          <p:nvPr/>
        </p:nvSpPr>
        <p:spPr>
          <a:xfrm>
            <a:off x="4572000" y="306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0" name="TextBox 53"/>
          <p:cNvSpPr txBox="1"/>
          <p:nvPr/>
        </p:nvSpPr>
        <p:spPr>
          <a:xfrm>
            <a:off x="4572000" y="41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1" name="TextBox 53"/>
          <p:cNvSpPr txBox="1"/>
          <p:nvPr/>
        </p:nvSpPr>
        <p:spPr>
          <a:xfrm>
            <a:off x="42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4" name="TextBox 53"/>
          <p:cNvSpPr txBox="1"/>
          <p:nvPr/>
        </p:nvSpPr>
        <p:spPr>
          <a:xfrm>
            <a:off x="3492000" y="19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7" name="TextBox 53"/>
          <p:cNvSpPr txBox="1"/>
          <p:nvPr/>
        </p:nvSpPr>
        <p:spPr>
          <a:xfrm>
            <a:off x="493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8" name="TextBox 53"/>
          <p:cNvSpPr txBox="1"/>
          <p:nvPr/>
        </p:nvSpPr>
        <p:spPr>
          <a:xfrm>
            <a:off x="3492000" y="34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9" name="TextBox 53"/>
          <p:cNvSpPr txBox="1"/>
          <p:nvPr/>
        </p:nvSpPr>
        <p:spPr>
          <a:xfrm>
            <a:off x="4932000" y="306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61" name="TextBox 53"/>
          <p:cNvSpPr txBox="1"/>
          <p:nvPr/>
        </p:nvSpPr>
        <p:spPr>
          <a:xfrm>
            <a:off x="4932000" y="41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71" name="TextBox 53"/>
          <p:cNvSpPr txBox="1"/>
          <p:nvPr/>
        </p:nvSpPr>
        <p:spPr>
          <a:xfrm>
            <a:off x="529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87" name="TextBox 53"/>
          <p:cNvSpPr txBox="1"/>
          <p:nvPr/>
        </p:nvSpPr>
        <p:spPr>
          <a:xfrm>
            <a:off x="60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89" name="TextBox 53"/>
          <p:cNvSpPr txBox="1"/>
          <p:nvPr/>
        </p:nvSpPr>
        <p:spPr>
          <a:xfrm>
            <a:off x="60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0" name="TextBox 53"/>
          <p:cNvSpPr txBox="1"/>
          <p:nvPr/>
        </p:nvSpPr>
        <p:spPr>
          <a:xfrm>
            <a:off x="60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1" name="TextBox 53"/>
          <p:cNvSpPr txBox="1"/>
          <p:nvPr/>
        </p:nvSpPr>
        <p:spPr>
          <a:xfrm>
            <a:off x="60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6" name="TextBox 53"/>
          <p:cNvSpPr txBox="1"/>
          <p:nvPr/>
        </p:nvSpPr>
        <p:spPr>
          <a:xfrm>
            <a:off x="20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7" name="TextBox 53"/>
          <p:cNvSpPr txBox="1"/>
          <p:nvPr/>
        </p:nvSpPr>
        <p:spPr>
          <a:xfrm>
            <a:off x="277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8" name="TextBox 53"/>
          <p:cNvSpPr txBox="1"/>
          <p:nvPr/>
        </p:nvSpPr>
        <p:spPr>
          <a:xfrm>
            <a:off x="60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220" name="Přímá spojnice 219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Přímá spojnice 223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nice 224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Přímá spojnice 225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nice 226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6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93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3" grpId="0" animBg="1"/>
      <p:bldP spid="194" grpId="0" animBg="1"/>
      <p:bldP spid="75" grpId="0" animBg="1"/>
      <p:bldP spid="54" grpId="0" animBg="1"/>
      <p:bldP spid="56" grpId="0" animBg="1"/>
      <p:bldP spid="63" grpId="0" animBg="1"/>
      <p:bldP spid="71" grpId="0" animBg="1"/>
      <p:bldP spid="81" grpId="0" animBg="1"/>
      <p:bldP spid="97" grpId="0" animBg="1"/>
      <p:bldP spid="106" grpId="0" animBg="1"/>
      <p:bldP spid="108" grpId="0" animBg="1"/>
      <p:bldP spid="109" grpId="0" animBg="1"/>
      <p:bldP spid="110" grpId="0" animBg="1"/>
      <p:bldP spid="133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2" grpId="0" animBg="1"/>
      <p:bldP spid="143" grpId="0" animBg="1"/>
      <p:bldP spid="144" grpId="0" animBg="1"/>
      <p:bldP spid="145" grpId="0" animBg="1"/>
      <p:bldP spid="148" grpId="0" animBg="1"/>
      <p:bldP spid="150" grpId="0" animBg="1"/>
      <p:bldP spid="151" grpId="0" animBg="1"/>
      <p:bldP spid="154" grpId="0" animBg="1"/>
      <p:bldP spid="157" grpId="0" animBg="1"/>
      <p:bldP spid="158" grpId="0" animBg="1"/>
      <p:bldP spid="159" grpId="0" animBg="1"/>
      <p:bldP spid="161" grpId="0" animBg="1"/>
      <p:bldP spid="171" grpId="0" animBg="1"/>
      <p:bldP spid="187" grpId="0" animBg="1"/>
      <p:bldP spid="189" grpId="0" animBg="1"/>
      <p:bldP spid="190" grpId="0" animBg="1"/>
      <p:bldP spid="191" grpId="0" animBg="1"/>
      <p:bldP spid="196" grpId="0" animBg="1"/>
      <p:bldP spid="197" grpId="0" animBg="1"/>
      <p:bldP spid="1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bdélník 194"/>
          <p:cNvSpPr/>
          <p:nvPr/>
        </p:nvSpPr>
        <p:spPr>
          <a:xfrm>
            <a:off x="5292000" y="162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Obdélník 192"/>
          <p:cNvSpPr/>
          <p:nvPr/>
        </p:nvSpPr>
        <p:spPr>
          <a:xfrm>
            <a:off x="3132000" y="163194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" name="Obdélník 193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Recovering a good match</a:t>
            </a:r>
            <a:endParaRPr lang="en-US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2051998" y="1435880"/>
            <a:ext cx="2" cy="34331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53"/>
          <p:cNvSpPr txBox="1"/>
          <p:nvPr/>
        </p:nvSpPr>
        <p:spPr>
          <a:xfrm>
            <a:off x="20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5589000"/>
            <a:ext cx="8229600" cy="889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4) Find boxes that well approximate the best match.</a:t>
            </a:r>
            <a:endParaRPr lang="cs-CZ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20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56" name="TextBox 53"/>
          <p:cNvSpPr txBox="1"/>
          <p:nvPr/>
        </p:nvSpPr>
        <p:spPr>
          <a:xfrm>
            <a:off x="20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3" name="TextBox 53"/>
          <p:cNvSpPr txBox="1"/>
          <p:nvPr/>
        </p:nvSpPr>
        <p:spPr>
          <a:xfrm>
            <a:off x="2412000" y="19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71" name="TextBox 53"/>
          <p:cNvSpPr txBox="1"/>
          <p:nvPr/>
        </p:nvSpPr>
        <p:spPr>
          <a:xfrm>
            <a:off x="2412000" y="306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81" name="TextBox 53"/>
          <p:cNvSpPr txBox="1"/>
          <p:nvPr/>
        </p:nvSpPr>
        <p:spPr>
          <a:xfrm>
            <a:off x="2412000" y="41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7" name="TextBox 53"/>
          <p:cNvSpPr txBox="1"/>
          <p:nvPr/>
        </p:nvSpPr>
        <p:spPr>
          <a:xfrm>
            <a:off x="20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6" name="TextBox 53"/>
          <p:cNvSpPr txBox="1"/>
          <p:nvPr/>
        </p:nvSpPr>
        <p:spPr>
          <a:xfrm>
            <a:off x="277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8" name="TextBox 53"/>
          <p:cNvSpPr txBox="1"/>
          <p:nvPr/>
        </p:nvSpPr>
        <p:spPr>
          <a:xfrm>
            <a:off x="277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9" name="TextBox 53"/>
          <p:cNvSpPr txBox="1"/>
          <p:nvPr/>
        </p:nvSpPr>
        <p:spPr>
          <a:xfrm>
            <a:off x="277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10" name="TextBox 53"/>
          <p:cNvSpPr txBox="1"/>
          <p:nvPr/>
        </p:nvSpPr>
        <p:spPr>
          <a:xfrm>
            <a:off x="277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3" name="TextBox 53"/>
          <p:cNvSpPr txBox="1"/>
          <p:nvPr/>
        </p:nvSpPr>
        <p:spPr>
          <a:xfrm>
            <a:off x="38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5" name="TextBox 53"/>
          <p:cNvSpPr txBox="1"/>
          <p:nvPr/>
        </p:nvSpPr>
        <p:spPr>
          <a:xfrm>
            <a:off x="38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6" name="TextBox 53"/>
          <p:cNvSpPr txBox="1"/>
          <p:nvPr/>
        </p:nvSpPr>
        <p:spPr>
          <a:xfrm>
            <a:off x="38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7" name="TextBox 53"/>
          <p:cNvSpPr txBox="1"/>
          <p:nvPr/>
        </p:nvSpPr>
        <p:spPr>
          <a:xfrm>
            <a:off x="38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8" name="TextBox 53"/>
          <p:cNvSpPr txBox="1"/>
          <p:nvPr/>
        </p:nvSpPr>
        <p:spPr>
          <a:xfrm>
            <a:off x="38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9" name="TextBox 53"/>
          <p:cNvSpPr txBox="1"/>
          <p:nvPr/>
        </p:nvSpPr>
        <p:spPr>
          <a:xfrm>
            <a:off x="42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2" name="TextBox 53"/>
          <p:cNvSpPr txBox="1"/>
          <p:nvPr/>
        </p:nvSpPr>
        <p:spPr>
          <a:xfrm>
            <a:off x="42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3" name="TextBox 53"/>
          <p:cNvSpPr txBox="1"/>
          <p:nvPr/>
        </p:nvSpPr>
        <p:spPr>
          <a:xfrm>
            <a:off x="42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4" name="TextBox 53"/>
          <p:cNvSpPr txBox="1"/>
          <p:nvPr/>
        </p:nvSpPr>
        <p:spPr>
          <a:xfrm>
            <a:off x="42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5" name="TextBox 53"/>
          <p:cNvSpPr txBox="1"/>
          <p:nvPr/>
        </p:nvSpPr>
        <p:spPr>
          <a:xfrm>
            <a:off x="457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8" name="TextBox 53"/>
          <p:cNvSpPr txBox="1"/>
          <p:nvPr/>
        </p:nvSpPr>
        <p:spPr>
          <a:xfrm>
            <a:off x="4572000" y="306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0" name="TextBox 53"/>
          <p:cNvSpPr txBox="1"/>
          <p:nvPr/>
        </p:nvSpPr>
        <p:spPr>
          <a:xfrm>
            <a:off x="4572000" y="41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1" name="TextBox 53"/>
          <p:cNvSpPr txBox="1"/>
          <p:nvPr/>
        </p:nvSpPr>
        <p:spPr>
          <a:xfrm>
            <a:off x="42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4" name="TextBox 53"/>
          <p:cNvSpPr txBox="1"/>
          <p:nvPr/>
        </p:nvSpPr>
        <p:spPr>
          <a:xfrm>
            <a:off x="3492000" y="19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7" name="TextBox 53"/>
          <p:cNvSpPr txBox="1"/>
          <p:nvPr/>
        </p:nvSpPr>
        <p:spPr>
          <a:xfrm>
            <a:off x="493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8" name="TextBox 53"/>
          <p:cNvSpPr txBox="1"/>
          <p:nvPr/>
        </p:nvSpPr>
        <p:spPr>
          <a:xfrm>
            <a:off x="3492000" y="34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9" name="TextBox 53"/>
          <p:cNvSpPr txBox="1"/>
          <p:nvPr/>
        </p:nvSpPr>
        <p:spPr>
          <a:xfrm>
            <a:off x="4932000" y="306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61" name="TextBox 53"/>
          <p:cNvSpPr txBox="1"/>
          <p:nvPr/>
        </p:nvSpPr>
        <p:spPr>
          <a:xfrm>
            <a:off x="4932000" y="41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71" name="TextBox 53"/>
          <p:cNvSpPr txBox="1"/>
          <p:nvPr/>
        </p:nvSpPr>
        <p:spPr>
          <a:xfrm>
            <a:off x="529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87" name="TextBox 53"/>
          <p:cNvSpPr txBox="1"/>
          <p:nvPr/>
        </p:nvSpPr>
        <p:spPr>
          <a:xfrm>
            <a:off x="60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89" name="TextBox 53"/>
          <p:cNvSpPr txBox="1"/>
          <p:nvPr/>
        </p:nvSpPr>
        <p:spPr>
          <a:xfrm>
            <a:off x="60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0" name="TextBox 53"/>
          <p:cNvSpPr txBox="1"/>
          <p:nvPr/>
        </p:nvSpPr>
        <p:spPr>
          <a:xfrm>
            <a:off x="60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1" name="TextBox 53"/>
          <p:cNvSpPr txBox="1"/>
          <p:nvPr/>
        </p:nvSpPr>
        <p:spPr>
          <a:xfrm>
            <a:off x="60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6" name="TextBox 53"/>
          <p:cNvSpPr txBox="1"/>
          <p:nvPr/>
        </p:nvSpPr>
        <p:spPr>
          <a:xfrm>
            <a:off x="20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7" name="TextBox 53"/>
          <p:cNvSpPr txBox="1"/>
          <p:nvPr/>
        </p:nvSpPr>
        <p:spPr>
          <a:xfrm>
            <a:off x="277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8" name="TextBox 53"/>
          <p:cNvSpPr txBox="1"/>
          <p:nvPr/>
        </p:nvSpPr>
        <p:spPr>
          <a:xfrm>
            <a:off x="60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33" name="Volný tvar 32"/>
          <p:cNvSpPr/>
          <p:nvPr/>
        </p:nvSpPr>
        <p:spPr>
          <a:xfrm>
            <a:off x="2056175" y="1628775"/>
            <a:ext cx="4318000" cy="3238500"/>
          </a:xfrm>
          <a:custGeom>
            <a:avLst/>
            <a:gdLst>
              <a:gd name="connsiteX0" fmla="*/ 0 w 4318000"/>
              <a:gd name="connsiteY0" fmla="*/ 3238500 h 3238500"/>
              <a:gd name="connsiteX1" fmla="*/ 168275 w 4318000"/>
              <a:gd name="connsiteY1" fmla="*/ 2955925 h 3238500"/>
              <a:gd name="connsiteX2" fmla="*/ 409575 w 4318000"/>
              <a:gd name="connsiteY2" fmla="*/ 2911475 h 3238500"/>
              <a:gd name="connsiteX3" fmla="*/ 622300 w 4318000"/>
              <a:gd name="connsiteY3" fmla="*/ 2568575 h 3238500"/>
              <a:gd name="connsiteX4" fmla="*/ 844550 w 4318000"/>
              <a:gd name="connsiteY4" fmla="*/ 2454275 h 3238500"/>
              <a:gd name="connsiteX5" fmla="*/ 996950 w 4318000"/>
              <a:gd name="connsiteY5" fmla="*/ 2244725 h 3238500"/>
              <a:gd name="connsiteX6" fmla="*/ 1355725 w 4318000"/>
              <a:gd name="connsiteY6" fmla="*/ 2171700 h 3238500"/>
              <a:gd name="connsiteX7" fmla="*/ 1873250 w 4318000"/>
              <a:gd name="connsiteY7" fmla="*/ 1743075 h 3238500"/>
              <a:gd name="connsiteX8" fmla="*/ 2178050 w 4318000"/>
              <a:gd name="connsiteY8" fmla="*/ 1504950 h 3238500"/>
              <a:gd name="connsiteX9" fmla="*/ 2457450 w 4318000"/>
              <a:gd name="connsiteY9" fmla="*/ 1136650 h 3238500"/>
              <a:gd name="connsiteX10" fmla="*/ 3298825 w 4318000"/>
              <a:gd name="connsiteY10" fmla="*/ 1016000 h 3238500"/>
              <a:gd name="connsiteX11" fmla="*/ 3644900 w 4318000"/>
              <a:gd name="connsiteY11" fmla="*/ 596900 h 3238500"/>
              <a:gd name="connsiteX12" fmla="*/ 3965575 w 4318000"/>
              <a:gd name="connsiteY12" fmla="*/ 377825 h 3238500"/>
              <a:gd name="connsiteX13" fmla="*/ 4318000 w 4318000"/>
              <a:gd name="connsiteY13" fmla="*/ 0 h 323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18000" h="3238500">
                <a:moveTo>
                  <a:pt x="0" y="3238500"/>
                </a:moveTo>
                <a:cubicBezTo>
                  <a:pt x="50006" y="3124464"/>
                  <a:pt x="100013" y="3010429"/>
                  <a:pt x="168275" y="2955925"/>
                </a:cubicBezTo>
                <a:cubicBezTo>
                  <a:pt x="236538" y="2901421"/>
                  <a:pt x="333904" y="2976033"/>
                  <a:pt x="409575" y="2911475"/>
                </a:cubicBezTo>
                <a:cubicBezTo>
                  <a:pt x="485246" y="2846917"/>
                  <a:pt x="549804" y="2644775"/>
                  <a:pt x="622300" y="2568575"/>
                </a:cubicBezTo>
                <a:cubicBezTo>
                  <a:pt x="694796" y="2492375"/>
                  <a:pt x="782108" y="2508250"/>
                  <a:pt x="844550" y="2454275"/>
                </a:cubicBezTo>
                <a:cubicBezTo>
                  <a:pt x="906992" y="2400300"/>
                  <a:pt x="911754" y="2291821"/>
                  <a:pt x="996950" y="2244725"/>
                </a:cubicBezTo>
                <a:cubicBezTo>
                  <a:pt x="1082146" y="2197629"/>
                  <a:pt x="1209675" y="2255308"/>
                  <a:pt x="1355725" y="2171700"/>
                </a:cubicBezTo>
                <a:cubicBezTo>
                  <a:pt x="1501775" y="2088092"/>
                  <a:pt x="1736196" y="1854200"/>
                  <a:pt x="1873250" y="1743075"/>
                </a:cubicBezTo>
                <a:cubicBezTo>
                  <a:pt x="2010304" y="1631950"/>
                  <a:pt x="2080683" y="1606021"/>
                  <a:pt x="2178050" y="1504950"/>
                </a:cubicBezTo>
                <a:cubicBezTo>
                  <a:pt x="2275417" y="1403879"/>
                  <a:pt x="2270654" y="1218142"/>
                  <a:pt x="2457450" y="1136650"/>
                </a:cubicBezTo>
                <a:cubicBezTo>
                  <a:pt x="2644246" y="1055158"/>
                  <a:pt x="3100917" y="1105958"/>
                  <a:pt x="3298825" y="1016000"/>
                </a:cubicBezTo>
                <a:cubicBezTo>
                  <a:pt x="3496733" y="926042"/>
                  <a:pt x="3533775" y="703262"/>
                  <a:pt x="3644900" y="596900"/>
                </a:cubicBezTo>
                <a:cubicBezTo>
                  <a:pt x="3756025" y="490538"/>
                  <a:pt x="3853392" y="477308"/>
                  <a:pt x="3965575" y="377825"/>
                </a:cubicBezTo>
                <a:cubicBezTo>
                  <a:pt x="4077758" y="278342"/>
                  <a:pt x="4197879" y="139171"/>
                  <a:pt x="4318000" y="0"/>
                </a:cubicBezTo>
              </a:path>
            </a:pathLst>
          </a:custGeom>
          <a:noFill/>
          <a:ln w="63500">
            <a:solidFill>
              <a:schemeClr val="accent6"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TextBox 53"/>
          <p:cNvSpPr txBox="1"/>
          <p:nvPr/>
        </p:nvSpPr>
        <p:spPr>
          <a:xfrm>
            <a:off x="2052000" y="4509000"/>
            <a:ext cx="360000" cy="360000"/>
          </a:xfrm>
          <a:prstGeom prst="rect">
            <a:avLst/>
          </a:prstGeom>
          <a:solidFill>
            <a:schemeClr val="accent6">
              <a:alpha val="25000"/>
            </a:schemeClr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16" name="TextBox 53"/>
          <p:cNvSpPr txBox="1"/>
          <p:nvPr/>
        </p:nvSpPr>
        <p:spPr>
          <a:xfrm>
            <a:off x="2412000" y="4149000"/>
            <a:ext cx="360000" cy="360000"/>
          </a:xfrm>
          <a:prstGeom prst="rect">
            <a:avLst/>
          </a:prstGeom>
          <a:solidFill>
            <a:schemeClr val="accent6">
              <a:alpha val="25000"/>
            </a:schemeClr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17" name="Obdélník 216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8" name="TextBox 53"/>
          <p:cNvSpPr txBox="1"/>
          <p:nvPr/>
        </p:nvSpPr>
        <p:spPr>
          <a:xfrm>
            <a:off x="4212000" y="2709000"/>
            <a:ext cx="360000" cy="360000"/>
          </a:xfrm>
          <a:prstGeom prst="rect">
            <a:avLst/>
          </a:prstGeom>
          <a:solidFill>
            <a:schemeClr val="accent6">
              <a:alpha val="25000"/>
            </a:schemeClr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19" name="Obdélník 218"/>
          <p:cNvSpPr/>
          <p:nvPr/>
        </p:nvSpPr>
        <p:spPr>
          <a:xfrm>
            <a:off x="5292000" y="1629000"/>
            <a:ext cx="1080000" cy="1080000"/>
          </a:xfrm>
          <a:prstGeom prst="rect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0" name="Přímá spojnice 219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Přímá spojnice 223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nice 224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Přímá spojnice 225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nice 226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6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98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3" grpId="0" animBg="1"/>
      <p:bldP spid="215" grpId="0" animBg="1"/>
      <p:bldP spid="216" grpId="0" animBg="1"/>
      <p:bldP spid="217" grpId="0" animBg="1"/>
      <p:bldP spid="218" grpId="0" animBg="1"/>
      <p:bldP spid="2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bdélník 95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Under the rug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   Total number of boxes …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12/7</m:t>
                        </m:r>
                      </m:sup>
                    </m:sSup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92"/>
              <p:cNvSpPr txBox="1"/>
              <p:nvPr/>
            </p:nvSpPr>
            <p:spPr>
              <a:xfrm>
                <a:off x="2223420" y="3359022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420" y="3359022"/>
                <a:ext cx="1304295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92"/>
              <p:cNvSpPr txBox="1"/>
              <p:nvPr/>
            </p:nvSpPr>
            <p:spPr>
              <a:xfrm>
                <a:off x="3022690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690" y="4869000"/>
                <a:ext cx="1304295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Přímá spojnice 96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2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bdélník 95"/>
          <p:cNvSpPr/>
          <p:nvPr/>
        </p:nvSpPr>
        <p:spPr>
          <a:xfrm>
            <a:off x="3131999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6" name="Přímá spojnice 105"/>
          <p:cNvCxnSpPr/>
          <p:nvPr/>
        </p:nvCxnSpPr>
        <p:spPr>
          <a:xfrm>
            <a:off x="421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106"/>
          <p:cNvCxnSpPr/>
          <p:nvPr/>
        </p:nvCxnSpPr>
        <p:spPr>
          <a:xfrm>
            <a:off x="313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92"/>
              <p:cNvSpPr txBox="1"/>
              <p:nvPr/>
            </p:nvSpPr>
            <p:spPr>
              <a:xfrm>
                <a:off x="2178066" y="3725099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066" y="3725099"/>
                <a:ext cx="1304295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4317671" y="3429000"/>
            <a:ext cx="2405015" cy="1439248"/>
          </a:xfrm>
          <a:prstGeom prst="triangle">
            <a:avLst>
              <a:gd name="adj" fmla="val 9983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2051998" y="1295603"/>
            <a:ext cx="2405015" cy="1439248"/>
          </a:xfrm>
          <a:prstGeom prst="triangle">
            <a:avLst>
              <a:gd name="adj" fmla="val 9983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23732" y="2885590"/>
            <a:ext cx="216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2"/>
                </a:solidFill>
              </a:rPr>
              <a:t>Ukkonen’85</a:t>
            </a:r>
            <a:endParaRPr lang="en-US" sz="22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92"/>
              <p:cNvSpPr txBox="1"/>
              <p:nvPr/>
            </p:nvSpPr>
            <p:spPr>
              <a:xfrm>
                <a:off x="1005701" y="3586449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701" y="3586449"/>
                <a:ext cx="1304295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1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L -2.5E-6 -0.05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L 0.00017 -0.0606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3" grpId="0" animBg="1"/>
      <p:bldP spid="34" grpId="0"/>
      <p:bldP spid="4" grpId="0" animBg="1"/>
      <p:bldP spid="21" grpId="0" animBg="1"/>
      <p:bldP spid="5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bdélník 95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Combining boxes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   Shrink vertically each box by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 smtClean="0"/>
                  <a:t>.	 	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 smtClean="0"/>
                  <a:t> … </a:t>
                </a:r>
                <a:r>
                  <a:rPr lang="en-US" sz="2400" dirty="0" smtClean="0"/>
                  <a:t>its edit </a:t>
                </a:r>
                <a:r>
                  <a:rPr lang="en-US" sz="2400" dirty="0" smtClean="0"/>
                  <a:t>distance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2210" y="5592171"/>
                <a:ext cx="8528180" cy="1050999"/>
              </a:xfrm>
              <a:blipFill rotWithShape="0">
                <a:blip r:embed="rId3"/>
                <a:stretch>
                  <a:fillRect t="-4624" r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92"/>
              <p:cNvSpPr txBox="1"/>
              <p:nvPr/>
            </p:nvSpPr>
            <p:spPr>
              <a:xfrm>
                <a:off x="3022690" y="4869000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690" y="4869000"/>
                <a:ext cx="1304295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Přímá spojnice 96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2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Přímá spojnice 105"/>
          <p:cNvCxnSpPr/>
          <p:nvPr/>
        </p:nvCxnSpPr>
        <p:spPr>
          <a:xfrm>
            <a:off x="421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106"/>
          <p:cNvCxnSpPr/>
          <p:nvPr/>
        </p:nvCxnSpPr>
        <p:spPr>
          <a:xfrm>
            <a:off x="313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92"/>
              <p:cNvSpPr txBox="1"/>
              <p:nvPr/>
            </p:nvSpPr>
            <p:spPr>
              <a:xfrm>
                <a:off x="2178066" y="3725099"/>
                <a:ext cx="13042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066" y="3725099"/>
                <a:ext cx="1304295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bdélník 95"/>
          <p:cNvSpPr/>
          <p:nvPr/>
        </p:nvSpPr>
        <p:spPr>
          <a:xfrm>
            <a:off x="4212000" y="234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95"/>
          <p:cNvSpPr/>
          <p:nvPr/>
        </p:nvSpPr>
        <p:spPr>
          <a:xfrm>
            <a:off x="5292000" y="162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105"/>
          <p:cNvCxnSpPr/>
          <p:nvPr/>
        </p:nvCxnSpPr>
        <p:spPr>
          <a:xfrm>
            <a:off x="529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105"/>
          <p:cNvCxnSpPr/>
          <p:nvPr/>
        </p:nvCxnSpPr>
        <p:spPr>
          <a:xfrm>
            <a:off x="6372000" y="1500584"/>
            <a:ext cx="0" cy="33684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95"/>
          <p:cNvSpPr/>
          <p:nvPr/>
        </p:nvSpPr>
        <p:spPr>
          <a:xfrm>
            <a:off x="3132000" y="3326533"/>
            <a:ext cx="1080000" cy="567600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95"/>
          <p:cNvSpPr/>
          <p:nvPr/>
        </p:nvSpPr>
        <p:spPr>
          <a:xfrm>
            <a:off x="4212000" y="2474323"/>
            <a:ext cx="1080000" cy="825133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95"/>
          <p:cNvSpPr/>
          <p:nvPr/>
        </p:nvSpPr>
        <p:spPr>
          <a:xfrm>
            <a:off x="5292000" y="1888087"/>
            <a:ext cx="1080000" cy="567600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60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9" grpId="0" animBg="1"/>
      <p:bldP spid="30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bdélník 194"/>
          <p:cNvSpPr/>
          <p:nvPr/>
        </p:nvSpPr>
        <p:spPr>
          <a:xfrm>
            <a:off x="5292000" y="162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Obdélník 192"/>
          <p:cNvSpPr/>
          <p:nvPr/>
        </p:nvSpPr>
        <p:spPr>
          <a:xfrm>
            <a:off x="3132000" y="163194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4" name="Obdélník 193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Recovering a good match</a:t>
            </a:r>
            <a:endParaRPr lang="en-US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2052000" y="4868248"/>
            <a:ext cx="4680000" cy="1504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051998" y="1299630"/>
            <a:ext cx="2" cy="356937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2051998" y="1435880"/>
            <a:ext cx="2" cy="34331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53"/>
          <p:cNvSpPr txBox="1"/>
          <p:nvPr/>
        </p:nvSpPr>
        <p:spPr>
          <a:xfrm>
            <a:off x="20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5796924"/>
            <a:ext cx="8686800" cy="870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One sweep over the boxes in quasi-linear time.</a:t>
            </a:r>
            <a:endParaRPr lang="cs-CZ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20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56" name="TextBox 53"/>
          <p:cNvSpPr txBox="1"/>
          <p:nvPr/>
        </p:nvSpPr>
        <p:spPr>
          <a:xfrm>
            <a:off x="20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3" name="TextBox 53"/>
          <p:cNvSpPr txBox="1"/>
          <p:nvPr/>
        </p:nvSpPr>
        <p:spPr>
          <a:xfrm>
            <a:off x="2412000" y="19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71" name="TextBox 53"/>
          <p:cNvSpPr txBox="1"/>
          <p:nvPr/>
        </p:nvSpPr>
        <p:spPr>
          <a:xfrm>
            <a:off x="2412000" y="306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81" name="TextBox 53"/>
          <p:cNvSpPr txBox="1"/>
          <p:nvPr/>
        </p:nvSpPr>
        <p:spPr>
          <a:xfrm>
            <a:off x="2412000" y="41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97" name="TextBox 53"/>
          <p:cNvSpPr txBox="1"/>
          <p:nvPr/>
        </p:nvSpPr>
        <p:spPr>
          <a:xfrm>
            <a:off x="20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6" name="TextBox 53"/>
          <p:cNvSpPr txBox="1"/>
          <p:nvPr/>
        </p:nvSpPr>
        <p:spPr>
          <a:xfrm>
            <a:off x="277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8" name="TextBox 53"/>
          <p:cNvSpPr txBox="1"/>
          <p:nvPr/>
        </p:nvSpPr>
        <p:spPr>
          <a:xfrm>
            <a:off x="277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09" name="TextBox 53"/>
          <p:cNvSpPr txBox="1"/>
          <p:nvPr/>
        </p:nvSpPr>
        <p:spPr>
          <a:xfrm>
            <a:off x="277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10" name="TextBox 53"/>
          <p:cNvSpPr txBox="1"/>
          <p:nvPr/>
        </p:nvSpPr>
        <p:spPr>
          <a:xfrm>
            <a:off x="277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3" name="TextBox 53"/>
          <p:cNvSpPr txBox="1"/>
          <p:nvPr/>
        </p:nvSpPr>
        <p:spPr>
          <a:xfrm>
            <a:off x="3852000" y="37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5" name="TextBox 53"/>
          <p:cNvSpPr txBox="1"/>
          <p:nvPr/>
        </p:nvSpPr>
        <p:spPr>
          <a:xfrm>
            <a:off x="3852000" y="27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6" name="TextBox 53"/>
          <p:cNvSpPr txBox="1"/>
          <p:nvPr/>
        </p:nvSpPr>
        <p:spPr>
          <a:xfrm>
            <a:off x="385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7" name="TextBox 53"/>
          <p:cNvSpPr txBox="1"/>
          <p:nvPr/>
        </p:nvSpPr>
        <p:spPr>
          <a:xfrm>
            <a:off x="3852000" y="450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8" name="TextBox 53"/>
          <p:cNvSpPr txBox="1"/>
          <p:nvPr/>
        </p:nvSpPr>
        <p:spPr>
          <a:xfrm>
            <a:off x="38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39" name="TextBox 53"/>
          <p:cNvSpPr txBox="1"/>
          <p:nvPr/>
        </p:nvSpPr>
        <p:spPr>
          <a:xfrm>
            <a:off x="42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2" name="TextBox 53"/>
          <p:cNvSpPr txBox="1"/>
          <p:nvPr/>
        </p:nvSpPr>
        <p:spPr>
          <a:xfrm>
            <a:off x="42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3" name="TextBox 53"/>
          <p:cNvSpPr txBox="1"/>
          <p:nvPr/>
        </p:nvSpPr>
        <p:spPr>
          <a:xfrm>
            <a:off x="42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4" name="TextBox 53"/>
          <p:cNvSpPr txBox="1"/>
          <p:nvPr/>
        </p:nvSpPr>
        <p:spPr>
          <a:xfrm>
            <a:off x="42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5" name="TextBox 53"/>
          <p:cNvSpPr txBox="1"/>
          <p:nvPr/>
        </p:nvSpPr>
        <p:spPr>
          <a:xfrm>
            <a:off x="457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48" name="TextBox 53"/>
          <p:cNvSpPr txBox="1"/>
          <p:nvPr/>
        </p:nvSpPr>
        <p:spPr>
          <a:xfrm>
            <a:off x="4572000" y="306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0" name="TextBox 53"/>
          <p:cNvSpPr txBox="1"/>
          <p:nvPr/>
        </p:nvSpPr>
        <p:spPr>
          <a:xfrm>
            <a:off x="4572000" y="41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1" name="TextBox 53"/>
          <p:cNvSpPr txBox="1"/>
          <p:nvPr/>
        </p:nvSpPr>
        <p:spPr>
          <a:xfrm>
            <a:off x="42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4" name="TextBox 53"/>
          <p:cNvSpPr txBox="1"/>
          <p:nvPr/>
        </p:nvSpPr>
        <p:spPr>
          <a:xfrm>
            <a:off x="3492000" y="198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7" name="TextBox 53"/>
          <p:cNvSpPr txBox="1"/>
          <p:nvPr/>
        </p:nvSpPr>
        <p:spPr>
          <a:xfrm>
            <a:off x="4932000" y="19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8" name="TextBox 53"/>
          <p:cNvSpPr txBox="1"/>
          <p:nvPr/>
        </p:nvSpPr>
        <p:spPr>
          <a:xfrm>
            <a:off x="3492000" y="34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59" name="TextBox 53"/>
          <p:cNvSpPr txBox="1"/>
          <p:nvPr/>
        </p:nvSpPr>
        <p:spPr>
          <a:xfrm>
            <a:off x="4932000" y="306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61" name="TextBox 53"/>
          <p:cNvSpPr txBox="1"/>
          <p:nvPr/>
        </p:nvSpPr>
        <p:spPr>
          <a:xfrm>
            <a:off x="4932000" y="41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71" name="TextBox 53"/>
          <p:cNvSpPr txBox="1"/>
          <p:nvPr/>
        </p:nvSpPr>
        <p:spPr>
          <a:xfrm>
            <a:off x="5292000" y="234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87" name="TextBox 53"/>
          <p:cNvSpPr txBox="1"/>
          <p:nvPr/>
        </p:nvSpPr>
        <p:spPr>
          <a:xfrm>
            <a:off x="6012000" y="378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89" name="TextBox 53"/>
          <p:cNvSpPr txBox="1"/>
          <p:nvPr/>
        </p:nvSpPr>
        <p:spPr>
          <a:xfrm>
            <a:off x="6012000" y="27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0" name="TextBox 53"/>
          <p:cNvSpPr txBox="1"/>
          <p:nvPr/>
        </p:nvSpPr>
        <p:spPr>
          <a:xfrm>
            <a:off x="6012000" y="234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1" name="TextBox 53"/>
          <p:cNvSpPr txBox="1"/>
          <p:nvPr/>
        </p:nvSpPr>
        <p:spPr>
          <a:xfrm>
            <a:off x="6012000" y="4509752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6" name="TextBox 53"/>
          <p:cNvSpPr txBox="1"/>
          <p:nvPr/>
        </p:nvSpPr>
        <p:spPr>
          <a:xfrm>
            <a:off x="205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7" name="TextBox 53"/>
          <p:cNvSpPr txBox="1"/>
          <p:nvPr/>
        </p:nvSpPr>
        <p:spPr>
          <a:xfrm>
            <a:off x="277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198" name="TextBox 53"/>
          <p:cNvSpPr txBox="1"/>
          <p:nvPr/>
        </p:nvSpPr>
        <p:spPr>
          <a:xfrm>
            <a:off x="6012000" y="1629000"/>
            <a:ext cx="360000" cy="360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cxnSp>
        <p:nvCxnSpPr>
          <p:cNvPr id="220" name="Přímá spojnice 219"/>
          <p:cNvCxnSpPr/>
          <p:nvPr/>
        </p:nvCxnSpPr>
        <p:spPr>
          <a:xfrm>
            <a:off x="313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Přímá spojnice 223"/>
          <p:cNvCxnSpPr/>
          <p:nvPr/>
        </p:nvCxnSpPr>
        <p:spPr>
          <a:xfrm>
            <a:off x="205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nice 224"/>
          <p:cNvCxnSpPr/>
          <p:nvPr/>
        </p:nvCxnSpPr>
        <p:spPr>
          <a:xfrm>
            <a:off x="421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Přímá spojnice 225"/>
          <p:cNvCxnSpPr/>
          <p:nvPr/>
        </p:nvCxnSpPr>
        <p:spPr>
          <a:xfrm>
            <a:off x="529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nice 226"/>
          <p:cNvCxnSpPr/>
          <p:nvPr/>
        </p:nvCxnSpPr>
        <p:spPr>
          <a:xfrm>
            <a:off x="6372000" y="4824000"/>
            <a:ext cx="0" cy="144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17"/>
              <p:cNvSpPr txBox="1"/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6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155" y="4869000"/>
                <a:ext cx="1293845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92"/>
              <p:cNvSpPr txBox="1"/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7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55" y="1269000"/>
                <a:ext cx="129384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53"/>
          <p:cNvSpPr txBox="1"/>
          <p:nvPr/>
        </p:nvSpPr>
        <p:spPr>
          <a:xfrm>
            <a:off x="2052000" y="4509000"/>
            <a:ext cx="360000" cy="360000"/>
          </a:xfrm>
          <a:prstGeom prst="rect">
            <a:avLst/>
          </a:prstGeom>
          <a:solidFill>
            <a:schemeClr val="accent6">
              <a:alpha val="25000"/>
            </a:schemeClr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4" name="TextBox 53"/>
          <p:cNvSpPr txBox="1"/>
          <p:nvPr/>
        </p:nvSpPr>
        <p:spPr>
          <a:xfrm>
            <a:off x="2412000" y="4149000"/>
            <a:ext cx="360000" cy="360000"/>
          </a:xfrm>
          <a:prstGeom prst="rect">
            <a:avLst/>
          </a:prstGeom>
          <a:solidFill>
            <a:schemeClr val="accent6">
              <a:alpha val="25000"/>
            </a:schemeClr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5" name="Obdélník 216"/>
          <p:cNvSpPr/>
          <p:nvPr/>
        </p:nvSpPr>
        <p:spPr>
          <a:xfrm>
            <a:off x="3132000" y="3069000"/>
            <a:ext cx="1080000" cy="1080000"/>
          </a:xfrm>
          <a:prstGeom prst="rect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TextBox 53"/>
          <p:cNvSpPr txBox="1"/>
          <p:nvPr/>
        </p:nvSpPr>
        <p:spPr>
          <a:xfrm>
            <a:off x="4212000" y="2709000"/>
            <a:ext cx="360000" cy="360000"/>
          </a:xfrm>
          <a:prstGeom prst="rect">
            <a:avLst/>
          </a:prstGeom>
          <a:solidFill>
            <a:schemeClr val="accent6">
              <a:alpha val="25000"/>
            </a:schemeClr>
          </a:solidFill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67" name="Obdélník 218"/>
          <p:cNvSpPr/>
          <p:nvPr/>
        </p:nvSpPr>
        <p:spPr>
          <a:xfrm>
            <a:off x="5292000" y="1629000"/>
            <a:ext cx="1080000" cy="1080000"/>
          </a:xfrm>
          <a:prstGeom prst="rect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17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3" grpId="0" animBg="1"/>
      <p:bldP spid="194" grpId="0" animBg="1"/>
      <p:bldP spid="75" grpId="0" animBg="1"/>
      <p:bldP spid="54" grpId="0" animBg="1"/>
      <p:bldP spid="56" grpId="0" animBg="1"/>
      <p:bldP spid="63" grpId="0" animBg="1"/>
      <p:bldP spid="71" grpId="0" animBg="1"/>
      <p:bldP spid="81" grpId="0" animBg="1"/>
      <p:bldP spid="97" grpId="0" animBg="1"/>
      <p:bldP spid="106" grpId="0" animBg="1"/>
      <p:bldP spid="108" grpId="0" animBg="1"/>
      <p:bldP spid="109" grpId="0" animBg="1"/>
      <p:bldP spid="110" grpId="0" animBg="1"/>
      <p:bldP spid="133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2" grpId="0" animBg="1"/>
      <p:bldP spid="143" grpId="0" animBg="1"/>
      <p:bldP spid="144" grpId="0" animBg="1"/>
      <p:bldP spid="145" grpId="0" animBg="1"/>
      <p:bldP spid="148" grpId="0" animBg="1"/>
      <p:bldP spid="150" grpId="0" animBg="1"/>
      <p:bldP spid="151" grpId="0" animBg="1"/>
      <p:bldP spid="154" grpId="0" animBg="1"/>
      <p:bldP spid="157" grpId="0" animBg="1"/>
      <p:bldP spid="158" grpId="0" animBg="1"/>
      <p:bldP spid="159" grpId="0" animBg="1"/>
      <p:bldP spid="161" grpId="0" animBg="1"/>
      <p:bldP spid="171" grpId="0" animBg="1"/>
      <p:bldP spid="187" grpId="0" animBg="1"/>
      <p:bldP spid="189" grpId="0" animBg="1"/>
      <p:bldP spid="190" grpId="0" animBg="1"/>
      <p:bldP spid="191" grpId="0" animBg="1"/>
      <p:bldP spid="196" grpId="0" animBg="1"/>
      <p:bldP spid="197" grpId="0" animBg="1"/>
      <p:bldP spid="198" grpId="0" animBg="1"/>
      <p:bldP spid="62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Our </a:t>
            </a:r>
            <a:r>
              <a:rPr lang="en-US" dirty="0" smtClean="0"/>
              <a:t>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GB" sz="2400" dirty="0">
                    <a:solidFill>
                      <a:schemeClr val="tx2"/>
                    </a:solidFill>
                  </a:rPr>
                  <a:t>Thm:</a:t>
                </a:r>
                <a:r>
                  <a:rPr lang="en-GB" sz="2400" dirty="0"/>
                  <a:t> There is an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400" dirty="0"/>
                  <a:t>-approximation algorithm for </a:t>
                </a:r>
                <a:r>
                  <a:rPr lang="en-US" sz="2400" dirty="0" smtClean="0"/>
                  <a:t>edit </a:t>
                </a:r>
                <a:r>
                  <a:rPr lang="en-US" sz="2400" dirty="0"/>
                  <a:t>distance running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1.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647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….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GB" sz="2400" b="0" dirty="0" err="1" smtClean="0">
                    <a:solidFill>
                      <a:schemeClr val="tx2"/>
                    </a:solidFill>
                  </a:rPr>
                  <a:t>Thm</a:t>
                </a:r>
                <a:r>
                  <a:rPr lang="en-GB" sz="2400" b="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400" b="0" dirty="0" smtClean="0"/>
                  <a:t> There is an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400" dirty="0" smtClean="0"/>
                  <a:t>-approximation algorithm </a:t>
                </a:r>
                <a:r>
                  <a:rPr lang="en-US" sz="2400" dirty="0"/>
                  <a:t>for the high range edit distance running </a:t>
                </a:r>
                <a:r>
                  <a:rPr lang="en-US" sz="2400" dirty="0" smtClean="0"/>
                  <a:t>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1.618….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>
                <a:blip r:embed="rId2"/>
                <a:stretch>
                  <a:fillRect l="-1111" r="-12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7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Open problems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/>
                  <a:t>Better approximation factor?</a:t>
                </a:r>
              </a:p>
              <a:p>
                <a:r>
                  <a:rPr lang="en-US" sz="2400" dirty="0" smtClean="0"/>
                  <a:t>Faster algorithm?</a:t>
                </a:r>
              </a:p>
              <a:p>
                <a:pPr lvl="1"/>
                <a:r>
                  <a:rPr lang="en-GB" sz="2000" b="0" dirty="0" err="1" smtClean="0">
                    <a:solidFill>
                      <a:schemeClr val="tx2"/>
                    </a:solidFill>
                  </a:rPr>
                  <a:t>Andoni</a:t>
                </a:r>
                <a:r>
                  <a:rPr lang="en-GB" sz="2000" b="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000" b="0" dirty="0" smtClean="0"/>
                  <a:t> constant factor approximation in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3/2+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lvl="1"/>
                <a:r>
                  <a:rPr lang="en-US" sz="2000" dirty="0" smtClean="0">
                    <a:solidFill>
                      <a:schemeClr val="tx2"/>
                    </a:solidFill>
                  </a:rPr>
                  <a:t>K.-Saks:</a:t>
                </a:r>
                <a:r>
                  <a:rPr lang="en-US" sz="2000" dirty="0" smtClean="0"/>
                  <a:t> </a:t>
                </a:r>
                <a:r>
                  <a:rPr lang="en-GB" sz="2000" dirty="0"/>
                  <a:t>constant factor approximation in time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for the high 		</a:t>
                </a:r>
                <a:r>
                  <a:rPr lang="en-US" sz="2000" dirty="0"/>
                  <a:t> range </a:t>
                </a:r>
                <a:r>
                  <a:rPr lang="en-US" sz="2000" dirty="0" smtClean="0"/>
                  <a:t>of edit distance.</a:t>
                </a:r>
              </a:p>
              <a:p>
                <a:r>
                  <a:rPr lang="en-US" sz="2400" dirty="0" smtClean="0"/>
                  <a:t>Reduction of low edit distance into high edit distance?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>
                <a:blip r:embed="rId3"/>
                <a:stretch>
                  <a:fillRect l="-946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17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075"/>
            <a:ext cx="8229600" cy="1143000"/>
          </a:xfrm>
        </p:spPr>
        <p:txBody>
          <a:bodyPr/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Edit distance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b="0" i="1" baseline="-25000" smtClean="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the </a:t>
                </a:r>
                <a:r>
                  <a:rPr lang="en-US" sz="2400" dirty="0"/>
                  <a:t>number </a:t>
                </a:r>
                <a:r>
                  <a:rPr lang="en-US" sz="2400" dirty="0" smtClean="0"/>
                  <a:t>of		1) bit flips/symbol changes</a:t>
                </a:r>
                <a:br>
                  <a:rPr lang="en-US" sz="2400" dirty="0" smtClean="0"/>
                </a:br>
                <a:r>
                  <a:rPr lang="en-US" sz="2400" dirty="0" smtClean="0"/>
                  <a:t>				2) insertions, and</a:t>
                </a:r>
                <a:br>
                  <a:rPr lang="en-US" sz="2400" dirty="0" smtClean="0"/>
                </a:br>
                <a:r>
                  <a:rPr lang="en-US" sz="2400" dirty="0" smtClean="0"/>
                  <a:t>				3) deletions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	that transform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</m:oMath>
                </a14:m>
                <a:r>
                  <a:rPr lang="en-US" sz="2400" dirty="0" smtClean="0"/>
                  <a:t> into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35519"/>
                <a:ext cx="8528180" cy="2152514"/>
              </a:xfrm>
              <a:blipFill>
                <a:blip r:embed="rId2"/>
                <a:stretch>
                  <a:fillRect l="-1072" t="-2266" b="-9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02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5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8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320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752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184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16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48456" y="176805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6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98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30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162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z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4091" y="176755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2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45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488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20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52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j</a:t>
            </a:r>
            <a:endParaRPr lang="en-US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6184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6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048456" y="32768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66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298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730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62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3594091" y="327631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162091" y="2229715"/>
            <a:ext cx="0" cy="104709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162091" y="2229715"/>
            <a:ext cx="432000" cy="104709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0" idx="2"/>
            <a:endCxn id="64" idx="0"/>
          </p:cNvCxnSpPr>
          <p:nvPr/>
        </p:nvCxnSpPr>
        <p:spPr>
          <a:xfrm flipH="1">
            <a:off x="4672456" y="2229715"/>
            <a:ext cx="432000" cy="104709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752456" y="2229715"/>
            <a:ext cx="432000" cy="104659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82821" y="2229217"/>
            <a:ext cx="1635" cy="104759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24" y="1789502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24" y="1789502"/>
                <a:ext cx="129384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76" y="3268809"/>
                <a:ext cx="129384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14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Variants of edit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8212"/>
            <a:ext cx="8229600" cy="483006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i="1" dirty="0" err="1" smtClean="0"/>
              <a:t>Levenshtein</a:t>
            </a:r>
            <a:r>
              <a:rPr lang="en-US" sz="2400" i="1" dirty="0" smtClean="0"/>
              <a:t> distance:</a:t>
            </a:r>
            <a:r>
              <a:rPr lang="en-US" sz="2400" dirty="0" smtClean="0"/>
              <a:t> vanilla edit distance.</a:t>
            </a:r>
          </a:p>
          <a:p>
            <a:pPr>
              <a:spcBef>
                <a:spcPts val="1800"/>
              </a:spcBef>
            </a:pPr>
            <a:r>
              <a:rPr lang="en-US" sz="2400" i="1" dirty="0" smtClean="0">
                <a:ea typeface="Cambria Math"/>
              </a:rPr>
              <a:t>Longest Common Subsequence:</a:t>
            </a:r>
            <a:r>
              <a:rPr lang="en-US" sz="2400" dirty="0" smtClean="0">
                <a:ea typeface="Cambria Math"/>
              </a:rPr>
              <a:t> dual measure.</a:t>
            </a:r>
            <a:endParaRPr lang="en-US" sz="2400" i="1" dirty="0" smtClean="0">
              <a:ea typeface="Cambria Math"/>
            </a:endParaRPr>
          </a:p>
          <a:p>
            <a:pPr>
              <a:spcBef>
                <a:spcPts val="1800"/>
              </a:spcBef>
            </a:pPr>
            <a:r>
              <a:rPr lang="en-US" sz="2400" i="1" dirty="0" err="1" smtClean="0"/>
              <a:t>Ulam</a:t>
            </a:r>
            <a:r>
              <a:rPr lang="en-US" sz="2400" i="1" dirty="0" smtClean="0"/>
              <a:t> distance:</a:t>
            </a:r>
            <a:r>
              <a:rPr lang="en-US" sz="2400" dirty="0" smtClean="0"/>
              <a:t> large alphabet, each symbol appears at most 			once.</a:t>
            </a:r>
            <a:endParaRPr lang="en-US" sz="2400" dirty="0" smtClean="0">
              <a:ea typeface="Cambria Math"/>
            </a:endParaRPr>
          </a:p>
          <a:p>
            <a:pPr>
              <a:spcBef>
                <a:spcPts val="1800"/>
              </a:spcBef>
            </a:pPr>
            <a:r>
              <a:rPr lang="en-US" sz="2400" i="1" dirty="0" smtClean="0">
                <a:ea typeface="Cambria Math"/>
              </a:rPr>
              <a:t>Edit distance with moves: </a:t>
            </a:r>
            <a:r>
              <a:rPr lang="en-US" sz="2400" dirty="0" smtClean="0">
                <a:ea typeface="Cambria Math"/>
              </a:rPr>
              <a:t>additional operation – 							block move.</a:t>
            </a:r>
          </a:p>
          <a:p>
            <a:pPr>
              <a:spcBef>
                <a:spcPts val="1800"/>
              </a:spcBef>
            </a:pPr>
            <a:r>
              <a:rPr lang="en-US" sz="2400" i="1" dirty="0" smtClean="0"/>
              <a:t>Hamming </a:t>
            </a:r>
            <a:r>
              <a:rPr lang="en-US" sz="2400" i="1" dirty="0"/>
              <a:t>distance.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701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Applications of edit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8212"/>
            <a:ext cx="8229600" cy="48300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Bioinformatics.</a:t>
            </a:r>
          </a:p>
          <a:p>
            <a:r>
              <a:rPr lang="en-US" sz="2400" dirty="0" smtClean="0"/>
              <a:t>Pattern recognition.</a:t>
            </a:r>
          </a:p>
          <a:p>
            <a:r>
              <a:rPr lang="en-US" sz="2400" dirty="0" smtClean="0"/>
              <a:t>Text processing.</a:t>
            </a:r>
          </a:p>
          <a:p>
            <a:r>
              <a:rPr lang="en-US" sz="2400" dirty="0" smtClean="0"/>
              <a:t>Information retrieval.</a:t>
            </a:r>
          </a:p>
          <a:p>
            <a:pPr marL="0" indent="0">
              <a:buNone/>
            </a:pPr>
            <a:r>
              <a:rPr lang="en-US" sz="2400" dirty="0" smtClean="0"/>
              <a:t>     …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456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Our result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GB" sz="2400" b="0" dirty="0" err="1" smtClean="0">
                    <a:solidFill>
                      <a:schemeClr val="tx2"/>
                    </a:solidFill>
                  </a:rPr>
                  <a:t>Thm</a:t>
                </a:r>
                <a:r>
                  <a:rPr lang="en-GB" sz="2400" b="0" dirty="0" smtClean="0">
                    <a:solidFill>
                      <a:schemeClr val="tx2"/>
                    </a:solidFill>
                  </a:rPr>
                  <a:t>:</a:t>
                </a:r>
                <a:r>
                  <a:rPr lang="en-GB" sz="2400" b="0" dirty="0" smtClean="0"/>
                  <a:t> An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400" dirty="0" smtClean="0"/>
                  <a:t>-approximation algorithm for edit distance running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2−2/7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/>
                  <a:t>				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12/7=1.714…</m:t>
                    </m:r>
                  </m:oMath>
                </a14:m>
                <a:r>
                  <a:rPr lang="en-US" sz="2400" dirty="0" smtClean="0"/>
                  <a:t>		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>
                <a:blip r:embed="rId2"/>
                <a:stretch>
                  <a:fillRect l="-1111" r="-1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11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Computing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808098" cy="4830062"/>
              </a:xfrm>
            </p:spPr>
            <p:txBody>
              <a:bodyPr>
                <a:normAutofit fontScale="92500"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Wagner-Fischer’74</a:t>
                </a:r>
                <a:r>
                  <a:rPr lang="en-US" sz="2400" dirty="0" smtClean="0"/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b="0" i="1" baseline="3000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Masek-Paterson’80</a:t>
                </a:r>
                <a:r>
                  <a:rPr lang="en-US" sz="2400" dirty="0"/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 i="1" baseline="30000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2400" smtClean="0">
                            <a:latin typeface="Cambria Math" panose="02040503050406030204" pitchFamily="18" charset="0"/>
                            <a:ea typeface="Cambria Math"/>
                          </a:rPr>
                          <m:t>log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 )</m:t>
                        </m:r>
                      </m:e>
                    </m:func>
                  </m:oMath>
                </a14:m>
                <a:endParaRPr lang="en-US" sz="2400" dirty="0" smtClean="0"/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Grabowski’16</a:t>
                </a:r>
                <a:r>
                  <a:rPr lang="en-US" sz="2400" dirty="0" smtClean="0"/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log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  <a:ea typeface="Cambria Math"/>
                          </a:rPr>
                          <m:t>log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GB" sz="2400" b="0" i="0" smtClean="0">
                            <a:latin typeface="Cambria Math" panose="02040503050406030204" pitchFamily="18" charset="0"/>
                            <a:ea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l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/>
                              </a:rPr>
                              <m:t>og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 )</m:t>
                        </m:r>
                      </m:e>
                    </m:func>
                  </m:oMath>
                </a14:m>
                <a:endParaRPr lang="en-US" sz="2400" dirty="0" smtClean="0"/>
              </a:p>
              <a:p>
                <a:pPr>
                  <a:spcBef>
                    <a:spcPts val="2400"/>
                  </a:spcBef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Ukkonen’85	</a:t>
                </a:r>
                <a:r>
                  <a:rPr lang="en-US" sz="2400" dirty="0" smtClean="0"/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Myers’86, Landau-Vishkin’88,</a:t>
                </a:r>
                <a:br>
                  <a:rPr lang="en-US" sz="2400" dirty="0" smtClean="0">
                    <a:solidFill>
                      <a:schemeClr val="tx2"/>
                    </a:solidFill>
                  </a:rPr>
                </a:br>
                <a:r>
                  <a:rPr lang="en-US" sz="2400" dirty="0" smtClean="0">
                    <a:solidFill>
                      <a:schemeClr val="tx2"/>
                    </a:solidFill>
                  </a:rPr>
                  <a:t>Landau-Myers-Schmidt’98</a:t>
                </a:r>
                <a:r>
                  <a:rPr lang="en-US" sz="2400" dirty="0" smtClean="0"/>
                  <a:t>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US" sz="2400" i="1" baseline="3000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 smtClean="0"/>
              </a:p>
              <a:p>
                <a:pPr>
                  <a:spcBef>
                    <a:spcPts val="1800"/>
                  </a:spcBef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Chakraborty-Goldenberg-K.’16</a:t>
                </a:r>
                <a:r>
                  <a:rPr lang="en-US" sz="2400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𝑘</m:t>
                    </m:r>
                    <m:r>
                      <a:rPr lang="en-GB" sz="2400" b="0" i="1" baseline="30000" smtClean="0">
                        <a:latin typeface="Cambria Math" panose="02040503050406030204" pitchFamily="18" charset="0"/>
                        <a:ea typeface="Cambria Math"/>
                      </a:rPr>
                      <m:t>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   (synchronous stream.)</a:t>
                </a:r>
              </a:p>
              <a:p>
                <a:r>
                  <a:rPr lang="en-US" sz="2400" dirty="0" smtClean="0">
                    <a:solidFill>
                      <a:schemeClr val="tx2"/>
                    </a:solidFill>
                  </a:rPr>
                  <a:t>Belazzougui-Zhang’16	</a:t>
                </a:r>
                <a:r>
                  <a:rPr lang="en-US" sz="2400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ea typeface="Cambria Math"/>
                      </a:rPr>
                      <m:t>O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  <m:t>𝑘</m:t>
                        </m:r>
                        <m:r>
                          <a:rPr lang="en-GB" sz="2400" b="0" i="1" baseline="30000" smtClean="0">
                            <a:latin typeface="Cambria Math" panose="02040503050406030204" pitchFamily="18" charset="0"/>
                            <a:ea typeface="Cambria Math"/>
                          </a:rPr>
                          <m:t>8</m:t>
                        </m:r>
                      </m:e>
                    </m:d>
                  </m:oMath>
                </a14:m>
                <a:r>
                  <a:rPr lang="en-US" sz="2400" dirty="0" smtClean="0"/>
                  <a:t>    (</a:t>
                </a:r>
                <a:r>
                  <a:rPr lang="en-US" sz="2400" dirty="0" err="1" smtClean="0"/>
                  <a:t>async</a:t>
                </a:r>
                <a:r>
                  <a:rPr lang="en-US" sz="2400" dirty="0" smtClean="0"/>
                  <a:t>. streaming)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/>
                  <a:t>… and many others</a:t>
                </a:r>
              </a:p>
              <a:p>
                <a:pPr marL="0" indent="0">
                  <a:buNone/>
                </a:pPr>
                <a:r>
                  <a:rPr lang="en-GB" sz="2400" b="0" dirty="0" smtClean="0"/>
                  <a:t>					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808098" cy="4830062"/>
              </a:xfrm>
              <a:blipFill>
                <a:blip r:embed="rId2"/>
                <a:stretch>
                  <a:fillRect l="-900" t="-884" b="-6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7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Fine-grained 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Backurs-Indyk’15:</a:t>
                </a:r>
                <a:endParaRPr lang="en-US" sz="2400" dirty="0">
                  <a:solidFill>
                    <a:schemeClr val="tx2"/>
                  </a:solidFill>
                </a:endParaRPr>
              </a:p>
              <a:p>
                <a:pPr marL="0" indent="0" algn="ctr">
                  <a:spcBef>
                    <a:spcPts val="1800"/>
                  </a:spcBef>
                  <a:buNone/>
                </a:pPr>
                <a:r>
                  <a:rPr lang="en-US" sz="2400" dirty="0" smtClean="0"/>
                  <a:t>An algorithm for edit distance in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marL="0" indent="0" algn="ctr">
                  <a:spcBef>
                    <a:spcPts val="1800"/>
                  </a:spcBef>
                  <a:buNone/>
                </a:pPr>
                <a:r>
                  <a:rPr lang="en-US" sz="2400" dirty="0"/>
                  <a:t>i</a:t>
                </a:r>
                <a:r>
                  <a:rPr lang="en-US" sz="2400" dirty="0" smtClean="0"/>
                  <a:t>mplies</a:t>
                </a:r>
              </a:p>
              <a:p>
                <a:pPr marL="0" indent="0" algn="ctr">
                  <a:spcBef>
                    <a:spcPts val="1800"/>
                  </a:spcBef>
                  <a:buNone/>
                </a:pPr>
                <a:r>
                  <a:rPr lang="en-US" sz="2400" dirty="0" smtClean="0"/>
                  <a:t>an algorithm for SAT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/>
                  <a:t>. </a:t>
                </a:r>
              </a:p>
              <a:p>
                <a:pPr marL="0" indent="0" algn="ctr">
                  <a:spcBef>
                    <a:spcPts val="1800"/>
                  </a:spcBef>
                  <a:buNone/>
                </a:pPr>
                <a:r>
                  <a:rPr lang="en-US" sz="2400" dirty="0" smtClean="0"/>
                  <a:t>(contradicting Strong Exponential Time Hypothesis (SETH).)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400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200" dirty="0" err="1">
                    <a:solidFill>
                      <a:schemeClr val="tx2"/>
                    </a:solidFill>
                  </a:rPr>
                  <a:t>Abboud</a:t>
                </a:r>
                <a:r>
                  <a:rPr lang="en-US" sz="2200" dirty="0">
                    <a:solidFill>
                      <a:schemeClr val="tx2"/>
                    </a:solidFill>
                  </a:rPr>
                  <a:t>-Hansen-</a:t>
                </a:r>
                <a:r>
                  <a:rPr lang="en-US" sz="2200" dirty="0" err="1">
                    <a:solidFill>
                      <a:schemeClr val="tx2"/>
                    </a:solidFill>
                  </a:rPr>
                  <a:t>Vassilevska</a:t>
                </a:r>
                <a:r>
                  <a:rPr lang="en-US" sz="2200" dirty="0">
                    <a:solidFill>
                      <a:schemeClr val="tx2"/>
                    </a:solidFill>
                  </a:rPr>
                  <a:t> </a:t>
                </a:r>
                <a:r>
                  <a:rPr lang="en-US" sz="2200" dirty="0" smtClean="0">
                    <a:solidFill>
                      <a:schemeClr val="tx2"/>
                    </a:solidFill>
                  </a:rPr>
                  <a:t>Williams-Williams'16</a:t>
                </a:r>
                <a:r>
                  <a:rPr lang="en-US" sz="2200" dirty="0">
                    <a:solidFill>
                      <a:schemeClr val="tx2"/>
                    </a:solidFill>
                  </a:rPr>
                  <a:t>, </a:t>
                </a:r>
                <a:r>
                  <a:rPr lang="en-US" sz="2200" dirty="0" err="1" smtClean="0">
                    <a:solidFill>
                      <a:schemeClr val="tx2"/>
                    </a:solidFill>
                  </a:rPr>
                  <a:t>Abboud-Backurs-Vassilevska</a:t>
                </a:r>
                <a:r>
                  <a:rPr lang="en-US" sz="22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200" dirty="0">
                    <a:solidFill>
                      <a:schemeClr val="tx2"/>
                    </a:solidFill>
                  </a:rPr>
                  <a:t>Williams'15, </a:t>
                </a:r>
                <a:r>
                  <a:rPr lang="en-US" sz="2200" dirty="0" smtClean="0">
                    <a:solidFill>
                      <a:schemeClr val="tx2"/>
                    </a:solidFill>
                  </a:rPr>
                  <a:t>Bringmann-Künnemann'15: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algorithms for edit distance imply circuit lower bounds.</a:t>
                </a:r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>
                <a:blip r:embed="rId2"/>
                <a:stretch>
                  <a:fillRect l="-1111" t="-17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20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Approximating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9000"/>
                <a:ext cx="8794800" cy="511927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200" dirty="0" smtClean="0"/>
                  <a:t>				    	approximation	time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200" dirty="0">
                    <a:solidFill>
                      <a:schemeClr val="tx2"/>
                    </a:solidFill>
                  </a:rPr>
                  <a:t>Landau-Myers-Schmidt’98</a:t>
                </a:r>
                <a:r>
                  <a:rPr lang="en-US" sz="2200" dirty="0" smtClean="0"/>
                  <a:t> </a:t>
                </a:r>
                <a:r>
                  <a:rPr lang="en-US" sz="2200" dirty="0"/>
                  <a:t>	 </a:t>
                </a:r>
                <a:r>
                  <a:rPr lang="en-US" sz="2200" dirty="0" smtClean="0"/>
                  <a:t>	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200" dirty="0" smtClean="0"/>
                  <a:t>		</a:t>
                </a:r>
                <a14:m>
                  <m:oMath xmlns:m="http://schemas.openxmlformats.org/officeDocument/2006/math">
                    <m:r>
                      <a:rPr lang="en-GB" sz="22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GB" sz="2200" dirty="0" smtClean="0">
                  <a:ea typeface="Cambria Math"/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200" dirty="0">
                    <a:solidFill>
                      <a:schemeClr val="tx2"/>
                    </a:solidFill>
                  </a:rPr>
                  <a:t>Batu-EKMRRS’03</a:t>
                </a:r>
                <a:r>
                  <a:rPr lang="en-US" sz="2200" dirty="0"/>
                  <a:t> 			</a:t>
                </a:r>
                <a:r>
                  <a:rPr lang="en-US" sz="2200" dirty="0" smtClean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en-US" sz="2200" dirty="0"/>
                  <a:t>	      </a:t>
                </a:r>
                <a:r>
                  <a:rPr lang="en-US" sz="2200" dirty="0" smtClean="0"/>
                  <a:t>    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GB" sz="2200" i="1"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/2,2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−1 </m:t>
                        </m:r>
                      </m:sup>
                    </m:sSup>
                    <m:r>
                      <a:rPr lang="en-GB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200" dirty="0" smtClean="0">
                    <a:solidFill>
                      <a:schemeClr val="tx2"/>
                    </a:solidFill>
                  </a:rPr>
                  <a:t>B.Yossef-Jayram-Krauthgamer-Kumar’04</a:t>
                </a:r>
                <a:r>
                  <a:rPr lang="en-US" sz="2200" dirty="0" smtClean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3/7</m:t>
                        </m:r>
                      </m:sup>
                    </m:sSup>
                  </m:oMath>
                </a14:m>
                <a:r>
                  <a:rPr lang="en-US" sz="2200" dirty="0" smtClean="0"/>
                  <a:t>	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2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𝑂</m:t>
                        </m:r>
                      </m:e>
                    </m:acc>
                    <m:r>
                      <a:rPr lang="en-US" sz="22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200" dirty="0" smtClean="0">
                    <a:solidFill>
                      <a:schemeClr val="tx2"/>
                    </a:solidFill>
                  </a:rPr>
                  <a:t>Batu-Ergun-Sahinalp’06 </a:t>
                </a:r>
                <a:r>
                  <a:rPr lang="en-US" sz="2200" dirty="0" smtClean="0"/>
                  <a:t>			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1/3+</m:t>
                        </m:r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sz="2200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GB" sz="2200" i="1">
                            <a:latin typeface="Cambria Math" panose="02040503050406030204" pitchFamily="18" charset="0"/>
                            <a:ea typeface="Cambria Math"/>
                          </a:rPr>
                          <m:t>𝑂</m:t>
                        </m:r>
                      </m:e>
                    </m:acc>
                    <m:r>
                      <a:rPr lang="en-US" sz="22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/>
                      </a:rPr>
                      <m:t>𝑛</m:t>
                    </m:r>
                    <m:r>
                      <a:rPr lang="en-US" sz="22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200" dirty="0" smtClean="0">
                    <a:solidFill>
                      <a:schemeClr val="tx2"/>
                    </a:solidFill>
                  </a:rPr>
                  <a:t>Andoni-Onak’09</a:t>
                </a:r>
                <a:r>
                  <a:rPr lang="en-US" sz="2200" dirty="0" smtClean="0"/>
                  <a:t>			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√</m:t>
                        </m:r>
                        <m:func>
                          <m:funcPr>
                            <m:ctrlPr>
                              <a:rPr lang="en-GB" sz="2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2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GB" sz="2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sz="2200" dirty="0" smtClean="0"/>
                  <a:t>	</a:t>
                </a:r>
                <a14:m>
                  <m:oMath xmlns:m="http://schemas.openxmlformats.org/officeDocument/2006/math">
                    <m:r>
                      <a:rPr lang="en-GB" sz="2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  <m:t>1+</m:t>
                        </m:r>
                        <m: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𝑜</m:t>
                        </m:r>
                        <m: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  <m:t>(1)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200" dirty="0" smtClean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200" dirty="0" smtClean="0">
                    <a:solidFill>
                      <a:schemeClr val="tx2"/>
                    </a:solidFill>
                  </a:rPr>
                  <a:t>Andoni-Krauthgamer-Onak’10 </a:t>
                </a:r>
                <a:r>
                  <a:rPr lang="en-US" sz="2200" dirty="0" smtClean="0"/>
                  <a:t>		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  <a:ea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GB" sz="2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𝑂</m:t>
                            </m:r>
                            <m:r>
                              <a:rPr lang="en-GB" sz="2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(1/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GB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fName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2200" dirty="0" smtClean="0"/>
                  <a:t> 	</a:t>
                </a:r>
                <a14:m>
                  <m:oMath xmlns:m="http://schemas.openxmlformats.org/officeDocument/2006/math">
                    <m:r>
                      <a:rPr lang="en-GB" sz="2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1+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dirty="0" smtClean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200" dirty="0">
                    <a:solidFill>
                      <a:schemeClr val="tx2"/>
                    </a:solidFill>
                  </a:rPr>
                  <a:t>Boroujeni-Ehsani-Ghodsi-Hajiaghayi-Seddighin'18 </a:t>
                </a:r>
                <a:r>
                  <a:rPr lang="en-US" sz="2200" dirty="0"/>
                  <a:t>			</a:t>
                </a:r>
                <a:r>
                  <a:rPr lang="en-US" sz="2200" dirty="0" smtClean="0"/>
                  <a:t>		</a:t>
                </a:r>
                <a:r>
                  <a:rPr lang="en-US" sz="2200" i="1" dirty="0" smtClean="0"/>
                  <a:t>quantum</a:t>
                </a:r>
                <a:r>
                  <a:rPr lang="en-US" sz="2200" dirty="0" smtClean="0"/>
                  <a:t>		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  <a:ea typeface="Cambria Math"/>
                      </a:rPr>
                      <m:t>𝑂</m:t>
                    </m:r>
                    <m:r>
                      <a:rPr lang="en-GB" sz="2200" b="0" i="1" smtClean="0">
                        <a:latin typeface="Cambria Math" panose="02040503050406030204" pitchFamily="18" charset="0"/>
                        <a:ea typeface="Cambria Math"/>
                      </a:rPr>
                      <m:t>(1)</m:t>
                    </m:r>
                  </m:oMath>
                </a14:m>
                <a:r>
                  <a:rPr lang="en-US" sz="2200" dirty="0"/>
                  <a:t> 	</a:t>
                </a:r>
                <a:r>
                  <a:rPr lang="en-US" sz="2200" dirty="0" smtClean="0"/>
                  <a:t>	</a:t>
                </a:r>
                <a14:m>
                  <m:oMath xmlns:m="http://schemas.openxmlformats.org/officeDocument/2006/math">
                    <m:r>
                      <a:rPr lang="en-GB" sz="22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200">
                        <a:latin typeface="Cambria Math" panose="02040503050406030204" pitchFamily="18" charset="0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  <m:r>
                          <a:rPr lang="en-GB" sz="2200" b="0" i="1" smtClean="0">
                            <a:latin typeface="Cambria Math" panose="02040503050406030204" pitchFamily="18" charset="0"/>
                            <a:ea typeface="Cambria Math"/>
                          </a:rPr>
                          <m:t>.708…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dirty="0"/>
              </a:p>
              <a:p>
                <a:pPr marL="0" indent="0">
                  <a:spcBef>
                    <a:spcPts val="3600"/>
                  </a:spcBef>
                  <a:buNone/>
                </a:pPr>
                <a:r>
                  <a:rPr lang="en-US" sz="2200" dirty="0" smtClean="0">
                    <a:solidFill>
                      <a:schemeClr val="tx2"/>
                    </a:solidFill>
                  </a:rPr>
                  <a:t>Abboud-Backurs’17:    </a:t>
                </a:r>
                <a14:m>
                  <m:oMath xmlns:m="http://schemas.openxmlformats.org/officeDocument/2006/math">
                    <m:r>
                      <a:rPr lang="en-GB" sz="22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1+1/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22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 smtClean="0"/>
                  <a:t>-</a:t>
                </a:r>
                <a:r>
                  <a:rPr lang="en-US" sz="2200" dirty="0" err="1" smtClean="0"/>
                  <a:t>inapprox</a:t>
                </a:r>
                <a:r>
                  <a:rPr lang="en-US" sz="2200" dirty="0" smtClean="0"/>
                  <a:t>.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9000"/>
                <a:ext cx="8794800" cy="5119274"/>
              </a:xfrm>
              <a:blipFill>
                <a:blip r:embed="rId2"/>
                <a:stretch>
                  <a:fillRect l="-901" t="-8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1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5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Gap Edit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2395" y="1558212"/>
                <a:ext cx="8572500" cy="4830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Fixed </a:t>
                </a:r>
                <a:r>
                  <a:rPr lang="en-US" sz="2400" dirty="0" err="1" smtClean="0"/>
                  <a:t>constan</a:t>
                </a:r>
                <a:r>
                  <a:rPr lang="en-US" sz="2400" dirty="0" smtClean="0"/>
                  <a:t>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Input: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pPr marL="0" indent="0">
                  <a:spcBef>
                    <a:spcPts val="60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Output:</a:t>
                </a:r>
                <a:r>
                  <a:rPr lang="en-US" sz="2400" dirty="0" smtClean="0"/>
                  <a:t> </a:t>
                </a:r>
                <a:br>
                  <a:rPr lang="en-US" sz="2400" dirty="0" smtClean="0"/>
                </a:br>
                <a:r>
                  <a:rPr lang="en-US" sz="2400" dirty="0" smtClean="0"/>
                  <a:t>		YES    	if    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  . 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/>
                  <a:t>		NO	if    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𝑒𝑑𝑖𝑡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)&gt;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 .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endParaRPr lang="en-US" sz="2400" dirty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2400" dirty="0" smtClean="0">
                    <a:solidFill>
                      <a:schemeClr val="tx2"/>
                    </a:solidFill>
                  </a:rPr>
                  <a:t>Our result:</a:t>
                </a:r>
                <a:r>
                  <a:rPr lang="en-US" sz="2400" dirty="0" smtClean="0"/>
                  <a:t> Algorithm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 smtClean="0"/>
                  <a:t> running in time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4/7</m:t>
                        </m:r>
                      </m:sup>
                    </m:sSup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12/7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2395" y="1558212"/>
                <a:ext cx="8572500" cy="4830062"/>
              </a:xfrm>
              <a:blipFill>
                <a:blip r:embed="rId2"/>
                <a:stretch>
                  <a:fillRect l="-1138" t="-10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3065</TotalTime>
  <Words>478</Words>
  <Application>Microsoft Office PowerPoint</Application>
  <PresentationFormat>On-screen Show (4:3)</PresentationFormat>
  <Paragraphs>342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Approximating edit distance within constant factor in truly sub-quadratic time</vt:lpstr>
      <vt:lpstr>Edit distance</vt:lpstr>
      <vt:lpstr>Variants of edit distance</vt:lpstr>
      <vt:lpstr>Applications of edit distance</vt:lpstr>
      <vt:lpstr>Our result</vt:lpstr>
      <vt:lpstr>Computing edit distance</vt:lpstr>
      <vt:lpstr>Fine-grained complexity</vt:lpstr>
      <vt:lpstr>Approximating edit distance</vt:lpstr>
      <vt:lpstr>Gap Edit Distance</vt:lpstr>
      <vt:lpstr>Main ideas</vt:lpstr>
      <vt:lpstr>Sparse case</vt:lpstr>
      <vt:lpstr>Dense case</vt:lpstr>
      <vt:lpstr>Combining the two cases</vt:lpstr>
      <vt:lpstr>Recovering a good match</vt:lpstr>
      <vt:lpstr>Under the rug</vt:lpstr>
      <vt:lpstr>Combining boxes</vt:lpstr>
      <vt:lpstr>Recovering a good match</vt:lpstr>
      <vt:lpstr>Our results</vt:lpstr>
      <vt:lpstr>Open problems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the Sensitivity Conjecture</dc:title>
  <dc:creator>Justin</dc:creator>
  <cp:lastModifiedBy>Jan Bezhlavy</cp:lastModifiedBy>
  <cp:revision>249</cp:revision>
  <dcterms:created xsi:type="dcterms:W3CDTF">2014-12-29T17:25:12Z</dcterms:created>
  <dcterms:modified xsi:type="dcterms:W3CDTF">2018-10-30T19:56:50Z</dcterms:modified>
</cp:coreProperties>
</file>