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354" r:id="rId2"/>
    <p:sldId id="344" r:id="rId3"/>
    <p:sldId id="345" r:id="rId4"/>
    <p:sldId id="346" r:id="rId5"/>
    <p:sldId id="347" r:id="rId6"/>
    <p:sldId id="353" r:id="rId7"/>
    <p:sldId id="341" r:id="rId8"/>
    <p:sldId id="342" r:id="rId9"/>
    <p:sldId id="343" r:id="rId10"/>
    <p:sldId id="291" r:id="rId11"/>
    <p:sldId id="319" r:id="rId12"/>
    <p:sldId id="339" r:id="rId13"/>
    <p:sldId id="315" r:id="rId14"/>
    <p:sldId id="361" r:id="rId15"/>
    <p:sldId id="316" r:id="rId16"/>
    <p:sldId id="352" r:id="rId17"/>
    <p:sldId id="320" r:id="rId18"/>
    <p:sldId id="265" r:id="rId19"/>
    <p:sldId id="322" r:id="rId20"/>
    <p:sldId id="330" r:id="rId21"/>
    <p:sldId id="335" r:id="rId22"/>
    <p:sldId id="329" r:id="rId23"/>
    <p:sldId id="357" r:id="rId24"/>
    <p:sldId id="349" r:id="rId25"/>
    <p:sldId id="350" r:id="rId26"/>
    <p:sldId id="351" r:id="rId27"/>
    <p:sldId id="362" r:id="rId28"/>
    <p:sldId id="336" r:id="rId29"/>
    <p:sldId id="337" r:id="rId30"/>
    <p:sldId id="363" r:id="rId31"/>
    <p:sldId id="338" r:id="rId32"/>
    <p:sldId id="356" r:id="rId33"/>
    <p:sldId id="364" r:id="rId34"/>
    <p:sldId id="360" r:id="rId35"/>
    <p:sldId id="355" r:id="rId36"/>
    <p:sldId id="326" r:id="rId37"/>
    <p:sldId id="333" r:id="rId38"/>
    <p:sldId id="340" r:id="rId39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6">
          <p15:clr>
            <a:srgbClr val="A4A3A4"/>
          </p15:clr>
        </p15:guide>
        <p15:guide id="2" pos="34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1852" autoAdjust="0"/>
  </p:normalViewPr>
  <p:slideViewPr>
    <p:cSldViewPr snapToObjects="1">
      <p:cViewPr varScale="1">
        <p:scale>
          <a:sx n="66" d="100"/>
          <a:sy n="66" d="100"/>
        </p:scale>
        <p:origin x="394" y="43"/>
      </p:cViewPr>
      <p:guideLst>
        <p:guide orient="horz" pos="3656"/>
        <p:guide pos="34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E7C3B-2BF6-4011-BC88-DABEAAC59786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E8859-04E0-4C1F-A26E-CEC518468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2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A5D2-DBA2-48E5-8E18-A4D19248AB49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5B782-9697-472C-B1A8-CC8B23993B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235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08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1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1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78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18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47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4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3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5B782-9697-472C-B1A8-CC8B23993B0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76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7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5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4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207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7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1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7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8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18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1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23802-89E3-4444-BB86-CB83D3A23D64}" type="datetimeFigureOut">
              <a:rPr lang="en-US" smtClean="0"/>
              <a:t>2020-12-15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56BFF-EA1E-471B-869E-2E9129491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9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1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0.png"/><Relationship Id="rId5" Type="http://schemas.openxmlformats.org/officeDocument/2006/relationships/image" Target="../media/image11.png"/><Relationship Id="rId10" Type="http://schemas.openxmlformats.org/officeDocument/2006/relationships/image" Target="../media/image70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171.png"/><Relationship Id="rId5" Type="http://schemas.openxmlformats.org/officeDocument/2006/relationships/image" Target="../media/image17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300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5" Type="http://schemas.openxmlformats.org/officeDocument/2006/relationships/image" Target="../media/image310.png"/><Relationship Id="rId4" Type="http://schemas.openxmlformats.org/officeDocument/2006/relationships/image" Target="../media/image311.png"/><Relationship Id="rId9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0.png"/><Relationship Id="rId4" Type="http://schemas.openxmlformats.org/officeDocument/2006/relationships/image" Target="../media/image35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png"/><Relationship Id="rId3" Type="http://schemas.openxmlformats.org/officeDocument/2006/relationships/image" Target="../media/image33.png"/><Relationship Id="rId12" Type="http://schemas.openxmlformats.org/officeDocument/2006/relationships/image" Target="../media/image3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3.png"/><Relationship Id="rId10" Type="http://schemas.openxmlformats.org/officeDocument/2006/relationships/image" Target="../media/image301.png"/><Relationship Id="rId4" Type="http://schemas.openxmlformats.org/officeDocument/2006/relationships/image" Target="../media/image291.png"/><Relationship Id="rId9" Type="http://schemas.openxmlformats.org/officeDocument/2006/relationships/image" Target="../media/image15.png"/><Relationship Id="rId1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34.png"/><Relationship Id="rId3" Type="http://schemas.openxmlformats.org/officeDocument/2006/relationships/image" Target="../media/image33.png"/><Relationship Id="rId12" Type="http://schemas.openxmlformats.org/officeDocument/2006/relationships/image" Target="../media/image3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3.png"/><Relationship Id="rId10" Type="http://schemas.openxmlformats.org/officeDocument/2006/relationships/image" Target="../media/image301.png"/><Relationship Id="rId4" Type="http://schemas.openxmlformats.org/officeDocument/2006/relationships/image" Target="../media/image291.png"/><Relationship Id="rId9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909000"/>
            <a:ext cx="8229600" cy="1800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2"/>
                </a:solidFill>
              </a:rPr>
              <a:t>O(1)-approximation of edit distance</a:t>
            </a:r>
            <a:br>
              <a:rPr lang="en-GB" sz="3600" dirty="0" smtClean="0">
                <a:solidFill>
                  <a:schemeClr val="tx2"/>
                </a:solidFill>
              </a:rPr>
            </a:br>
            <a:r>
              <a:rPr lang="en-GB" sz="3600" dirty="0" smtClean="0">
                <a:solidFill>
                  <a:schemeClr val="tx2"/>
                </a:solidFill>
              </a:rPr>
              <a:t> </a:t>
            </a:r>
            <a:r>
              <a:rPr lang="en-GB" sz="3600" dirty="0">
                <a:solidFill>
                  <a:schemeClr val="tx2"/>
                </a:solidFill>
              </a:rPr>
              <a:t>on far inputs in </a:t>
            </a:r>
            <a:r>
              <a:rPr lang="en-GB" sz="3600" dirty="0" smtClean="0">
                <a:solidFill>
                  <a:schemeClr val="tx2"/>
                </a:solidFill>
              </a:rPr>
              <a:t>near linear time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592000" y="2709524"/>
            <a:ext cx="39600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800" dirty="0" smtClean="0"/>
              <a:t>Michal </a:t>
            </a:r>
            <a:r>
              <a:rPr lang="en-US" sz="2800" dirty="0" err="1" smtClean="0"/>
              <a:t>Kouck</a:t>
            </a:r>
            <a:r>
              <a:rPr lang="cs-CZ" sz="2800" dirty="0" smtClean="0"/>
              <a:t>ý</a:t>
            </a:r>
            <a:endParaRPr lang="en-US" sz="28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Charles U., Prague	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612000" y="4508999"/>
            <a:ext cx="7920000" cy="1883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2650412"/>
            <a:ext cx="1440000" cy="149082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766224"/>
            <a:ext cx="1954800" cy="67245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38" y="5489791"/>
            <a:ext cx="1057500" cy="1057500"/>
          </a:xfrm>
          <a:prstGeom prst="rect">
            <a:avLst/>
          </a:prstGeom>
        </p:spPr>
      </p:pic>
      <p:sp>
        <p:nvSpPr>
          <p:cNvPr id="10" name="Content Placeholder 4"/>
          <p:cNvSpPr txBox="1">
            <a:spLocks/>
          </p:cNvSpPr>
          <p:nvPr/>
        </p:nvSpPr>
        <p:spPr>
          <a:xfrm>
            <a:off x="97200" y="4662449"/>
            <a:ext cx="73548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dirty="0">
                <a:solidFill>
                  <a:schemeClr val="tx2"/>
                </a:solidFill>
              </a:rPr>
              <a:t>Joint </a:t>
            </a:r>
            <a:r>
              <a:rPr lang="cs-CZ" sz="2800" dirty="0" err="1">
                <a:solidFill>
                  <a:schemeClr val="tx2"/>
                </a:solidFill>
              </a:rPr>
              <a:t>work</a:t>
            </a:r>
            <a:r>
              <a:rPr lang="cs-CZ" sz="2800" dirty="0">
                <a:solidFill>
                  <a:schemeClr val="tx2"/>
                </a:solidFill>
              </a:rPr>
              <a:t> </a:t>
            </a:r>
            <a:r>
              <a:rPr lang="cs-CZ" sz="2800" dirty="0" err="1">
                <a:solidFill>
                  <a:schemeClr val="tx2"/>
                </a:solidFill>
              </a:rPr>
              <a:t>with</a:t>
            </a:r>
            <a:r>
              <a:rPr lang="en-US" sz="2800" dirty="0">
                <a:solidFill>
                  <a:schemeClr val="tx2"/>
                </a:solidFill>
              </a:rPr>
              <a:t>: </a:t>
            </a:r>
            <a:r>
              <a:rPr lang="en-US" sz="2800" dirty="0" smtClean="0"/>
              <a:t>Mike Saks, </a:t>
            </a:r>
            <a:r>
              <a:rPr lang="en-US" sz="2800" dirty="0" smtClean="0">
                <a:solidFill>
                  <a:schemeClr val="tx2"/>
                </a:solidFill>
              </a:rPr>
              <a:t>Rutgers U.</a:t>
            </a:r>
            <a:endParaRPr lang="en-US" sz="2800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sz="2800" dirty="0" smtClean="0">
                <a:solidFill>
                  <a:schemeClr val="tx2"/>
                </a:solidFill>
              </a:rPr>
              <a:t>	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7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GB" sz="2400" b="0" dirty="0" err="1" smtClean="0">
                    <a:solidFill>
                      <a:schemeClr val="tx2"/>
                    </a:solidFill>
                  </a:rPr>
                  <a:t>Thm</a:t>
                </a:r>
                <a:r>
                  <a:rPr lang="en-GB" sz="2400" b="0" dirty="0" smtClean="0">
                    <a:solidFill>
                      <a:schemeClr val="tx2"/>
                    </a:solidFill>
                  </a:rPr>
                  <a:t>:</a:t>
                </a:r>
                <a:r>
                  <a:rPr lang="en-GB" sz="2400" b="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400" b="0" dirty="0" smtClean="0"/>
                  <a:t>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400" b="0" dirty="0" smtClean="0"/>
                  <a:t>, there is</a:t>
                </a:r>
                <a:br>
                  <a:rPr lang="en-GB" sz="2400" b="0" dirty="0" smtClean="0"/>
                </a:br>
                <a:r>
                  <a:rPr lang="en-GB" sz="2400" b="0" dirty="0" smtClean="0"/>
                  <a:t>	an </a:t>
                </a:r>
                <a:r>
                  <a:rPr lang="en-US" sz="2400" dirty="0"/>
                  <a:t>approximation algorithm for edit </a:t>
                </a:r>
                <a:r>
                  <a:rPr lang="en-US" sz="2400" dirty="0" smtClean="0"/>
                  <a:t>distance 	running </a:t>
                </a:r>
                <a:r>
                  <a:rPr lang="en-US" sz="2400" dirty="0"/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 smtClean="0"/>
                  <a:t>					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 smtClean="0"/>
                  <a:t>-multiplicative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-additive error.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Eq.: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 smtClean="0"/>
                  <a:t>-approximation for inputs with edit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chemeClr val="tx2"/>
                    </a:solidFill>
                  </a:rPr>
                  <a:t>Brakensiek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-Rubinstein: </a:t>
                </a:r>
                <a:r>
                  <a:rPr lang="en-US" sz="2400" dirty="0" smtClean="0"/>
                  <a:t>same result, different technique.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81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Exact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8212"/>
                <a:ext cx="8808098" cy="4830062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Wagner-Fischer’74,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Masek-Paterson’80, … </a:t>
                </a:r>
                <a:br>
                  <a:rPr lang="en-US" sz="2400" dirty="0" smtClean="0">
                    <a:solidFill>
                      <a:schemeClr val="tx2"/>
                    </a:solidFill>
                  </a:rPr>
                </a:br>
                <a:r>
                  <a:rPr lang="en-US" sz="2400" dirty="0" smtClean="0">
                    <a:solidFill>
                      <a:schemeClr val="tx2"/>
                    </a:solidFill>
                  </a:rPr>
                  <a:t>Grabowski’16</a:t>
                </a:r>
                <a:r>
                  <a:rPr lang="en-US" sz="2400" dirty="0" smtClean="0"/>
                  <a:t>	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𝑂</m:t>
                        </m:r>
                      </m:e>
                    </m:acc>
                    <m:r>
                      <a:rPr lang="en-US" sz="2400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>
                  <a:spcBef>
                    <a:spcPts val="2400"/>
                  </a:spcBef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Ukkonen’85	</a:t>
                </a:r>
                <a:r>
                  <a:rPr lang="en-US" sz="2400" dirty="0" smtClean="0"/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 panose="02040503050406030204" pitchFamily="18" charset="0"/>
                        <a:ea typeface="Cambria Math"/>
                      </a:rPr>
                      <m:t>O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GB" sz="2400" b="0" i="1" smtClean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Myers’86, Landau-Vishkin’88,</a:t>
                </a:r>
                <a:br>
                  <a:rPr lang="en-US" sz="2400" dirty="0" smtClean="0">
                    <a:solidFill>
                      <a:schemeClr val="tx2"/>
                    </a:solidFill>
                  </a:rPr>
                </a:br>
                <a:r>
                  <a:rPr lang="en-US" sz="2400" dirty="0" smtClean="0">
                    <a:solidFill>
                      <a:schemeClr val="tx2"/>
                    </a:solidFill>
                  </a:rPr>
                  <a:t>Landau-Myers-Schmidt’98</a:t>
                </a:r>
                <a:r>
                  <a:rPr lang="en-US" sz="2400" dirty="0" smtClean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O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/>
                      </a:rPr>
                      <m:t>𝑘</m:t>
                    </m:r>
                    <m:r>
                      <a:rPr lang="en-US" sz="2400" i="1" baseline="30000">
                        <a:latin typeface="Cambria Math" panose="02040503050406030204" pitchFamily="18" charset="0"/>
                        <a:ea typeface="Cambria Math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/>
                  <a:t>… and more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400" dirty="0" smtClean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 smtClean="0"/>
                  <a:t>For us: 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chemeClr val="tx2"/>
                    </a:solidFill>
                  </a:rPr>
                  <a:t>			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… </a:t>
                </a:r>
                <a:r>
                  <a:rPr lang="en-US" sz="2400" dirty="0" smtClean="0"/>
                  <a:t>actual edit </a:t>
                </a:r>
                <a:r>
                  <a:rPr lang="en-US" sz="2400" dirty="0"/>
                  <a:t>distance</a:t>
                </a:r>
                <a:endParaRPr lang="en-US" sz="2400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8212"/>
                <a:ext cx="8808098" cy="4830062"/>
              </a:xfrm>
              <a:blipFill>
                <a:blip r:embed="rId2"/>
                <a:stretch>
                  <a:fillRect l="-1038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7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Fine-grained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Backurs-Indyk’15: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 smtClean="0"/>
                  <a:t>An algorithm for edit distance in time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mplies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 smtClean="0"/>
                  <a:t>an algorithm for SAT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 smtClean="0"/>
                  <a:t>(contradicting Strong Exponential Time Hypothesis (SETH).)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400" dirty="0" smtClean="0"/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f</a:t>
                </a:r>
                <a:r>
                  <a:rPr lang="en-US" sz="2400" dirty="0" smtClean="0"/>
                  <a:t>ormula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sz="2400" b="0" dirty="0" smtClean="0"/>
                  <a:t>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dirty="0" smtClean="0"/>
                  <a:t>      instance of </a:t>
                </a:r>
                <a:r>
                  <a:rPr lang="en-US" sz="2400" dirty="0" smtClean="0"/>
                  <a:t>edit distance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b="0" dirty="0" smtClean="0"/>
                  <a:t>  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b="0" dirty="0" smtClean="0"/>
                  <a:t> variables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b="0" dirty="0" smtClean="0"/>
                  <a:t> length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/>
                  <a:t> </a:t>
                </a:r>
                <a:endParaRPr lang="en-US" sz="2400" b="0" dirty="0" smtClean="0"/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  <a:blipFill>
                <a:blip r:embed="rId2"/>
                <a:stretch>
                  <a:fillRect l="-1111" t="-1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8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Fine-grained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Backurs-Indyk’15: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 smtClean="0"/>
                  <a:t>An algorithm for edit distance in time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/>
                  <a:t>i</a:t>
                </a:r>
                <a:r>
                  <a:rPr lang="en-US" sz="2400" dirty="0" smtClean="0"/>
                  <a:t>mplies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 smtClean="0"/>
                  <a:t>an algorithm for SAT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. </a:t>
                </a:r>
              </a:p>
              <a:p>
                <a:pPr marL="0" indent="0" algn="ctr">
                  <a:spcBef>
                    <a:spcPts val="1800"/>
                  </a:spcBef>
                  <a:buNone/>
                </a:pPr>
                <a:r>
                  <a:rPr lang="en-US" sz="2400" dirty="0" smtClean="0"/>
                  <a:t>(contradicting Strong Exponential Time Hypothesis (SETH).)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endParaRPr lang="en-US" sz="2400" dirty="0" smtClean="0"/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en-US" sz="2200" dirty="0" err="1">
                    <a:solidFill>
                      <a:schemeClr val="tx2"/>
                    </a:solidFill>
                  </a:rPr>
                  <a:t>Abboud</a:t>
                </a:r>
                <a:r>
                  <a:rPr lang="en-US" sz="2200" dirty="0">
                    <a:solidFill>
                      <a:schemeClr val="tx2"/>
                    </a:solidFill>
                  </a:rPr>
                  <a:t>-Hansen-</a:t>
                </a:r>
                <a:r>
                  <a:rPr lang="en-US" sz="2200" dirty="0" err="1">
                    <a:solidFill>
                      <a:schemeClr val="tx2"/>
                    </a:solidFill>
                  </a:rPr>
                  <a:t>Vassilevska</a:t>
                </a:r>
                <a:r>
                  <a:rPr lang="en-US" sz="2200" dirty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Williams-Williams'16</a:t>
                </a:r>
                <a:r>
                  <a:rPr lang="en-US" sz="2200" dirty="0">
                    <a:solidFill>
                      <a:schemeClr val="tx2"/>
                    </a:solidFill>
                  </a:rPr>
                  <a:t>, </a:t>
                </a:r>
                <a:r>
                  <a:rPr lang="en-US" sz="2200" dirty="0" err="1" smtClean="0">
                    <a:solidFill>
                      <a:schemeClr val="tx2"/>
                    </a:solidFill>
                  </a:rPr>
                  <a:t>Abboud-Backurs-Vassilevska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sz="2200" dirty="0">
                    <a:solidFill>
                      <a:schemeClr val="tx2"/>
                    </a:solidFill>
                  </a:rPr>
                  <a:t>Williams'15,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Bringmann-Künnemann'15: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algorithms for edit distance imply circuit lower bounds.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  <a:blipFill>
                <a:blip r:embed="rId2"/>
                <a:stretch>
                  <a:fillRect l="-1111" t="-176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82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Approximating edit distance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6873"/>
                <a:ext cx="8794800" cy="51192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				    	approximation	time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Landau-Myers-Schmidt’98</a:t>
                </a:r>
                <a:r>
                  <a:rPr lang="en-US" sz="2200" dirty="0" smtClean="0"/>
                  <a:t> </a:t>
                </a:r>
                <a:r>
                  <a:rPr lang="en-US" sz="2200" dirty="0"/>
                  <a:t>	 </a:t>
                </a:r>
                <a:r>
                  <a:rPr lang="en-US" sz="2200" dirty="0" smtClean="0"/>
                  <a:t>	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GB" sz="2200" dirty="0" smtClean="0">
                  <a:ea typeface="Cambria Math"/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B.Yossef-Jayram-Krauthgamer-Kumar’04</a:t>
                </a:r>
                <a:r>
                  <a:rPr lang="en-US" sz="22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3/7</m:t>
                        </m:r>
                      </m:sup>
                    </m:sSup>
                  </m:oMath>
                </a14:m>
                <a:r>
                  <a:rPr lang="en-US" sz="2200" dirty="0" smtClean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𝑂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Batu-Ergun-Sahinalp’06 </a:t>
                </a:r>
                <a:r>
                  <a:rPr lang="en-US" sz="2200" dirty="0" smtClean="0"/>
                  <a:t>		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1/3+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sz="22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/>
                          </a:rPr>
                          <m:t>𝑂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𝑛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Andoni-Onak’09</a:t>
                </a:r>
                <a:r>
                  <a:rPr lang="en-US" sz="2200" dirty="0" smtClean="0"/>
                  <a:t>			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func>
                          <m:funcPr>
                            <m:ctrlP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2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1+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𝑜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(1)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Andoni-Krauthgamer-Onak’10 </a:t>
                </a:r>
                <a:r>
                  <a:rPr lang="en-US" sz="2200" dirty="0" smtClean="0"/>
                  <a:t>		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 panose="02040503050406030204" pitchFamily="18" charset="0"/>
                                <a:ea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𝑂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(1/</m:t>
                            </m:r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en-GB" sz="2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fName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2200" dirty="0" smtClean="0"/>
                  <a:t> 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1+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200" dirty="0" smtClean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200" dirty="0" smtClean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/>
                </a:r>
                <a:br>
                  <a:rPr lang="en-US" sz="2200" dirty="0" smtClean="0">
                    <a:solidFill>
                      <a:schemeClr val="tx2"/>
                    </a:solidFill>
                  </a:rPr>
                </a:br>
                <a:r>
                  <a:rPr lang="en-US" sz="2200" dirty="0" smtClean="0">
                    <a:solidFill>
                      <a:schemeClr val="tx2"/>
                    </a:solidFill>
                  </a:rPr>
                  <a:t>Abboud-Backurs’17:   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1+1/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-</a:t>
                </a:r>
                <a:r>
                  <a:rPr lang="en-US" sz="2200" dirty="0" err="1" smtClean="0"/>
                  <a:t>inapprox</a:t>
                </a:r>
                <a:r>
                  <a:rPr lang="en-US" sz="2200" dirty="0" smtClean="0"/>
                  <a:t>.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6873"/>
                <a:ext cx="8794800" cy="5119274"/>
              </a:xfrm>
              <a:blipFill>
                <a:blip r:embed="rId2"/>
                <a:stretch>
                  <a:fillRect l="-901" t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42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Approximating edit distance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26873"/>
                <a:ext cx="8794800" cy="511927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200" dirty="0" smtClean="0"/>
                  <a:t>				    	approximation	time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Boroujeni-Ehsani-Ghodsi-Hajiaghayi-Seddighin'18 </a:t>
                </a:r>
                <a:r>
                  <a:rPr lang="en-US" sz="2200" dirty="0"/>
                  <a:t>			</a:t>
                </a:r>
                <a:r>
                  <a:rPr lang="en-US" sz="2200" dirty="0" smtClean="0"/>
                  <a:t>		</a:t>
                </a:r>
                <a:r>
                  <a:rPr lang="en-US" sz="2200" i="1" dirty="0" smtClean="0"/>
                  <a:t>quantum</a:t>
                </a:r>
                <a:r>
                  <a:rPr lang="en-US" sz="2200" dirty="0" smtClean="0"/>
                  <a:t>		   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200" b="0" i="1" smtClean="0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200" dirty="0"/>
                  <a:t> 	</a:t>
                </a:r>
                <a:r>
                  <a:rPr lang="en-US" sz="2200" dirty="0" smtClean="0"/>
                  <a:t>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.708…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Chakraborty-Das-Goldenberg-K.-Saks’18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200" dirty="0"/>
                  <a:t> 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.647</m:t>
                        </m:r>
                        <m:r>
                          <a:rPr lang="en-GB" sz="2200" i="1">
                            <a:latin typeface="Cambria Math" panose="02040503050406030204" pitchFamily="18" charset="0"/>
                            <a:ea typeface="Cambria Math"/>
                          </a:rPr>
                          <m:t>…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Andoni’18				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200" dirty="0"/>
                  <a:t> 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3/2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Goldenberg-Rubinstein-Saha’20  	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/>
                      </a:rPr>
                      <m:t>3+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/>
                      </a:rPr>
                      <m:t>𝜖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n-US" sz="2200" dirty="0"/>
                  <a:t>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1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.6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Brakensiek-Rubinstein’20, K</a:t>
                </a:r>
                <a:r>
                  <a:rPr lang="en-US" sz="2200" dirty="0">
                    <a:solidFill>
                      <a:schemeClr val="tx2"/>
                    </a:solidFill>
                  </a:rPr>
                  <a:t>.-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Saks’20</a:t>
                </a:r>
                <a:r>
                  <a:rPr lang="en-US" sz="2200" dirty="0">
                    <a:solidFill>
                      <a:schemeClr val="tx2"/>
                    </a:solidFill>
                  </a:rPr>
                  <a:t>	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  						</a:t>
                </a:r>
                <a:r>
                  <a:rPr lang="en-US" sz="2200" i="1" dirty="0"/>
                  <a:t> far inputs 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		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200" dirty="0"/>
                  <a:t> 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1+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/>
                          </a:rPr>
                          <m:t>𝜖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i="1" dirty="0">
                  <a:solidFill>
                    <a:schemeClr val="tx2"/>
                  </a:solidFill>
                </a:endParaRP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>Andoni-Nosatzki’20</a:t>
                </a:r>
                <a:r>
                  <a:rPr lang="en-US" sz="2200" dirty="0">
                    <a:solidFill>
                      <a:schemeClr val="tx2"/>
                    </a:solidFill>
                  </a:rPr>
                  <a:t>		</a:t>
                </a:r>
                <a:r>
                  <a:rPr lang="en-US" sz="2200" dirty="0" smtClean="0">
                    <a:solidFill>
                      <a:schemeClr val="tx2"/>
                    </a:solidFill>
                  </a:rPr>
                  <a:t>	   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  <a:ea typeface="Cambria Math"/>
                      </a:rPr>
                      <m:t>𝑂</m:t>
                    </m:r>
                    <m:r>
                      <a:rPr lang="en-GB" sz="2200" i="1">
                        <a:latin typeface="Cambria Math" panose="02040503050406030204" pitchFamily="18" charset="0"/>
                        <a:ea typeface="Cambria Math"/>
                      </a:rPr>
                      <m:t>(1)</m:t>
                    </m:r>
                  </m:oMath>
                </a14:m>
                <a:r>
                  <a:rPr lang="en-US" sz="2200" dirty="0"/>
                  <a:t> 		</a:t>
                </a:r>
                <a14:m>
                  <m:oMath xmlns:m="http://schemas.openxmlformats.org/officeDocument/2006/math">
                    <m:r>
                      <a:rPr lang="en-GB" sz="22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𝑛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1+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ea typeface="Cambria Math"/>
                          </a:rPr>
                          <m:t>𝜖</m:t>
                        </m:r>
                      </m:sup>
                    </m:sSup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200" dirty="0"/>
              </a:p>
              <a:p>
                <a:pPr marL="0" indent="0">
                  <a:spcBef>
                    <a:spcPts val="600"/>
                  </a:spcBef>
                  <a:buNone/>
                </a:pPr>
                <a:endParaRPr lang="en-US" sz="220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2200" dirty="0" smtClean="0">
                    <a:solidFill>
                      <a:schemeClr val="tx2"/>
                    </a:solidFill>
                  </a:rPr>
                  <a:t/>
                </a:r>
                <a:br>
                  <a:rPr lang="en-US" sz="2200" dirty="0" smtClean="0">
                    <a:solidFill>
                      <a:schemeClr val="tx2"/>
                    </a:solidFill>
                  </a:rPr>
                </a:br>
                <a:r>
                  <a:rPr lang="en-US" sz="2200" dirty="0" smtClean="0">
                    <a:solidFill>
                      <a:schemeClr val="tx2"/>
                    </a:solidFill>
                  </a:rPr>
                  <a:t>Abboud-Backurs’17:    </a:t>
                </a:r>
                <a14:m>
                  <m:oMath xmlns:m="http://schemas.openxmlformats.org/officeDocument/2006/math">
                    <m:r>
                      <a:rPr lang="en-GB" sz="22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1+1/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2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 smtClean="0"/>
                  <a:t>-</a:t>
                </a:r>
                <a:r>
                  <a:rPr lang="en-US" sz="2200" dirty="0" err="1" smtClean="0"/>
                  <a:t>inapprox</a:t>
                </a:r>
                <a:r>
                  <a:rPr lang="en-US" sz="2200" dirty="0" smtClean="0"/>
                  <a:t>.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22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</m:oMath>
                </a14:m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6873"/>
                <a:ext cx="8794800" cy="5119274"/>
              </a:xfrm>
              <a:blipFill>
                <a:blip r:embed="rId2"/>
                <a:stretch>
                  <a:fillRect l="-901" t="-1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9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Builds on Chakraborty-Das-Goldenberg-K.-Saks algorithm.</a:t>
            </a:r>
          </a:p>
          <a:p>
            <a:r>
              <a:rPr lang="en-US" sz="2400" dirty="0" smtClean="0"/>
              <a:t>Refines the algorithm by dual recursion.</a:t>
            </a:r>
          </a:p>
          <a:p>
            <a:r>
              <a:rPr lang="en-US" sz="2400" dirty="0" smtClean="0"/>
              <a:t>Data structure-like approach.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70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95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Gap Edit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2395" y="1558212"/>
                <a:ext cx="8572500" cy="4830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Fixed </a:t>
                </a:r>
                <a:r>
                  <a:rPr lang="en-US" sz="2400" dirty="0" err="1" smtClean="0"/>
                  <a:t>constan</a:t>
                </a:r>
                <a:r>
                  <a:rPr lang="en-US" sz="2400" dirty="0" smtClean="0"/>
                  <a:t>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Input: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∈[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,1]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spcBef>
                    <a:spcPts val="60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Output:</a:t>
                </a:r>
                <a:r>
                  <a:rPr lang="en-US" sz="2400" dirty="0" smtClean="0"/>
                  <a:t> </a:t>
                </a:r>
                <a:br>
                  <a:rPr lang="en-US" sz="2400" dirty="0" smtClean="0"/>
                </a:br>
                <a:r>
                  <a:rPr lang="en-US" sz="2400" dirty="0" smtClean="0"/>
                  <a:t>		YES    	if  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𝑒𝑑𝑖𝑡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 .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		NO	if  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𝑒𝑑𝑖𝑡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.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endParaRPr lang="en-US" sz="2400" dirty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Our result:</a:t>
                </a:r>
                <a:r>
                  <a:rPr lang="en-US" sz="2400" dirty="0" smtClean="0"/>
                  <a:t> Algorithm for some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running in time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395" y="1558212"/>
                <a:ext cx="8572500" cy="4830062"/>
              </a:xfrm>
              <a:blipFill>
                <a:blip r:embed="rId2"/>
                <a:stretch>
                  <a:fillRect l="-1138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Edit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35519"/>
                <a:ext cx="8528180" cy="215251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Edit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𝑒𝑑𝑖𝑡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number </a:t>
                </a:r>
                <a:r>
                  <a:rPr lang="en-US" sz="2400" dirty="0" smtClean="0"/>
                  <a:t>of		1) bit flips/symbol changes</a:t>
                </a:r>
                <a:br>
                  <a:rPr lang="en-US" sz="2400" dirty="0" smtClean="0"/>
                </a:br>
                <a:r>
                  <a:rPr lang="en-US" sz="2400" dirty="0" smtClean="0"/>
                  <a:t>				2) insertions, and</a:t>
                </a:r>
                <a:br>
                  <a:rPr lang="en-US" sz="2400" dirty="0" smtClean="0"/>
                </a:br>
                <a:r>
                  <a:rPr lang="en-US" sz="2400" dirty="0" smtClean="0"/>
                  <a:t>				3) deletions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that transform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35519"/>
                <a:ext cx="8528180" cy="2152514"/>
              </a:xfrm>
              <a:blipFill>
                <a:blip r:embed="rId2"/>
                <a:stretch>
                  <a:fillRect l="-1072" t="-2266" b="-96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024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56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8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20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752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84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16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48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66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98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30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62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94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24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56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888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20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52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</a:t>
            </a:r>
            <a:endParaRPr lang="en-US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184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16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48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66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98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730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62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3594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62091" y="2229715"/>
            <a:ext cx="0" cy="104709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62091" y="2229715"/>
            <a:ext cx="432000" cy="104709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" idx="2"/>
            <a:endCxn id="64" idx="0"/>
          </p:cNvCxnSpPr>
          <p:nvPr/>
        </p:nvCxnSpPr>
        <p:spPr>
          <a:xfrm flipH="1">
            <a:off x="4672456" y="2229715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52456" y="2229715"/>
            <a:ext cx="432000" cy="104659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82821" y="2229217"/>
            <a:ext cx="1635" cy="104759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3224" y="1789502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4" y="1789502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7676" y="326880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76" y="3268809"/>
                <a:ext cx="129384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10"/>
          <p:cNvCxnSpPr>
            <a:stCxn id="39" idx="2"/>
            <a:endCxn id="63" idx="0"/>
          </p:cNvCxnSpPr>
          <p:nvPr/>
        </p:nvCxnSpPr>
        <p:spPr>
          <a:xfrm flipH="1">
            <a:off x="4240456" y="2229715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10"/>
          <p:cNvCxnSpPr>
            <a:stCxn id="57" idx="2"/>
            <a:endCxn id="77" idx="0"/>
          </p:cNvCxnSpPr>
          <p:nvPr/>
        </p:nvCxnSpPr>
        <p:spPr>
          <a:xfrm>
            <a:off x="2946091" y="2229217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10"/>
          <p:cNvCxnSpPr>
            <a:stCxn id="56" idx="2"/>
            <a:endCxn id="76" idx="0"/>
          </p:cNvCxnSpPr>
          <p:nvPr/>
        </p:nvCxnSpPr>
        <p:spPr>
          <a:xfrm>
            <a:off x="2514091" y="2229217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10"/>
          <p:cNvCxnSpPr>
            <a:stCxn id="54" idx="2"/>
            <a:endCxn id="75" idx="0"/>
          </p:cNvCxnSpPr>
          <p:nvPr/>
        </p:nvCxnSpPr>
        <p:spPr>
          <a:xfrm>
            <a:off x="2082091" y="2229217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10"/>
          <p:cNvCxnSpPr>
            <a:stCxn id="61" idx="2"/>
            <a:endCxn id="78" idx="0"/>
          </p:cNvCxnSpPr>
          <p:nvPr/>
        </p:nvCxnSpPr>
        <p:spPr>
          <a:xfrm flipH="1">
            <a:off x="3378091" y="2229217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10"/>
          <p:cNvCxnSpPr>
            <a:stCxn id="38" idx="2"/>
            <a:endCxn id="79" idx="0"/>
          </p:cNvCxnSpPr>
          <p:nvPr/>
        </p:nvCxnSpPr>
        <p:spPr>
          <a:xfrm flipH="1">
            <a:off x="3810091" y="2229715"/>
            <a:ext cx="430365" cy="104659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10"/>
          <p:cNvCxnSpPr>
            <a:stCxn id="42" idx="2"/>
            <a:endCxn id="67" idx="0"/>
          </p:cNvCxnSpPr>
          <p:nvPr/>
        </p:nvCxnSpPr>
        <p:spPr>
          <a:xfrm flipH="1">
            <a:off x="5536456" y="2229715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10"/>
          <p:cNvCxnSpPr>
            <a:stCxn id="41" idx="2"/>
            <a:endCxn id="66" idx="0"/>
          </p:cNvCxnSpPr>
          <p:nvPr/>
        </p:nvCxnSpPr>
        <p:spPr>
          <a:xfrm flipH="1">
            <a:off x="5104456" y="2229715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10"/>
          <p:cNvCxnSpPr>
            <a:stCxn id="44" idx="2"/>
            <a:endCxn id="73" idx="0"/>
          </p:cNvCxnSpPr>
          <p:nvPr/>
        </p:nvCxnSpPr>
        <p:spPr>
          <a:xfrm>
            <a:off x="6832456" y="2229715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10"/>
          <p:cNvCxnSpPr>
            <a:stCxn id="45" idx="2"/>
            <a:endCxn id="74" idx="0"/>
          </p:cNvCxnSpPr>
          <p:nvPr/>
        </p:nvCxnSpPr>
        <p:spPr>
          <a:xfrm>
            <a:off x="7264456" y="2229715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10"/>
          <p:cNvCxnSpPr>
            <a:stCxn id="43" idx="2"/>
            <a:endCxn id="72" idx="0"/>
          </p:cNvCxnSpPr>
          <p:nvPr/>
        </p:nvCxnSpPr>
        <p:spPr>
          <a:xfrm>
            <a:off x="6400456" y="2229715"/>
            <a:ext cx="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491095" y="1767552"/>
            <a:ext cx="6837218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37" name="TextBox 53"/>
          <p:cNvSpPr txBox="1"/>
          <p:nvPr/>
        </p:nvSpPr>
        <p:spPr>
          <a:xfrm>
            <a:off x="1491094" y="3268809"/>
            <a:ext cx="6837219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51" name="TextBox 53"/>
          <p:cNvSpPr txBox="1"/>
          <p:nvPr/>
        </p:nvSpPr>
        <p:spPr>
          <a:xfrm>
            <a:off x="2919636" y="3267911"/>
            <a:ext cx="2760062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50" name="TextBox 53"/>
          <p:cNvSpPr txBox="1"/>
          <p:nvPr/>
        </p:nvSpPr>
        <p:spPr>
          <a:xfrm>
            <a:off x="3341118" y="1766475"/>
            <a:ext cx="2750412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1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Main ideas of CDGKS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34345"/>
                <a:ext cx="8528180" cy="185368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smtClean="0"/>
                  <a:t>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𝑒𝑑𝑖𝑡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:		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For most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,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𝑒𝑑𝑖𝑡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					</a:t>
                </a: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34345"/>
                <a:ext cx="8528180" cy="1853688"/>
              </a:xfrm>
              <a:blipFill>
                <a:blip r:embed="rId2"/>
                <a:stretch>
                  <a:fillRect l="-1072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3578866" y="2228567"/>
            <a:ext cx="413903" cy="10385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273306" y="2221216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864685" y="2230213"/>
            <a:ext cx="413903" cy="10465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3224" y="1789502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4" y="1789502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7676" y="326880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76" y="3268809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53"/>
          <p:cNvSpPr txBox="1"/>
          <p:nvPr/>
        </p:nvSpPr>
        <p:spPr>
          <a:xfrm>
            <a:off x="3992769" y="1766902"/>
            <a:ext cx="1296204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3578866" y="3268809"/>
            <a:ext cx="1285819" cy="461665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92"/>
              <p:cNvSpPr txBox="1"/>
              <p:nvPr/>
            </p:nvSpPr>
            <p:spPr>
              <a:xfrm>
                <a:off x="4053158" y="1236912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158" y="1236912"/>
                <a:ext cx="130429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92"/>
              <p:cNvSpPr txBox="1"/>
              <p:nvPr/>
            </p:nvSpPr>
            <p:spPr>
              <a:xfrm>
                <a:off x="3574852" y="374275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852" y="3742755"/>
                <a:ext cx="1293845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7"/>
          <p:cNvCxnSpPr/>
          <p:nvPr/>
        </p:nvCxnSpPr>
        <p:spPr>
          <a:xfrm flipH="1">
            <a:off x="2928938" y="2225854"/>
            <a:ext cx="416565" cy="103877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7"/>
          <p:cNvCxnSpPr/>
          <p:nvPr/>
        </p:nvCxnSpPr>
        <p:spPr>
          <a:xfrm flipH="1">
            <a:off x="5679698" y="2228567"/>
            <a:ext cx="411832" cy="103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3"/>
          <p:cNvSpPr txBox="1"/>
          <p:nvPr/>
        </p:nvSpPr>
        <p:spPr>
          <a:xfrm>
            <a:off x="2083523" y="3267714"/>
            <a:ext cx="1285819" cy="461665"/>
          </a:xfrm>
          <a:prstGeom prst="rect">
            <a:avLst/>
          </a:prstGeom>
          <a:pattFill prst="wdDn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0" name="TextBox 53"/>
          <p:cNvSpPr txBox="1"/>
          <p:nvPr/>
        </p:nvSpPr>
        <p:spPr>
          <a:xfrm>
            <a:off x="5429604" y="3267163"/>
            <a:ext cx="1285819" cy="461665"/>
          </a:xfrm>
          <a:prstGeom prst="rect">
            <a:avLst/>
          </a:prstGeom>
          <a:pattFill prst="wdDn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62" name="Straight Connector 7"/>
          <p:cNvCxnSpPr/>
          <p:nvPr/>
        </p:nvCxnSpPr>
        <p:spPr>
          <a:xfrm flipH="1">
            <a:off x="2091621" y="2228140"/>
            <a:ext cx="1897997" cy="1040669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7"/>
          <p:cNvCxnSpPr/>
          <p:nvPr/>
        </p:nvCxnSpPr>
        <p:spPr>
          <a:xfrm flipH="1">
            <a:off x="3364296" y="2221216"/>
            <a:ext cx="1914292" cy="1055594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7"/>
          <p:cNvCxnSpPr/>
          <p:nvPr/>
        </p:nvCxnSpPr>
        <p:spPr>
          <a:xfrm>
            <a:off x="3992769" y="2228140"/>
            <a:ext cx="1454085" cy="102749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7"/>
          <p:cNvCxnSpPr/>
          <p:nvPr/>
        </p:nvCxnSpPr>
        <p:spPr>
          <a:xfrm>
            <a:off x="5278588" y="2221216"/>
            <a:ext cx="1427012" cy="1043415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3"/>
          <p:cNvSpPr txBox="1"/>
          <p:nvPr/>
        </p:nvSpPr>
        <p:spPr>
          <a:xfrm>
            <a:off x="5991125" y="3268468"/>
            <a:ext cx="2237054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6" name="TextBox 53"/>
          <p:cNvSpPr txBox="1"/>
          <p:nvPr/>
        </p:nvSpPr>
        <p:spPr>
          <a:xfrm>
            <a:off x="6091259" y="1768223"/>
            <a:ext cx="2237054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7" name="TextBox 53"/>
          <p:cNvSpPr txBox="1"/>
          <p:nvPr/>
        </p:nvSpPr>
        <p:spPr>
          <a:xfrm>
            <a:off x="6742910" y="1768650"/>
            <a:ext cx="1054271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29" name="Straight Connector 7"/>
          <p:cNvCxnSpPr/>
          <p:nvPr/>
        </p:nvCxnSpPr>
        <p:spPr>
          <a:xfrm flipH="1">
            <a:off x="5998103" y="2230315"/>
            <a:ext cx="93431" cy="10343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"/>
          <p:cNvCxnSpPr/>
          <p:nvPr/>
        </p:nvCxnSpPr>
        <p:spPr>
          <a:xfrm flipH="1">
            <a:off x="8228179" y="2228140"/>
            <a:ext cx="100134" cy="10385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3"/>
          <p:cNvSpPr txBox="1"/>
          <p:nvPr/>
        </p:nvSpPr>
        <p:spPr>
          <a:xfrm>
            <a:off x="1494988" y="1766716"/>
            <a:ext cx="1853446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42" name="TextBox 53"/>
          <p:cNvSpPr txBox="1"/>
          <p:nvPr/>
        </p:nvSpPr>
        <p:spPr>
          <a:xfrm>
            <a:off x="1708487" y="1767377"/>
            <a:ext cx="1054271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43" name="TextBox 53"/>
          <p:cNvSpPr txBox="1"/>
          <p:nvPr/>
        </p:nvSpPr>
        <p:spPr>
          <a:xfrm>
            <a:off x="1645731" y="3267912"/>
            <a:ext cx="1853446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1859230" y="3268573"/>
            <a:ext cx="1054271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35" name="Straight Connector 7"/>
          <p:cNvCxnSpPr/>
          <p:nvPr/>
        </p:nvCxnSpPr>
        <p:spPr>
          <a:xfrm>
            <a:off x="1494988" y="2225854"/>
            <a:ext cx="146001" cy="104080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7"/>
          <p:cNvCxnSpPr/>
          <p:nvPr/>
        </p:nvCxnSpPr>
        <p:spPr>
          <a:xfrm>
            <a:off x="3352925" y="2225854"/>
            <a:ext cx="146252" cy="104130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3"/>
          <p:cNvSpPr txBox="1"/>
          <p:nvPr/>
        </p:nvSpPr>
        <p:spPr>
          <a:xfrm>
            <a:off x="6643967" y="3267854"/>
            <a:ext cx="1054271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45" name="Straight Arrow Connector 10"/>
          <p:cNvCxnSpPr>
            <a:stCxn id="27" idx="2"/>
            <a:endCxn id="40" idx="0"/>
          </p:cNvCxnSpPr>
          <p:nvPr/>
        </p:nvCxnSpPr>
        <p:spPr>
          <a:xfrm flipH="1">
            <a:off x="7171103" y="2230315"/>
            <a:ext cx="98943" cy="103753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0"/>
          <p:cNvCxnSpPr>
            <a:stCxn id="42" idx="2"/>
            <a:endCxn id="44" idx="0"/>
          </p:cNvCxnSpPr>
          <p:nvPr/>
        </p:nvCxnSpPr>
        <p:spPr>
          <a:xfrm>
            <a:off x="2235623" y="2229042"/>
            <a:ext cx="150743" cy="10395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1408090" y="3190009"/>
            <a:ext cx="307139" cy="613064"/>
          </a:xfrm>
          <a:prstGeom prst="rect">
            <a:avLst/>
          </a:prstGeom>
          <a:solidFill>
            <a:schemeClr val="lt1">
              <a:alpha val="0"/>
            </a:schemeClr>
          </a:solidFill>
          <a:ln w="508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>
            <a:off x="2822752" y="3190009"/>
            <a:ext cx="796683" cy="613064"/>
          </a:xfrm>
          <a:prstGeom prst="rect">
            <a:avLst/>
          </a:prstGeom>
          <a:solidFill>
            <a:schemeClr val="lt1">
              <a:alpha val="0"/>
            </a:schemeClr>
          </a:solidFill>
          <a:ln w="508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5588673" y="3186973"/>
            <a:ext cx="502861" cy="613064"/>
          </a:xfrm>
          <a:prstGeom prst="rect">
            <a:avLst/>
          </a:prstGeom>
          <a:solidFill>
            <a:schemeClr val="lt1">
              <a:alpha val="0"/>
            </a:schemeClr>
          </a:solidFill>
          <a:ln w="508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>
            <a:off x="8143202" y="3190009"/>
            <a:ext cx="291297" cy="613064"/>
          </a:xfrm>
          <a:prstGeom prst="rect">
            <a:avLst/>
          </a:prstGeom>
          <a:solidFill>
            <a:schemeClr val="lt1">
              <a:alpha val="0"/>
            </a:schemeClr>
          </a:solidFill>
          <a:ln w="508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467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0" grpId="0" animBg="1"/>
      <p:bldP spid="50" grpId="1" animBg="1"/>
      <p:bldP spid="3" grpId="0" build="p"/>
      <p:bldP spid="46" grpId="0" animBg="1"/>
      <p:bldP spid="47" grpId="0" animBg="1"/>
      <p:bldP spid="48" grpId="0"/>
      <p:bldP spid="49" grpId="0"/>
      <p:bldP spid="58" grpId="0" animBg="1"/>
      <p:bldP spid="6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0" grpId="0" animBg="1"/>
      <p:bldP spid="40" grpId="1" animBg="1"/>
      <p:bldP spid="12" grpId="0" animBg="1"/>
      <p:bldP spid="12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Praha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t="14177" r="-25814" b="4315"/>
          <a:stretch/>
        </p:blipFill>
        <p:spPr>
          <a:xfrm>
            <a:off x="1332000" y="1557880"/>
            <a:ext cx="8892000" cy="4828032"/>
          </a:xfrm>
        </p:spPr>
      </p:pic>
    </p:spTree>
    <p:extLst>
      <p:ext uri="{BB962C8B-B14F-4D97-AF65-F5344CB8AC3E}">
        <p14:creationId xmlns:p14="http://schemas.microsoft.com/office/powerpoint/2010/main" val="12080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délník 88"/>
          <p:cNvSpPr/>
          <p:nvPr/>
        </p:nvSpPr>
        <p:spPr>
          <a:xfrm>
            <a:off x="3118981" y="1499833"/>
            <a:ext cx="1090181" cy="336916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bdélník 93"/>
          <p:cNvSpPr/>
          <p:nvPr/>
        </p:nvSpPr>
        <p:spPr>
          <a:xfrm>
            <a:off x="3132000" y="163194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Searching for matches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8410" y="1130900"/>
                <a:ext cx="2578390" cy="213417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b="0" dirty="0" smtClean="0"/>
                  <a:t>		    </a:t>
                </a:r>
                <a:r>
                  <a:rPr lang="en-US" sz="2400" b="0" dirty="0" smtClean="0"/>
                  <a:t>Naïve cost:</a:t>
                </a:r>
                <a:endParaRPr lang="en-US" sz="2400" dirty="0" smtClean="0"/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3/7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10/7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8410" y="1130900"/>
                <a:ext cx="2578390" cy="2134170"/>
              </a:xfrm>
              <a:blipFill>
                <a:blip r:embed="rId3"/>
                <a:stretch>
                  <a:fillRect l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92"/>
              <p:cNvSpPr txBox="1"/>
              <p:nvPr/>
            </p:nvSpPr>
            <p:spPr>
              <a:xfrm>
                <a:off x="1939853" y="4869752"/>
                <a:ext cx="1304295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3/7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53" y="4869752"/>
                <a:ext cx="1304295" cy="475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92"/>
              <p:cNvSpPr txBox="1"/>
              <p:nvPr/>
            </p:nvSpPr>
            <p:spPr>
              <a:xfrm>
                <a:off x="1107705" y="3379725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05" y="3379725"/>
                <a:ext cx="1304295" cy="461665"/>
              </a:xfrm>
              <a:prstGeom prst="rect">
                <a:avLst/>
              </a:prstGeom>
              <a:blipFill>
                <a:blip r:embed="rId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92"/>
              <p:cNvSpPr txBox="1"/>
              <p:nvPr/>
            </p:nvSpPr>
            <p:spPr>
              <a:xfrm>
                <a:off x="1107705" y="1939725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05" y="1939725"/>
                <a:ext cx="1304295" cy="461665"/>
              </a:xfrm>
              <a:prstGeom prst="rect">
                <a:avLst/>
              </a:prstGeom>
              <a:blipFill>
                <a:blip r:embed="rId6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92"/>
              <p:cNvSpPr txBox="1"/>
              <p:nvPr/>
            </p:nvSpPr>
            <p:spPr>
              <a:xfrm>
                <a:off x="3022690" y="486900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90" y="4869000"/>
                <a:ext cx="130429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2051998" y="1435880"/>
            <a:ext cx="2" cy="34331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Přímá spojnice 73"/>
          <p:cNvCxnSpPr/>
          <p:nvPr/>
        </p:nvCxnSpPr>
        <p:spPr>
          <a:xfrm>
            <a:off x="2052000" y="2709000"/>
            <a:ext cx="1800000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2052000" y="1629000"/>
            <a:ext cx="1800000" cy="752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>
            <a:off x="2052000" y="4149000"/>
            <a:ext cx="1800000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2052000" y="3069000"/>
            <a:ext cx="1800000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Přímá spojnice 96"/>
          <p:cNvCxnSpPr/>
          <p:nvPr/>
        </p:nvCxnSpPr>
        <p:spPr>
          <a:xfrm>
            <a:off x="313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/>
          <p:cNvCxnSpPr/>
          <p:nvPr/>
        </p:nvCxnSpPr>
        <p:spPr>
          <a:xfrm>
            <a:off x="421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>
            <a:off x="529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/>
          <p:cNvCxnSpPr/>
          <p:nvPr/>
        </p:nvCxnSpPr>
        <p:spPr>
          <a:xfrm>
            <a:off x="637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Přímá spojnice 105"/>
          <p:cNvCxnSpPr/>
          <p:nvPr/>
        </p:nvCxnSpPr>
        <p:spPr>
          <a:xfrm>
            <a:off x="421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/>
          <p:cNvCxnSpPr/>
          <p:nvPr/>
        </p:nvCxnSpPr>
        <p:spPr>
          <a:xfrm>
            <a:off x="313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212000" y="3426730"/>
                <a:ext cx="10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3426730"/>
                <a:ext cx="108000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212000" y="1989000"/>
                <a:ext cx="10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000" y="1989000"/>
                <a:ext cx="108000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17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4" grpId="0" animBg="1"/>
      <p:bldP spid="96" grpId="0" animBg="1"/>
      <p:bldP spid="49" grpId="0"/>
      <p:bldP spid="50" grpId="0"/>
      <p:bldP spid="4" grpId="1"/>
      <p:bldP spid="3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Obdélník 93"/>
          <p:cNvSpPr/>
          <p:nvPr/>
        </p:nvSpPr>
        <p:spPr>
          <a:xfrm>
            <a:off x="3132000" y="163194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Sparse case of CDGKS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b="0" dirty="0" smtClean="0"/>
                  <a:t>		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1/7</m:t>
                        </m:r>
                      </m:sup>
                    </m:sSup>
                  </m:oMath>
                </a14:m>
                <a:r>
                  <a:rPr lang="en-US" sz="2400" dirty="0" smtClean="0"/>
                  <a:t>	threshold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2/7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New cost: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/7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3/7</m:t>
                            </m:r>
                          </m:sup>
                        </m:s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8/7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  <a:blipFill>
                <a:blip r:embed="rId3"/>
                <a:stretch>
                  <a:fillRect t="-3468" b="-8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92"/>
              <p:cNvSpPr txBox="1"/>
              <p:nvPr/>
            </p:nvSpPr>
            <p:spPr>
              <a:xfrm>
                <a:off x="1939853" y="4869752"/>
                <a:ext cx="1304295" cy="475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3/7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53" y="4869752"/>
                <a:ext cx="1304295" cy="4754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92"/>
              <p:cNvSpPr txBox="1"/>
              <p:nvPr/>
            </p:nvSpPr>
            <p:spPr>
              <a:xfrm>
                <a:off x="1107705" y="3379725"/>
                <a:ext cx="1304295" cy="501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05" y="3379725"/>
                <a:ext cx="1304295" cy="501163"/>
              </a:xfrm>
              <a:prstGeom prst="rect">
                <a:avLst/>
              </a:prstGeom>
              <a:blipFill>
                <a:blip r:embed="rId5"/>
                <a:stretch>
                  <a:fillRect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92"/>
              <p:cNvSpPr txBox="1"/>
              <p:nvPr/>
            </p:nvSpPr>
            <p:spPr>
              <a:xfrm>
                <a:off x="1107705" y="1939725"/>
                <a:ext cx="1304295" cy="501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  <m:sub/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705" y="1939725"/>
                <a:ext cx="1304295" cy="501548"/>
              </a:xfrm>
              <a:prstGeom prst="rect">
                <a:avLst/>
              </a:prstGeom>
              <a:blipFill>
                <a:blip r:embed="rId6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92"/>
              <p:cNvSpPr txBox="1"/>
              <p:nvPr/>
            </p:nvSpPr>
            <p:spPr>
              <a:xfrm>
                <a:off x="3022690" y="486900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90" y="4869000"/>
                <a:ext cx="130429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2051998" y="1435880"/>
            <a:ext cx="2" cy="34331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53"/>
          <p:cNvSpPr txBox="1"/>
          <p:nvPr/>
        </p:nvSpPr>
        <p:spPr>
          <a:xfrm>
            <a:off x="3492000" y="342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3" name="TextBox 53"/>
          <p:cNvSpPr txBox="1"/>
          <p:nvPr/>
        </p:nvSpPr>
        <p:spPr>
          <a:xfrm>
            <a:off x="3492000" y="19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74" name="Přímá spojnice 73"/>
          <p:cNvCxnSpPr/>
          <p:nvPr/>
        </p:nvCxnSpPr>
        <p:spPr>
          <a:xfrm>
            <a:off x="2052000" y="2349000"/>
            <a:ext cx="1800000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2052000" y="1989000"/>
            <a:ext cx="1800000" cy="752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Přímá spojnice 77"/>
          <p:cNvCxnSpPr/>
          <p:nvPr/>
        </p:nvCxnSpPr>
        <p:spPr>
          <a:xfrm>
            <a:off x="2052000" y="3789000"/>
            <a:ext cx="1800000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2052000" y="3429000"/>
            <a:ext cx="1800000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Přímá spojnice 80"/>
          <p:cNvCxnSpPr/>
          <p:nvPr/>
        </p:nvCxnSpPr>
        <p:spPr>
          <a:xfrm>
            <a:off x="3852000" y="1499832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>
            <a:off x="349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bdélník 88"/>
          <p:cNvSpPr/>
          <p:nvPr/>
        </p:nvSpPr>
        <p:spPr>
          <a:xfrm>
            <a:off x="3492000" y="1499833"/>
            <a:ext cx="360000" cy="336916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7" name="Přímá spojnice 96"/>
          <p:cNvCxnSpPr/>
          <p:nvPr/>
        </p:nvCxnSpPr>
        <p:spPr>
          <a:xfrm>
            <a:off x="313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/>
          <p:cNvCxnSpPr/>
          <p:nvPr/>
        </p:nvCxnSpPr>
        <p:spPr>
          <a:xfrm>
            <a:off x="421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>
            <a:off x="529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/>
          <p:cNvCxnSpPr/>
          <p:nvPr/>
        </p:nvCxnSpPr>
        <p:spPr>
          <a:xfrm>
            <a:off x="637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bdélník 103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5" name="Obdélník 104"/>
          <p:cNvSpPr/>
          <p:nvPr/>
        </p:nvSpPr>
        <p:spPr>
          <a:xfrm>
            <a:off x="3132000" y="1629000"/>
            <a:ext cx="1080000" cy="10800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6" name="Přímá spojnice 105"/>
          <p:cNvCxnSpPr/>
          <p:nvPr/>
        </p:nvCxnSpPr>
        <p:spPr>
          <a:xfrm>
            <a:off x="421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/>
          <p:cNvCxnSpPr/>
          <p:nvPr/>
        </p:nvCxnSpPr>
        <p:spPr>
          <a:xfrm>
            <a:off x="313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72000" y="3426730"/>
                <a:ext cx="10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00" y="3426730"/>
                <a:ext cx="1080000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671999" y="1989000"/>
                <a:ext cx="10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1999" y="1989000"/>
                <a:ext cx="1080000" cy="36933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ontent Placeholder 2"/>
              <p:cNvSpPr txBox="1">
                <a:spLocks/>
              </p:cNvSpPr>
              <p:nvPr/>
            </p:nvSpPr>
            <p:spPr>
              <a:xfrm>
                <a:off x="6468410" y="1130900"/>
                <a:ext cx="2578390" cy="2134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None/>
                </a:pPr>
                <a:r>
                  <a:rPr lang="en-GB" sz="2400" dirty="0" smtClean="0"/>
                  <a:t>		    </a:t>
                </a:r>
                <a:r>
                  <a:rPr lang="en-US" sz="2400" dirty="0" smtClean="0"/>
                  <a:t>Naïve cost:</a:t>
                </a:r>
              </a:p>
              <a:p>
                <a:pPr marL="0" indent="0" algn="ctr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None/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3/7</m:t>
                        </m:r>
                      </m:sup>
                    </m:sSup>
                    <m:r>
                      <a:rPr lang="en-GB" sz="240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i="1" smtClean="0">
                            <a:latin typeface="Cambria Math" panose="02040503050406030204" pitchFamily="18" charset="0"/>
                          </a:rPr>
                          <m:t>10/7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410" y="1130900"/>
                <a:ext cx="2578390" cy="2134170"/>
              </a:xfrm>
              <a:prstGeom prst="rect">
                <a:avLst/>
              </a:prstGeom>
              <a:blipFill>
                <a:blip r:embed="rId12"/>
                <a:stretch>
                  <a:fillRect l="-3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92"/>
              <p:cNvSpPr txBox="1"/>
              <p:nvPr/>
            </p:nvSpPr>
            <p:spPr>
              <a:xfrm>
                <a:off x="3027881" y="4870504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881" y="4870504"/>
                <a:ext cx="130429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54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6" grpId="0" animBg="1"/>
      <p:bldP spid="49" grpId="0"/>
      <p:bldP spid="50" grpId="0"/>
      <p:bldP spid="25" grpId="0"/>
      <p:bldP spid="61" grpId="0" animBg="1"/>
      <p:bldP spid="63" grpId="0" animBg="1"/>
      <p:bldP spid="89" grpId="0" animBg="1"/>
      <p:bldP spid="104" grpId="0" animBg="1"/>
      <p:bldP spid="105" grpId="0" animBg="1"/>
      <p:bldP spid="4" grpId="0"/>
      <p:bldP spid="4" grpId="1"/>
      <p:bldP spid="34" grpId="0"/>
      <p:bldP spid="34" grpId="1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Dense case of CDGKS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b="0" dirty="0" smtClean="0"/>
                  <a:t>		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1/7</m:t>
                        </m:r>
                      </m:sup>
                    </m:sSup>
                  </m:oMath>
                </a14:m>
                <a:r>
                  <a:rPr lang="en-US" sz="2400" dirty="0"/>
                  <a:t>	</a:t>
                </a:r>
                <a:r>
                  <a:rPr lang="en-US" sz="2400" dirty="0" smtClean="0"/>
                  <a:t>threshold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2/7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  	Total cost: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|⋅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/(</m:t>
                    </m:r>
                    <m:d>
                      <m:dPr>
                        <m:begChr m:val="|"/>
                        <m:endChr m:val="|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12/7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  <a:blipFill>
                <a:blip r:embed="rId3"/>
                <a:stretch>
                  <a:fillRect t="-3468" b="-8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92"/>
              <p:cNvSpPr txBox="1"/>
              <p:nvPr/>
            </p:nvSpPr>
            <p:spPr>
              <a:xfrm>
                <a:off x="3780825" y="486900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825" y="4869000"/>
                <a:ext cx="130429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92"/>
              <p:cNvSpPr txBox="1"/>
              <p:nvPr/>
            </p:nvSpPr>
            <p:spPr>
              <a:xfrm>
                <a:off x="1185541" y="373425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41" y="3734250"/>
                <a:ext cx="1304295" cy="461665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92"/>
              <p:cNvSpPr txBox="1"/>
              <p:nvPr/>
            </p:nvSpPr>
            <p:spPr>
              <a:xfrm>
                <a:off x="1185541" y="229661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41" y="2296610"/>
                <a:ext cx="1304295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92"/>
              <p:cNvSpPr txBox="1"/>
              <p:nvPr/>
            </p:nvSpPr>
            <p:spPr>
              <a:xfrm>
                <a:off x="1185541" y="265425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41" y="2654250"/>
                <a:ext cx="1304295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92"/>
              <p:cNvSpPr txBox="1"/>
              <p:nvPr/>
            </p:nvSpPr>
            <p:spPr>
              <a:xfrm>
                <a:off x="1620825" y="486900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GB" sz="2400" b="0" dirty="0" smtClean="0"/>
              </a:p>
            </p:txBody>
          </p:sp>
        </mc:Choice>
        <mc:Fallback xmlns="">
          <p:sp>
            <p:nvSpPr>
              <p:cNvPr id="37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825" y="4869000"/>
                <a:ext cx="1304295" cy="461665"/>
              </a:xfrm>
              <a:prstGeom prst="rect">
                <a:avLst/>
              </a:prstGeom>
              <a:blipFill>
                <a:blip r:embed="rId8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92"/>
              <p:cNvSpPr txBox="1"/>
              <p:nvPr/>
            </p:nvSpPr>
            <p:spPr>
              <a:xfrm>
                <a:off x="3420825" y="486900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25" y="4869000"/>
                <a:ext cx="1304295" cy="461665"/>
              </a:xfrm>
              <a:prstGeom prst="rect">
                <a:avLst/>
              </a:prstGeom>
              <a:blipFill>
                <a:blip r:embed="rId9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92"/>
              <p:cNvSpPr txBox="1"/>
              <p:nvPr/>
            </p:nvSpPr>
            <p:spPr>
              <a:xfrm>
                <a:off x="2340825" y="486900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5" y="4869000"/>
                <a:ext cx="1304295" cy="461665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92"/>
              <p:cNvSpPr txBox="1"/>
              <p:nvPr/>
            </p:nvSpPr>
            <p:spPr>
              <a:xfrm>
                <a:off x="5580825" y="486900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825" y="4869000"/>
                <a:ext cx="1304295" cy="461665"/>
              </a:xfrm>
              <a:prstGeom prst="rect">
                <a:avLst/>
              </a:prstGeom>
              <a:blipFill>
                <a:blip r:embed="rId11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92"/>
              <p:cNvSpPr txBox="1"/>
              <p:nvPr/>
            </p:nvSpPr>
            <p:spPr>
              <a:xfrm>
                <a:off x="1185541" y="445425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41" y="4454250"/>
                <a:ext cx="1304295" cy="461665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Přímá spojnice 76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Přímá spojnice 86"/>
          <p:cNvCxnSpPr/>
          <p:nvPr/>
        </p:nvCxnSpPr>
        <p:spPr>
          <a:xfrm>
            <a:off x="2051998" y="1435880"/>
            <a:ext cx="2" cy="34331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53"/>
          <p:cNvSpPr txBox="1"/>
          <p:nvPr/>
        </p:nvSpPr>
        <p:spPr>
          <a:xfrm>
            <a:off x="205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9" name="TextBox 53"/>
          <p:cNvSpPr txBox="1"/>
          <p:nvPr/>
        </p:nvSpPr>
        <p:spPr>
          <a:xfrm>
            <a:off x="205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0" name="TextBox 53"/>
          <p:cNvSpPr txBox="1"/>
          <p:nvPr/>
        </p:nvSpPr>
        <p:spPr>
          <a:xfrm>
            <a:off x="205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5" name="TextBox 53"/>
          <p:cNvSpPr txBox="1"/>
          <p:nvPr/>
        </p:nvSpPr>
        <p:spPr>
          <a:xfrm>
            <a:off x="205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6" name="TextBox 53"/>
          <p:cNvSpPr txBox="1"/>
          <p:nvPr/>
        </p:nvSpPr>
        <p:spPr>
          <a:xfrm>
            <a:off x="277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7" name="TextBox 53"/>
          <p:cNvSpPr txBox="1"/>
          <p:nvPr/>
        </p:nvSpPr>
        <p:spPr>
          <a:xfrm>
            <a:off x="277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8" name="TextBox 53"/>
          <p:cNvSpPr txBox="1"/>
          <p:nvPr/>
        </p:nvSpPr>
        <p:spPr>
          <a:xfrm>
            <a:off x="277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9" name="TextBox 53"/>
          <p:cNvSpPr txBox="1"/>
          <p:nvPr/>
        </p:nvSpPr>
        <p:spPr>
          <a:xfrm>
            <a:off x="277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0" name="TextBox 53"/>
          <p:cNvSpPr txBox="1"/>
          <p:nvPr/>
        </p:nvSpPr>
        <p:spPr>
          <a:xfrm>
            <a:off x="385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1" name="TextBox 53"/>
          <p:cNvSpPr txBox="1"/>
          <p:nvPr/>
        </p:nvSpPr>
        <p:spPr>
          <a:xfrm>
            <a:off x="385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2" name="TextBox 53"/>
          <p:cNvSpPr txBox="1"/>
          <p:nvPr/>
        </p:nvSpPr>
        <p:spPr>
          <a:xfrm>
            <a:off x="385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3" name="TextBox 53"/>
          <p:cNvSpPr txBox="1"/>
          <p:nvPr/>
        </p:nvSpPr>
        <p:spPr>
          <a:xfrm>
            <a:off x="385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4" name="TextBox 53"/>
          <p:cNvSpPr txBox="1"/>
          <p:nvPr/>
        </p:nvSpPr>
        <p:spPr>
          <a:xfrm>
            <a:off x="385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5" name="TextBox 53"/>
          <p:cNvSpPr txBox="1"/>
          <p:nvPr/>
        </p:nvSpPr>
        <p:spPr>
          <a:xfrm>
            <a:off x="4212000" y="37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6" name="TextBox 53"/>
          <p:cNvSpPr txBox="1"/>
          <p:nvPr/>
        </p:nvSpPr>
        <p:spPr>
          <a:xfrm>
            <a:off x="4212000" y="45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7" name="TextBox 53"/>
          <p:cNvSpPr txBox="1"/>
          <p:nvPr/>
        </p:nvSpPr>
        <p:spPr>
          <a:xfrm>
            <a:off x="4212000" y="23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8" name="TextBox 53"/>
          <p:cNvSpPr txBox="1"/>
          <p:nvPr/>
        </p:nvSpPr>
        <p:spPr>
          <a:xfrm>
            <a:off x="421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12" name="TextBox 53"/>
          <p:cNvSpPr txBox="1"/>
          <p:nvPr/>
        </p:nvSpPr>
        <p:spPr>
          <a:xfrm>
            <a:off x="4212000" y="27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19" name="TextBox 53"/>
          <p:cNvSpPr txBox="1"/>
          <p:nvPr/>
        </p:nvSpPr>
        <p:spPr>
          <a:xfrm>
            <a:off x="6012000" y="37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20" name="TextBox 53"/>
          <p:cNvSpPr txBox="1"/>
          <p:nvPr/>
        </p:nvSpPr>
        <p:spPr>
          <a:xfrm>
            <a:off x="6012000" y="27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21" name="TextBox 53"/>
          <p:cNvSpPr txBox="1"/>
          <p:nvPr/>
        </p:nvSpPr>
        <p:spPr>
          <a:xfrm>
            <a:off x="6012000" y="23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22" name="TextBox 53"/>
          <p:cNvSpPr txBox="1"/>
          <p:nvPr/>
        </p:nvSpPr>
        <p:spPr>
          <a:xfrm>
            <a:off x="6012000" y="45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23" name="TextBox 53"/>
          <p:cNvSpPr txBox="1"/>
          <p:nvPr/>
        </p:nvSpPr>
        <p:spPr>
          <a:xfrm>
            <a:off x="205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24" name="TextBox 53"/>
          <p:cNvSpPr txBox="1"/>
          <p:nvPr/>
        </p:nvSpPr>
        <p:spPr>
          <a:xfrm>
            <a:off x="277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25" name="TextBox 53"/>
          <p:cNvSpPr txBox="1"/>
          <p:nvPr/>
        </p:nvSpPr>
        <p:spPr>
          <a:xfrm>
            <a:off x="601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92"/>
              <p:cNvSpPr txBox="1"/>
              <p:nvPr/>
            </p:nvSpPr>
            <p:spPr>
              <a:xfrm>
                <a:off x="1185541" y="157425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2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541" y="1574250"/>
                <a:ext cx="1304295" cy="461665"/>
              </a:xfrm>
              <a:prstGeom prst="rect">
                <a:avLst/>
              </a:prstGeom>
              <a:blipFill>
                <a:blip r:embed="rId15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Přímá spojnice 132"/>
          <p:cNvCxnSpPr/>
          <p:nvPr/>
        </p:nvCxnSpPr>
        <p:spPr>
          <a:xfrm>
            <a:off x="2052000" y="3069000"/>
            <a:ext cx="2160002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Přímá spojnice 133"/>
          <p:cNvCxnSpPr/>
          <p:nvPr/>
        </p:nvCxnSpPr>
        <p:spPr>
          <a:xfrm>
            <a:off x="2052000" y="2709000"/>
            <a:ext cx="2160002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Přímá spojnice 134"/>
          <p:cNvCxnSpPr/>
          <p:nvPr/>
        </p:nvCxnSpPr>
        <p:spPr>
          <a:xfrm>
            <a:off x="2052000" y="2349000"/>
            <a:ext cx="2160002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Přímá spojnice 135"/>
          <p:cNvCxnSpPr/>
          <p:nvPr/>
        </p:nvCxnSpPr>
        <p:spPr>
          <a:xfrm>
            <a:off x="2052000" y="1989000"/>
            <a:ext cx="2160002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136"/>
          <p:cNvCxnSpPr/>
          <p:nvPr/>
        </p:nvCxnSpPr>
        <p:spPr>
          <a:xfrm>
            <a:off x="2052000" y="1629000"/>
            <a:ext cx="2160002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137"/>
          <p:cNvCxnSpPr/>
          <p:nvPr/>
        </p:nvCxnSpPr>
        <p:spPr>
          <a:xfrm>
            <a:off x="2052000" y="4149000"/>
            <a:ext cx="2160002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/>
          <p:cNvCxnSpPr/>
          <p:nvPr/>
        </p:nvCxnSpPr>
        <p:spPr>
          <a:xfrm>
            <a:off x="2052000" y="3789000"/>
            <a:ext cx="2160002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/>
          <p:cNvCxnSpPr/>
          <p:nvPr/>
        </p:nvCxnSpPr>
        <p:spPr>
          <a:xfrm>
            <a:off x="2052000" y="4509000"/>
            <a:ext cx="2160002" cy="0"/>
          </a:xfrm>
          <a:prstGeom prst="line">
            <a:avLst/>
          </a:prstGeom>
          <a:ln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212000" y="1499832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Přímá spojnice 141"/>
          <p:cNvCxnSpPr/>
          <p:nvPr/>
        </p:nvCxnSpPr>
        <p:spPr>
          <a:xfrm>
            <a:off x="457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Přímá spojnice 142"/>
          <p:cNvCxnSpPr/>
          <p:nvPr/>
        </p:nvCxnSpPr>
        <p:spPr>
          <a:xfrm>
            <a:off x="601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Přímá spojnice 143"/>
          <p:cNvCxnSpPr/>
          <p:nvPr/>
        </p:nvCxnSpPr>
        <p:spPr>
          <a:xfrm>
            <a:off x="637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144"/>
          <p:cNvCxnSpPr/>
          <p:nvPr/>
        </p:nvCxnSpPr>
        <p:spPr>
          <a:xfrm>
            <a:off x="313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nice 145"/>
          <p:cNvCxnSpPr/>
          <p:nvPr/>
        </p:nvCxnSpPr>
        <p:spPr>
          <a:xfrm>
            <a:off x="277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/>
          <p:cNvCxnSpPr/>
          <p:nvPr/>
        </p:nvCxnSpPr>
        <p:spPr>
          <a:xfrm>
            <a:off x="241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147"/>
          <p:cNvCxnSpPr/>
          <p:nvPr/>
        </p:nvCxnSpPr>
        <p:spPr>
          <a:xfrm>
            <a:off x="385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4212000" y="1500585"/>
            <a:ext cx="360000" cy="336841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0" name="Přímá spojnice 149"/>
          <p:cNvCxnSpPr/>
          <p:nvPr/>
        </p:nvCxnSpPr>
        <p:spPr>
          <a:xfrm>
            <a:off x="313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Přímá spojnice 150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nice 151"/>
          <p:cNvCxnSpPr/>
          <p:nvPr/>
        </p:nvCxnSpPr>
        <p:spPr>
          <a:xfrm>
            <a:off x="421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Přímá spojnice 152"/>
          <p:cNvCxnSpPr/>
          <p:nvPr/>
        </p:nvCxnSpPr>
        <p:spPr>
          <a:xfrm>
            <a:off x="529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Přímá spojnice 153"/>
          <p:cNvCxnSpPr/>
          <p:nvPr/>
        </p:nvCxnSpPr>
        <p:spPr>
          <a:xfrm>
            <a:off x="637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2052000" y="4869000"/>
            <a:ext cx="360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5" name="Obdélník 154"/>
          <p:cNvSpPr/>
          <p:nvPr/>
        </p:nvSpPr>
        <p:spPr>
          <a:xfrm>
            <a:off x="2772000" y="4869000"/>
            <a:ext cx="360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6" name="Obdélník 155"/>
          <p:cNvSpPr/>
          <p:nvPr/>
        </p:nvSpPr>
        <p:spPr>
          <a:xfrm>
            <a:off x="3852000" y="4869000"/>
            <a:ext cx="360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7" name="Obdélník 156"/>
          <p:cNvSpPr/>
          <p:nvPr/>
        </p:nvSpPr>
        <p:spPr>
          <a:xfrm>
            <a:off x="6012000" y="4869000"/>
            <a:ext cx="360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92"/>
              <p:cNvSpPr txBox="1"/>
              <p:nvPr/>
            </p:nvSpPr>
            <p:spPr>
              <a:xfrm>
                <a:off x="6731999" y="2023371"/>
                <a:ext cx="2772000" cy="214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𝑒𝑑</m:t>
                    </m:r>
                    <m:d>
                      <m:dPr>
                        <m:ctrlPr>
                          <a:rPr lang="en-US" sz="2200" i="1" baseline="-250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2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sub>
                        </m:sSub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200" dirty="0" smtClean="0"/>
              </a:p>
              <a:p>
                <a:pPr>
                  <a:spcAft>
                    <a:spcPts val="1200"/>
                  </a:spcAft>
                </a:pPr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GB" sz="22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200" dirty="0" smtClean="0"/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2200" dirty="0" smtClean="0"/>
              </a:p>
              <a:p>
                <a:r>
                  <a:rPr lang="en-US" sz="22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200" i="1" baseline="-25000">
                        <a:latin typeface="Cambria Math" panose="02040503050406030204" pitchFamily="18" charset="0"/>
                      </a:rPr>
                      <m:t>𝑒𝑑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Sup>
                          <m:sSub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22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sub>
                    </m:sSub>
                    <m:r>
                      <a:rPr lang="en-GB" sz="22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71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999" y="2023371"/>
                <a:ext cx="2772000" cy="2146165"/>
              </a:xfrm>
              <a:prstGeom prst="rect">
                <a:avLst/>
              </a:prstGeom>
              <a:blipFill>
                <a:blip r:embed="rId16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Obdélník 148"/>
          <p:cNvSpPr/>
          <p:nvPr/>
        </p:nvSpPr>
        <p:spPr>
          <a:xfrm rot="5400000">
            <a:off x="4214481" y="2711484"/>
            <a:ext cx="364909" cy="467012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9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36" grpId="0"/>
      <p:bldP spid="37" grpId="0"/>
      <p:bldP spid="54" grpId="0"/>
      <p:bldP spid="62" grpId="0"/>
      <p:bldP spid="70" grpId="0"/>
      <p:bldP spid="81" grpId="0"/>
      <p:bldP spid="88" grpId="0" animBg="1"/>
      <p:bldP spid="89" grpId="0" animBg="1"/>
      <p:bldP spid="90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12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32" grpId="0"/>
      <p:bldP spid="12" grpId="0" animBg="1"/>
      <p:bldP spid="13" grpId="0" animBg="1"/>
      <p:bldP spid="155" grpId="0" animBg="1"/>
      <p:bldP spid="156" grpId="0" animBg="1"/>
      <p:bldP spid="157" grpId="0" animBg="1"/>
      <p:bldP spid="71" grpId="0"/>
      <p:bldP spid="1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bdélník 194"/>
          <p:cNvSpPr/>
          <p:nvPr/>
        </p:nvSpPr>
        <p:spPr>
          <a:xfrm>
            <a:off x="5292000" y="162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3" name="Obdélník 192"/>
          <p:cNvSpPr/>
          <p:nvPr/>
        </p:nvSpPr>
        <p:spPr>
          <a:xfrm>
            <a:off x="3132000" y="163194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" name="Obdélník 193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Combining the two cases</a:t>
            </a:r>
            <a:endParaRPr lang="en-US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2051998" y="1435880"/>
            <a:ext cx="2" cy="34331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53"/>
          <p:cNvSpPr txBox="1"/>
          <p:nvPr/>
        </p:nvSpPr>
        <p:spPr>
          <a:xfrm>
            <a:off x="205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symbol pro obsah 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282248"/>
                <a:ext cx="8686800" cy="1385248"/>
              </a:xfrm>
            </p:spPr>
            <p:txBody>
              <a:bodyPr>
                <a:noAutofit/>
              </a:bodyPr>
              <a:lstStyle/>
              <a:p>
                <a:pPr marL="457200" indent="-457200">
                  <a:buAutoNum type="arabicParenR"/>
                </a:pPr>
                <a:r>
                  <a:rPr lang="en-GB" sz="2400" dirty="0" smtClean="0"/>
                  <a:t>Test each narrow </a:t>
                </a:r>
                <a:r>
                  <a:rPr lang="en-GB" sz="2400" dirty="0"/>
                  <a:t>column and </a:t>
                </a:r>
                <a:r>
                  <a:rPr lang="en-GB" sz="2400" dirty="0" smtClean="0"/>
                  <a:t>process </a:t>
                </a:r>
                <a:r>
                  <a:rPr lang="en-GB" sz="2400" dirty="0">
                    <a:solidFill>
                      <a:schemeClr val="tx2"/>
                    </a:solidFill>
                  </a:rPr>
                  <a:t>dense </a:t>
                </a:r>
                <a:r>
                  <a:rPr lang="en-GB" sz="2400" dirty="0" smtClean="0"/>
                  <a:t>ones.</a:t>
                </a:r>
              </a:p>
              <a:p>
                <a:pPr marL="457200" indent="-457200">
                  <a:buAutoNum type="arabicParenR"/>
                </a:pPr>
                <a:r>
                  <a:rPr lang="en-GB" sz="2400" dirty="0" smtClean="0"/>
                  <a:t>In each wide column, sample a </a:t>
                </a:r>
                <a:r>
                  <a:rPr lang="en-GB" sz="2400" dirty="0" smtClean="0">
                    <a:solidFill>
                      <a:schemeClr val="tx2"/>
                    </a:solidFill>
                  </a:rPr>
                  <a:t>sparse </a:t>
                </a:r>
                <a:r>
                  <a:rPr lang="en-GB" sz="2400" dirty="0" smtClean="0"/>
                  <a:t>column and extend.</a:t>
                </a:r>
              </a:p>
              <a:p>
                <a:pPr marL="457200" indent="-457200">
                  <a:buAutoNum type="arabicParenR"/>
                </a:pPr>
                <a:r>
                  <a:rPr lang="en-US" sz="2400" dirty="0" smtClean="0"/>
                  <a:t>Repeat 1-2 for closeness parameters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cs-CZ" sz="2400" dirty="0"/>
              </a:p>
            </p:txBody>
          </p:sp>
        </mc:Choice>
        <mc:Fallback xmlns="">
          <p:sp>
            <p:nvSpPr>
              <p:cNvPr id="7" name="Zástupný symbol pro obsah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282248"/>
                <a:ext cx="8686800" cy="1385248"/>
              </a:xfrm>
              <a:blipFill rotWithShape="0">
                <a:blip r:embed="rId3"/>
                <a:stretch>
                  <a:fillRect l="-1123" t="-4405" b="-7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205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56" name="TextBox 53"/>
          <p:cNvSpPr txBox="1"/>
          <p:nvPr/>
        </p:nvSpPr>
        <p:spPr>
          <a:xfrm>
            <a:off x="205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3" name="TextBox 53"/>
          <p:cNvSpPr txBox="1"/>
          <p:nvPr/>
        </p:nvSpPr>
        <p:spPr>
          <a:xfrm>
            <a:off x="2412000" y="19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71" name="TextBox 53"/>
          <p:cNvSpPr txBox="1"/>
          <p:nvPr/>
        </p:nvSpPr>
        <p:spPr>
          <a:xfrm>
            <a:off x="2412000" y="306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1" name="TextBox 53"/>
          <p:cNvSpPr txBox="1"/>
          <p:nvPr/>
        </p:nvSpPr>
        <p:spPr>
          <a:xfrm>
            <a:off x="2412000" y="41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7" name="TextBox 53"/>
          <p:cNvSpPr txBox="1"/>
          <p:nvPr/>
        </p:nvSpPr>
        <p:spPr>
          <a:xfrm>
            <a:off x="205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6" name="TextBox 53"/>
          <p:cNvSpPr txBox="1"/>
          <p:nvPr/>
        </p:nvSpPr>
        <p:spPr>
          <a:xfrm>
            <a:off x="277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8" name="TextBox 53"/>
          <p:cNvSpPr txBox="1"/>
          <p:nvPr/>
        </p:nvSpPr>
        <p:spPr>
          <a:xfrm>
            <a:off x="277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9" name="TextBox 53"/>
          <p:cNvSpPr txBox="1"/>
          <p:nvPr/>
        </p:nvSpPr>
        <p:spPr>
          <a:xfrm>
            <a:off x="277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10" name="TextBox 53"/>
          <p:cNvSpPr txBox="1"/>
          <p:nvPr/>
        </p:nvSpPr>
        <p:spPr>
          <a:xfrm>
            <a:off x="277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3" name="TextBox 53"/>
          <p:cNvSpPr txBox="1"/>
          <p:nvPr/>
        </p:nvSpPr>
        <p:spPr>
          <a:xfrm>
            <a:off x="385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5" name="TextBox 53"/>
          <p:cNvSpPr txBox="1"/>
          <p:nvPr/>
        </p:nvSpPr>
        <p:spPr>
          <a:xfrm>
            <a:off x="385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6" name="TextBox 53"/>
          <p:cNvSpPr txBox="1"/>
          <p:nvPr/>
        </p:nvSpPr>
        <p:spPr>
          <a:xfrm>
            <a:off x="385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7" name="TextBox 53"/>
          <p:cNvSpPr txBox="1"/>
          <p:nvPr/>
        </p:nvSpPr>
        <p:spPr>
          <a:xfrm>
            <a:off x="385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8" name="TextBox 53"/>
          <p:cNvSpPr txBox="1"/>
          <p:nvPr/>
        </p:nvSpPr>
        <p:spPr>
          <a:xfrm>
            <a:off x="385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9" name="TextBox 53"/>
          <p:cNvSpPr txBox="1"/>
          <p:nvPr/>
        </p:nvSpPr>
        <p:spPr>
          <a:xfrm>
            <a:off x="4212000" y="37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2" name="TextBox 53"/>
          <p:cNvSpPr txBox="1"/>
          <p:nvPr/>
        </p:nvSpPr>
        <p:spPr>
          <a:xfrm>
            <a:off x="4212000" y="45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3" name="TextBox 53"/>
          <p:cNvSpPr txBox="1"/>
          <p:nvPr/>
        </p:nvSpPr>
        <p:spPr>
          <a:xfrm>
            <a:off x="4212000" y="23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4" name="TextBox 53"/>
          <p:cNvSpPr txBox="1"/>
          <p:nvPr/>
        </p:nvSpPr>
        <p:spPr>
          <a:xfrm>
            <a:off x="421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5" name="TextBox 53"/>
          <p:cNvSpPr txBox="1"/>
          <p:nvPr/>
        </p:nvSpPr>
        <p:spPr>
          <a:xfrm>
            <a:off x="4572000" y="19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8" name="TextBox 53"/>
          <p:cNvSpPr txBox="1"/>
          <p:nvPr/>
        </p:nvSpPr>
        <p:spPr>
          <a:xfrm>
            <a:off x="4572000" y="306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0" name="TextBox 53"/>
          <p:cNvSpPr txBox="1"/>
          <p:nvPr/>
        </p:nvSpPr>
        <p:spPr>
          <a:xfrm>
            <a:off x="4572000" y="41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1" name="TextBox 53"/>
          <p:cNvSpPr txBox="1"/>
          <p:nvPr/>
        </p:nvSpPr>
        <p:spPr>
          <a:xfrm>
            <a:off x="4212000" y="27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4" name="TextBox 53"/>
          <p:cNvSpPr txBox="1"/>
          <p:nvPr/>
        </p:nvSpPr>
        <p:spPr>
          <a:xfrm>
            <a:off x="3492000" y="19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7" name="TextBox 53"/>
          <p:cNvSpPr txBox="1"/>
          <p:nvPr/>
        </p:nvSpPr>
        <p:spPr>
          <a:xfrm>
            <a:off x="4932000" y="19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8" name="TextBox 53"/>
          <p:cNvSpPr txBox="1"/>
          <p:nvPr/>
        </p:nvSpPr>
        <p:spPr>
          <a:xfrm>
            <a:off x="3492000" y="34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9" name="TextBox 53"/>
          <p:cNvSpPr txBox="1"/>
          <p:nvPr/>
        </p:nvSpPr>
        <p:spPr>
          <a:xfrm>
            <a:off x="4932000" y="306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61" name="TextBox 53"/>
          <p:cNvSpPr txBox="1"/>
          <p:nvPr/>
        </p:nvSpPr>
        <p:spPr>
          <a:xfrm>
            <a:off x="4932000" y="41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71" name="TextBox 53"/>
          <p:cNvSpPr txBox="1"/>
          <p:nvPr/>
        </p:nvSpPr>
        <p:spPr>
          <a:xfrm>
            <a:off x="529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87" name="TextBox 53"/>
          <p:cNvSpPr txBox="1"/>
          <p:nvPr/>
        </p:nvSpPr>
        <p:spPr>
          <a:xfrm>
            <a:off x="6012000" y="37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89" name="TextBox 53"/>
          <p:cNvSpPr txBox="1"/>
          <p:nvPr/>
        </p:nvSpPr>
        <p:spPr>
          <a:xfrm>
            <a:off x="6012000" y="27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0" name="TextBox 53"/>
          <p:cNvSpPr txBox="1"/>
          <p:nvPr/>
        </p:nvSpPr>
        <p:spPr>
          <a:xfrm>
            <a:off x="6012000" y="23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1" name="TextBox 53"/>
          <p:cNvSpPr txBox="1"/>
          <p:nvPr/>
        </p:nvSpPr>
        <p:spPr>
          <a:xfrm>
            <a:off x="6012000" y="45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6" name="TextBox 53"/>
          <p:cNvSpPr txBox="1"/>
          <p:nvPr/>
        </p:nvSpPr>
        <p:spPr>
          <a:xfrm>
            <a:off x="205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7" name="TextBox 53"/>
          <p:cNvSpPr txBox="1"/>
          <p:nvPr/>
        </p:nvSpPr>
        <p:spPr>
          <a:xfrm>
            <a:off x="277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8" name="TextBox 53"/>
          <p:cNvSpPr txBox="1"/>
          <p:nvPr/>
        </p:nvSpPr>
        <p:spPr>
          <a:xfrm>
            <a:off x="601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220" name="Přímá spojnice 219"/>
          <p:cNvCxnSpPr/>
          <p:nvPr/>
        </p:nvCxnSpPr>
        <p:spPr>
          <a:xfrm>
            <a:off x="313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Přímá spojnice 223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nice 224"/>
          <p:cNvCxnSpPr/>
          <p:nvPr/>
        </p:nvCxnSpPr>
        <p:spPr>
          <a:xfrm>
            <a:off x="421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Přímá spojnice 225"/>
          <p:cNvCxnSpPr/>
          <p:nvPr/>
        </p:nvCxnSpPr>
        <p:spPr>
          <a:xfrm>
            <a:off x="529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nice 226"/>
          <p:cNvCxnSpPr/>
          <p:nvPr/>
        </p:nvCxnSpPr>
        <p:spPr>
          <a:xfrm>
            <a:off x="637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7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9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3" grpId="0" animBg="1"/>
      <p:bldP spid="194" grpId="0" animBg="1"/>
      <p:bldP spid="75" grpId="0" animBg="1"/>
      <p:bldP spid="54" grpId="0" animBg="1"/>
      <p:bldP spid="56" grpId="0" animBg="1"/>
      <p:bldP spid="63" grpId="0" animBg="1"/>
      <p:bldP spid="71" grpId="0" animBg="1"/>
      <p:bldP spid="81" grpId="0" animBg="1"/>
      <p:bldP spid="97" grpId="0" animBg="1"/>
      <p:bldP spid="106" grpId="0" animBg="1"/>
      <p:bldP spid="108" grpId="0" animBg="1"/>
      <p:bldP spid="109" grpId="0" animBg="1"/>
      <p:bldP spid="110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2" grpId="0" animBg="1"/>
      <p:bldP spid="143" grpId="0" animBg="1"/>
      <p:bldP spid="144" grpId="0" animBg="1"/>
      <p:bldP spid="145" grpId="0" animBg="1"/>
      <p:bldP spid="148" grpId="0" animBg="1"/>
      <p:bldP spid="150" grpId="0" animBg="1"/>
      <p:bldP spid="151" grpId="0" animBg="1"/>
      <p:bldP spid="154" grpId="0" animBg="1"/>
      <p:bldP spid="157" grpId="0" animBg="1"/>
      <p:bldP spid="158" grpId="0" animBg="1"/>
      <p:bldP spid="159" grpId="0" animBg="1"/>
      <p:bldP spid="161" grpId="0" animBg="1"/>
      <p:bldP spid="171" grpId="0" animBg="1"/>
      <p:bldP spid="187" grpId="0" animBg="1"/>
      <p:bldP spid="189" grpId="0" animBg="1"/>
      <p:bldP spid="190" grpId="0" animBg="1"/>
      <p:bldP spid="191" grpId="0" animBg="1"/>
      <p:bldP spid="196" grpId="0" animBg="1"/>
      <p:bldP spid="197" grpId="0" animBg="1"/>
      <p:bldP spid="19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bdélník 194"/>
          <p:cNvSpPr/>
          <p:nvPr/>
        </p:nvSpPr>
        <p:spPr>
          <a:xfrm>
            <a:off x="5292000" y="162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3" name="Obdélník 192"/>
          <p:cNvSpPr/>
          <p:nvPr/>
        </p:nvSpPr>
        <p:spPr>
          <a:xfrm>
            <a:off x="3132000" y="163194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" name="Obdélník 193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0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Recovering a good match</a:t>
            </a:r>
            <a:endParaRPr lang="en-US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2051998" y="1435880"/>
            <a:ext cx="2" cy="34331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53"/>
          <p:cNvSpPr txBox="1"/>
          <p:nvPr/>
        </p:nvSpPr>
        <p:spPr>
          <a:xfrm>
            <a:off x="205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5589000"/>
            <a:ext cx="8229600" cy="889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4) Find boxes that well approximate the best match.</a:t>
            </a:r>
            <a:endParaRPr lang="cs-CZ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05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56" name="TextBox 53"/>
          <p:cNvSpPr txBox="1"/>
          <p:nvPr/>
        </p:nvSpPr>
        <p:spPr>
          <a:xfrm>
            <a:off x="205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3" name="TextBox 53"/>
          <p:cNvSpPr txBox="1"/>
          <p:nvPr/>
        </p:nvSpPr>
        <p:spPr>
          <a:xfrm>
            <a:off x="2412000" y="19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71" name="TextBox 53"/>
          <p:cNvSpPr txBox="1"/>
          <p:nvPr/>
        </p:nvSpPr>
        <p:spPr>
          <a:xfrm>
            <a:off x="2412000" y="306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1" name="TextBox 53"/>
          <p:cNvSpPr txBox="1"/>
          <p:nvPr/>
        </p:nvSpPr>
        <p:spPr>
          <a:xfrm>
            <a:off x="2412000" y="41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7" name="TextBox 53"/>
          <p:cNvSpPr txBox="1"/>
          <p:nvPr/>
        </p:nvSpPr>
        <p:spPr>
          <a:xfrm>
            <a:off x="205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6" name="TextBox 53"/>
          <p:cNvSpPr txBox="1"/>
          <p:nvPr/>
        </p:nvSpPr>
        <p:spPr>
          <a:xfrm>
            <a:off x="277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8" name="TextBox 53"/>
          <p:cNvSpPr txBox="1"/>
          <p:nvPr/>
        </p:nvSpPr>
        <p:spPr>
          <a:xfrm>
            <a:off x="277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9" name="TextBox 53"/>
          <p:cNvSpPr txBox="1"/>
          <p:nvPr/>
        </p:nvSpPr>
        <p:spPr>
          <a:xfrm>
            <a:off x="277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10" name="TextBox 53"/>
          <p:cNvSpPr txBox="1"/>
          <p:nvPr/>
        </p:nvSpPr>
        <p:spPr>
          <a:xfrm>
            <a:off x="277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3" name="TextBox 53"/>
          <p:cNvSpPr txBox="1"/>
          <p:nvPr/>
        </p:nvSpPr>
        <p:spPr>
          <a:xfrm>
            <a:off x="385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5" name="TextBox 53"/>
          <p:cNvSpPr txBox="1"/>
          <p:nvPr/>
        </p:nvSpPr>
        <p:spPr>
          <a:xfrm>
            <a:off x="385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6" name="TextBox 53"/>
          <p:cNvSpPr txBox="1"/>
          <p:nvPr/>
        </p:nvSpPr>
        <p:spPr>
          <a:xfrm>
            <a:off x="385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7" name="TextBox 53"/>
          <p:cNvSpPr txBox="1"/>
          <p:nvPr/>
        </p:nvSpPr>
        <p:spPr>
          <a:xfrm>
            <a:off x="385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8" name="TextBox 53"/>
          <p:cNvSpPr txBox="1"/>
          <p:nvPr/>
        </p:nvSpPr>
        <p:spPr>
          <a:xfrm>
            <a:off x="385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9" name="TextBox 53"/>
          <p:cNvSpPr txBox="1"/>
          <p:nvPr/>
        </p:nvSpPr>
        <p:spPr>
          <a:xfrm>
            <a:off x="4212000" y="37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2" name="TextBox 53"/>
          <p:cNvSpPr txBox="1"/>
          <p:nvPr/>
        </p:nvSpPr>
        <p:spPr>
          <a:xfrm>
            <a:off x="4212000" y="45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3" name="TextBox 53"/>
          <p:cNvSpPr txBox="1"/>
          <p:nvPr/>
        </p:nvSpPr>
        <p:spPr>
          <a:xfrm>
            <a:off x="4212000" y="23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4" name="TextBox 53"/>
          <p:cNvSpPr txBox="1"/>
          <p:nvPr/>
        </p:nvSpPr>
        <p:spPr>
          <a:xfrm>
            <a:off x="421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5" name="TextBox 53"/>
          <p:cNvSpPr txBox="1"/>
          <p:nvPr/>
        </p:nvSpPr>
        <p:spPr>
          <a:xfrm>
            <a:off x="4572000" y="19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8" name="TextBox 53"/>
          <p:cNvSpPr txBox="1"/>
          <p:nvPr/>
        </p:nvSpPr>
        <p:spPr>
          <a:xfrm>
            <a:off x="4572000" y="306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0" name="TextBox 53"/>
          <p:cNvSpPr txBox="1"/>
          <p:nvPr/>
        </p:nvSpPr>
        <p:spPr>
          <a:xfrm>
            <a:off x="4572000" y="41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1" name="TextBox 53"/>
          <p:cNvSpPr txBox="1"/>
          <p:nvPr/>
        </p:nvSpPr>
        <p:spPr>
          <a:xfrm>
            <a:off x="4212000" y="27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4" name="TextBox 53"/>
          <p:cNvSpPr txBox="1"/>
          <p:nvPr/>
        </p:nvSpPr>
        <p:spPr>
          <a:xfrm>
            <a:off x="3492000" y="19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7" name="TextBox 53"/>
          <p:cNvSpPr txBox="1"/>
          <p:nvPr/>
        </p:nvSpPr>
        <p:spPr>
          <a:xfrm>
            <a:off x="4932000" y="19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8" name="TextBox 53"/>
          <p:cNvSpPr txBox="1"/>
          <p:nvPr/>
        </p:nvSpPr>
        <p:spPr>
          <a:xfrm>
            <a:off x="3492000" y="34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9" name="TextBox 53"/>
          <p:cNvSpPr txBox="1"/>
          <p:nvPr/>
        </p:nvSpPr>
        <p:spPr>
          <a:xfrm>
            <a:off x="4932000" y="306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61" name="TextBox 53"/>
          <p:cNvSpPr txBox="1"/>
          <p:nvPr/>
        </p:nvSpPr>
        <p:spPr>
          <a:xfrm>
            <a:off x="4932000" y="41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71" name="TextBox 53"/>
          <p:cNvSpPr txBox="1"/>
          <p:nvPr/>
        </p:nvSpPr>
        <p:spPr>
          <a:xfrm>
            <a:off x="529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87" name="TextBox 53"/>
          <p:cNvSpPr txBox="1"/>
          <p:nvPr/>
        </p:nvSpPr>
        <p:spPr>
          <a:xfrm>
            <a:off x="6012000" y="37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89" name="TextBox 53"/>
          <p:cNvSpPr txBox="1"/>
          <p:nvPr/>
        </p:nvSpPr>
        <p:spPr>
          <a:xfrm>
            <a:off x="6012000" y="27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0" name="TextBox 53"/>
          <p:cNvSpPr txBox="1"/>
          <p:nvPr/>
        </p:nvSpPr>
        <p:spPr>
          <a:xfrm>
            <a:off x="6012000" y="23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1" name="TextBox 53"/>
          <p:cNvSpPr txBox="1"/>
          <p:nvPr/>
        </p:nvSpPr>
        <p:spPr>
          <a:xfrm>
            <a:off x="6012000" y="45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6" name="TextBox 53"/>
          <p:cNvSpPr txBox="1"/>
          <p:nvPr/>
        </p:nvSpPr>
        <p:spPr>
          <a:xfrm>
            <a:off x="205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7" name="TextBox 53"/>
          <p:cNvSpPr txBox="1"/>
          <p:nvPr/>
        </p:nvSpPr>
        <p:spPr>
          <a:xfrm>
            <a:off x="277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8" name="TextBox 53"/>
          <p:cNvSpPr txBox="1"/>
          <p:nvPr/>
        </p:nvSpPr>
        <p:spPr>
          <a:xfrm>
            <a:off x="601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33" name="Volný tvar 32"/>
          <p:cNvSpPr/>
          <p:nvPr/>
        </p:nvSpPr>
        <p:spPr>
          <a:xfrm>
            <a:off x="2056175" y="1628775"/>
            <a:ext cx="4318000" cy="3238500"/>
          </a:xfrm>
          <a:custGeom>
            <a:avLst/>
            <a:gdLst>
              <a:gd name="connsiteX0" fmla="*/ 0 w 4318000"/>
              <a:gd name="connsiteY0" fmla="*/ 3238500 h 3238500"/>
              <a:gd name="connsiteX1" fmla="*/ 168275 w 4318000"/>
              <a:gd name="connsiteY1" fmla="*/ 2955925 h 3238500"/>
              <a:gd name="connsiteX2" fmla="*/ 409575 w 4318000"/>
              <a:gd name="connsiteY2" fmla="*/ 2911475 h 3238500"/>
              <a:gd name="connsiteX3" fmla="*/ 622300 w 4318000"/>
              <a:gd name="connsiteY3" fmla="*/ 2568575 h 3238500"/>
              <a:gd name="connsiteX4" fmla="*/ 844550 w 4318000"/>
              <a:gd name="connsiteY4" fmla="*/ 2454275 h 3238500"/>
              <a:gd name="connsiteX5" fmla="*/ 996950 w 4318000"/>
              <a:gd name="connsiteY5" fmla="*/ 2244725 h 3238500"/>
              <a:gd name="connsiteX6" fmla="*/ 1355725 w 4318000"/>
              <a:gd name="connsiteY6" fmla="*/ 2171700 h 3238500"/>
              <a:gd name="connsiteX7" fmla="*/ 1873250 w 4318000"/>
              <a:gd name="connsiteY7" fmla="*/ 1743075 h 3238500"/>
              <a:gd name="connsiteX8" fmla="*/ 2178050 w 4318000"/>
              <a:gd name="connsiteY8" fmla="*/ 1504950 h 3238500"/>
              <a:gd name="connsiteX9" fmla="*/ 2457450 w 4318000"/>
              <a:gd name="connsiteY9" fmla="*/ 1136650 h 3238500"/>
              <a:gd name="connsiteX10" fmla="*/ 3298825 w 4318000"/>
              <a:gd name="connsiteY10" fmla="*/ 1016000 h 3238500"/>
              <a:gd name="connsiteX11" fmla="*/ 3644900 w 4318000"/>
              <a:gd name="connsiteY11" fmla="*/ 596900 h 3238500"/>
              <a:gd name="connsiteX12" fmla="*/ 3965575 w 4318000"/>
              <a:gd name="connsiteY12" fmla="*/ 377825 h 3238500"/>
              <a:gd name="connsiteX13" fmla="*/ 4318000 w 4318000"/>
              <a:gd name="connsiteY13" fmla="*/ 0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18000" h="3238500">
                <a:moveTo>
                  <a:pt x="0" y="3238500"/>
                </a:moveTo>
                <a:cubicBezTo>
                  <a:pt x="50006" y="3124464"/>
                  <a:pt x="100013" y="3010429"/>
                  <a:pt x="168275" y="2955925"/>
                </a:cubicBezTo>
                <a:cubicBezTo>
                  <a:pt x="236538" y="2901421"/>
                  <a:pt x="333904" y="2976033"/>
                  <a:pt x="409575" y="2911475"/>
                </a:cubicBezTo>
                <a:cubicBezTo>
                  <a:pt x="485246" y="2846917"/>
                  <a:pt x="549804" y="2644775"/>
                  <a:pt x="622300" y="2568575"/>
                </a:cubicBezTo>
                <a:cubicBezTo>
                  <a:pt x="694796" y="2492375"/>
                  <a:pt x="782108" y="2508250"/>
                  <a:pt x="844550" y="2454275"/>
                </a:cubicBezTo>
                <a:cubicBezTo>
                  <a:pt x="906992" y="2400300"/>
                  <a:pt x="911754" y="2291821"/>
                  <a:pt x="996950" y="2244725"/>
                </a:cubicBezTo>
                <a:cubicBezTo>
                  <a:pt x="1082146" y="2197629"/>
                  <a:pt x="1209675" y="2255308"/>
                  <a:pt x="1355725" y="2171700"/>
                </a:cubicBezTo>
                <a:cubicBezTo>
                  <a:pt x="1501775" y="2088092"/>
                  <a:pt x="1736196" y="1854200"/>
                  <a:pt x="1873250" y="1743075"/>
                </a:cubicBezTo>
                <a:cubicBezTo>
                  <a:pt x="2010304" y="1631950"/>
                  <a:pt x="2080683" y="1606021"/>
                  <a:pt x="2178050" y="1504950"/>
                </a:cubicBezTo>
                <a:cubicBezTo>
                  <a:pt x="2275417" y="1403879"/>
                  <a:pt x="2270654" y="1218142"/>
                  <a:pt x="2457450" y="1136650"/>
                </a:cubicBezTo>
                <a:cubicBezTo>
                  <a:pt x="2644246" y="1055158"/>
                  <a:pt x="3100917" y="1105958"/>
                  <a:pt x="3298825" y="1016000"/>
                </a:cubicBezTo>
                <a:cubicBezTo>
                  <a:pt x="3496733" y="926042"/>
                  <a:pt x="3533775" y="703262"/>
                  <a:pt x="3644900" y="596900"/>
                </a:cubicBezTo>
                <a:cubicBezTo>
                  <a:pt x="3756025" y="490538"/>
                  <a:pt x="3853392" y="477308"/>
                  <a:pt x="3965575" y="377825"/>
                </a:cubicBezTo>
                <a:cubicBezTo>
                  <a:pt x="4077758" y="278342"/>
                  <a:pt x="4197879" y="139171"/>
                  <a:pt x="4318000" y="0"/>
                </a:cubicBezTo>
              </a:path>
            </a:pathLst>
          </a:custGeom>
          <a:noFill/>
          <a:ln w="63500">
            <a:solidFill>
              <a:schemeClr val="accent6">
                <a:alpha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5" name="TextBox 53"/>
          <p:cNvSpPr txBox="1"/>
          <p:nvPr/>
        </p:nvSpPr>
        <p:spPr>
          <a:xfrm>
            <a:off x="2052000" y="4509000"/>
            <a:ext cx="360000" cy="360000"/>
          </a:xfrm>
          <a:prstGeom prst="rect">
            <a:avLst/>
          </a:prstGeom>
          <a:solidFill>
            <a:schemeClr val="accent6">
              <a:alpha val="25000"/>
            </a:schemeClr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16" name="TextBox 53"/>
          <p:cNvSpPr txBox="1"/>
          <p:nvPr/>
        </p:nvSpPr>
        <p:spPr>
          <a:xfrm>
            <a:off x="2412000" y="4149000"/>
            <a:ext cx="360000" cy="360000"/>
          </a:xfrm>
          <a:prstGeom prst="rect">
            <a:avLst/>
          </a:prstGeom>
          <a:solidFill>
            <a:schemeClr val="accent6">
              <a:alpha val="25000"/>
            </a:schemeClr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17" name="Obdélník 216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8" name="TextBox 53"/>
          <p:cNvSpPr txBox="1"/>
          <p:nvPr/>
        </p:nvSpPr>
        <p:spPr>
          <a:xfrm>
            <a:off x="4212000" y="2709000"/>
            <a:ext cx="360000" cy="360000"/>
          </a:xfrm>
          <a:prstGeom prst="rect">
            <a:avLst/>
          </a:prstGeom>
          <a:solidFill>
            <a:schemeClr val="accent6">
              <a:alpha val="25000"/>
            </a:schemeClr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19" name="Obdélník 218"/>
          <p:cNvSpPr/>
          <p:nvPr/>
        </p:nvSpPr>
        <p:spPr>
          <a:xfrm>
            <a:off x="5292000" y="1629000"/>
            <a:ext cx="1080000" cy="108000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0" name="Přímá spojnice 219"/>
          <p:cNvCxnSpPr/>
          <p:nvPr/>
        </p:nvCxnSpPr>
        <p:spPr>
          <a:xfrm>
            <a:off x="313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Přímá spojnice 223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nice 224"/>
          <p:cNvCxnSpPr/>
          <p:nvPr/>
        </p:nvCxnSpPr>
        <p:spPr>
          <a:xfrm>
            <a:off x="421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Přímá spojnice 225"/>
          <p:cNvCxnSpPr/>
          <p:nvPr/>
        </p:nvCxnSpPr>
        <p:spPr>
          <a:xfrm>
            <a:off x="529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nice 226"/>
          <p:cNvCxnSpPr/>
          <p:nvPr/>
        </p:nvCxnSpPr>
        <p:spPr>
          <a:xfrm>
            <a:off x="637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7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1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3" grpId="0" animBg="1"/>
      <p:bldP spid="215" grpId="0" animBg="1"/>
      <p:bldP spid="216" grpId="0" animBg="1"/>
      <p:bldP spid="217" grpId="0" animBg="1"/>
      <p:bldP spid="218" grpId="0" animBg="1"/>
      <p:bldP spid="2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délník 95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Under the rug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   Total number of boxes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12/7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92"/>
              <p:cNvSpPr txBox="1"/>
              <p:nvPr/>
            </p:nvSpPr>
            <p:spPr>
              <a:xfrm>
                <a:off x="2223420" y="3359022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420" y="3359022"/>
                <a:ext cx="130429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92"/>
              <p:cNvSpPr txBox="1"/>
              <p:nvPr/>
            </p:nvSpPr>
            <p:spPr>
              <a:xfrm>
                <a:off x="3022690" y="486900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90" y="4869000"/>
                <a:ext cx="130429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Přímá spojnice 96"/>
          <p:cNvCxnSpPr/>
          <p:nvPr/>
        </p:nvCxnSpPr>
        <p:spPr>
          <a:xfrm>
            <a:off x="313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/>
          <p:cNvCxnSpPr/>
          <p:nvPr/>
        </p:nvCxnSpPr>
        <p:spPr>
          <a:xfrm>
            <a:off x="421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>
            <a:off x="529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/>
          <p:cNvCxnSpPr/>
          <p:nvPr/>
        </p:nvCxnSpPr>
        <p:spPr>
          <a:xfrm>
            <a:off x="637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bdélník 95"/>
          <p:cNvSpPr/>
          <p:nvPr/>
        </p:nvSpPr>
        <p:spPr>
          <a:xfrm>
            <a:off x="3131999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6" name="Přímá spojnice 105"/>
          <p:cNvCxnSpPr/>
          <p:nvPr/>
        </p:nvCxnSpPr>
        <p:spPr>
          <a:xfrm>
            <a:off x="421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/>
          <p:cNvCxnSpPr/>
          <p:nvPr/>
        </p:nvCxnSpPr>
        <p:spPr>
          <a:xfrm>
            <a:off x="313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92"/>
              <p:cNvSpPr txBox="1"/>
              <p:nvPr/>
            </p:nvSpPr>
            <p:spPr>
              <a:xfrm>
                <a:off x="2178066" y="3725099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66" y="3725099"/>
                <a:ext cx="1304295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/>
          <p:cNvSpPr/>
          <p:nvPr/>
        </p:nvSpPr>
        <p:spPr>
          <a:xfrm>
            <a:off x="4317671" y="3429000"/>
            <a:ext cx="2405015" cy="1439248"/>
          </a:xfrm>
          <a:prstGeom prst="triangle">
            <a:avLst>
              <a:gd name="adj" fmla="val 9983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 rot="10800000">
            <a:off x="2051998" y="1295603"/>
            <a:ext cx="2405015" cy="1439248"/>
          </a:xfrm>
          <a:prstGeom prst="triangle">
            <a:avLst>
              <a:gd name="adj" fmla="val 99832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23732" y="2885590"/>
            <a:ext cx="216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2"/>
                </a:solidFill>
              </a:rPr>
              <a:t>Ukkonen’85</a:t>
            </a:r>
            <a:endParaRPr lang="en-US" sz="22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92"/>
              <p:cNvSpPr txBox="1"/>
              <p:nvPr/>
            </p:nvSpPr>
            <p:spPr>
              <a:xfrm>
                <a:off x="1005701" y="3586449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01" y="3586449"/>
                <a:ext cx="130429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1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2.5E-6 -0.05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0.00017 -0.0606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3" grpId="0" animBg="1"/>
      <p:bldP spid="34" grpId="0"/>
      <p:bldP spid="4" grpId="0" animBg="1"/>
      <p:bldP spid="21" grpId="0" animBg="1"/>
      <p:bldP spid="5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délník 95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Combining boxes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   Shrink vertically each box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.	 	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 smtClean="0"/>
                  <a:t> … its edit distance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  <a:blipFill rotWithShape="0">
                <a:blip r:embed="rId3"/>
                <a:stretch>
                  <a:fillRect t="-4624" r="-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92"/>
              <p:cNvSpPr txBox="1"/>
              <p:nvPr/>
            </p:nvSpPr>
            <p:spPr>
              <a:xfrm>
                <a:off x="3022690" y="486900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90" y="4869000"/>
                <a:ext cx="1304295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Přímá spojnice 96"/>
          <p:cNvCxnSpPr/>
          <p:nvPr/>
        </p:nvCxnSpPr>
        <p:spPr>
          <a:xfrm>
            <a:off x="313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Přímá spojnice 98"/>
          <p:cNvCxnSpPr/>
          <p:nvPr/>
        </p:nvCxnSpPr>
        <p:spPr>
          <a:xfrm>
            <a:off x="421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Přímá spojnice 99"/>
          <p:cNvCxnSpPr/>
          <p:nvPr/>
        </p:nvCxnSpPr>
        <p:spPr>
          <a:xfrm>
            <a:off x="529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/>
          <p:cNvCxnSpPr/>
          <p:nvPr/>
        </p:nvCxnSpPr>
        <p:spPr>
          <a:xfrm>
            <a:off x="637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Přímá spojnice 105"/>
          <p:cNvCxnSpPr/>
          <p:nvPr/>
        </p:nvCxnSpPr>
        <p:spPr>
          <a:xfrm>
            <a:off x="421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/>
          <p:cNvCxnSpPr/>
          <p:nvPr/>
        </p:nvCxnSpPr>
        <p:spPr>
          <a:xfrm>
            <a:off x="313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92"/>
              <p:cNvSpPr txBox="1"/>
              <p:nvPr/>
            </p:nvSpPr>
            <p:spPr>
              <a:xfrm>
                <a:off x="2178066" y="3725099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066" y="3725099"/>
                <a:ext cx="130429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bdélník 95"/>
          <p:cNvSpPr/>
          <p:nvPr/>
        </p:nvSpPr>
        <p:spPr>
          <a:xfrm>
            <a:off x="4212000" y="234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délník 95"/>
          <p:cNvSpPr/>
          <p:nvPr/>
        </p:nvSpPr>
        <p:spPr>
          <a:xfrm>
            <a:off x="5292000" y="162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nice 105"/>
          <p:cNvCxnSpPr/>
          <p:nvPr/>
        </p:nvCxnSpPr>
        <p:spPr>
          <a:xfrm>
            <a:off x="529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105"/>
          <p:cNvCxnSpPr/>
          <p:nvPr/>
        </p:nvCxnSpPr>
        <p:spPr>
          <a:xfrm>
            <a:off x="637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95"/>
          <p:cNvSpPr/>
          <p:nvPr/>
        </p:nvSpPr>
        <p:spPr>
          <a:xfrm>
            <a:off x="3132000" y="3326533"/>
            <a:ext cx="1080000" cy="5676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95"/>
          <p:cNvSpPr/>
          <p:nvPr/>
        </p:nvSpPr>
        <p:spPr>
          <a:xfrm>
            <a:off x="4212000" y="2474323"/>
            <a:ext cx="1080000" cy="825133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95"/>
          <p:cNvSpPr/>
          <p:nvPr/>
        </p:nvSpPr>
        <p:spPr>
          <a:xfrm>
            <a:off x="5292000" y="1888087"/>
            <a:ext cx="1080000" cy="5676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02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9" grpId="0" animBg="1"/>
      <p:bldP spid="30" grpId="0" animBg="1"/>
      <p:bldP spid="3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Builds on Chakraborty-Das-Goldenberg-K.-Saks algorithm.</a:t>
            </a:r>
          </a:p>
          <a:p>
            <a:r>
              <a:rPr lang="en-US" sz="2400" b="1" dirty="0" smtClean="0"/>
              <a:t>Refines the algorithm by dual recursion.</a:t>
            </a:r>
          </a:p>
          <a:p>
            <a:r>
              <a:rPr lang="en-US" sz="2400" dirty="0" smtClean="0"/>
              <a:t>Data structure-like approach.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494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/>
          <p:cNvSpPr/>
          <p:nvPr/>
        </p:nvSpPr>
        <p:spPr>
          <a:xfrm>
            <a:off x="2751089" y="2709965"/>
            <a:ext cx="1827600" cy="179903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bdélník 93"/>
          <p:cNvSpPr/>
          <p:nvPr/>
        </p:nvSpPr>
        <p:spPr>
          <a:xfrm>
            <a:off x="3132000" y="163194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Multiple levels – sparse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b="0" dirty="0" smtClean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b="0" dirty="0" smtClean="0"/>
                  <a:t>	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92"/>
              <p:cNvSpPr txBox="1"/>
              <p:nvPr/>
            </p:nvSpPr>
            <p:spPr>
              <a:xfrm>
                <a:off x="3458154" y="4815946"/>
                <a:ext cx="753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54" y="4815946"/>
                <a:ext cx="753846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2051998" y="1435880"/>
            <a:ext cx="2" cy="34331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53"/>
          <p:cNvSpPr txBox="1"/>
          <p:nvPr/>
        </p:nvSpPr>
        <p:spPr>
          <a:xfrm>
            <a:off x="3492000" y="342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3" name="TextBox 53"/>
          <p:cNvSpPr txBox="1"/>
          <p:nvPr/>
        </p:nvSpPr>
        <p:spPr>
          <a:xfrm>
            <a:off x="3492000" y="19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81" name="Přímá spojnice 80"/>
          <p:cNvCxnSpPr/>
          <p:nvPr/>
        </p:nvCxnSpPr>
        <p:spPr>
          <a:xfrm>
            <a:off x="3852000" y="1499832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>
            <a:off x="349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Přímá spojnice 105"/>
          <p:cNvCxnSpPr/>
          <p:nvPr/>
        </p:nvCxnSpPr>
        <p:spPr>
          <a:xfrm>
            <a:off x="421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/>
          <p:cNvCxnSpPr/>
          <p:nvPr/>
        </p:nvCxnSpPr>
        <p:spPr>
          <a:xfrm>
            <a:off x="313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92"/>
              <p:cNvSpPr txBox="1"/>
              <p:nvPr/>
            </p:nvSpPr>
            <p:spPr>
              <a:xfrm>
                <a:off x="3919586" y="4824000"/>
                <a:ext cx="753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2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586" y="4824000"/>
                <a:ext cx="753846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Přímá spojnice 42"/>
          <p:cNvCxnSpPr/>
          <p:nvPr/>
        </p:nvCxnSpPr>
        <p:spPr>
          <a:xfrm>
            <a:off x="2751089" y="1501336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4572000" y="1501336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92"/>
              <p:cNvSpPr txBox="1"/>
              <p:nvPr/>
            </p:nvSpPr>
            <p:spPr>
              <a:xfrm>
                <a:off x="4374000" y="4812392"/>
                <a:ext cx="753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0" y="4812392"/>
                <a:ext cx="753846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bdélník 51"/>
          <p:cNvSpPr/>
          <p:nvPr/>
        </p:nvSpPr>
        <p:spPr>
          <a:xfrm>
            <a:off x="3492000" y="1499833"/>
            <a:ext cx="360000" cy="336916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Obdélník 52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4" name="Obdélník 53"/>
          <p:cNvSpPr/>
          <p:nvPr/>
        </p:nvSpPr>
        <p:spPr>
          <a:xfrm>
            <a:off x="3132000" y="1629000"/>
            <a:ext cx="1080000" cy="1080000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5" name="Obdélník 54"/>
          <p:cNvSpPr/>
          <p:nvPr/>
        </p:nvSpPr>
        <p:spPr>
          <a:xfrm>
            <a:off x="2751089" y="2711941"/>
            <a:ext cx="1820911" cy="1805114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92"/>
              <p:cNvSpPr txBox="1"/>
              <p:nvPr/>
            </p:nvSpPr>
            <p:spPr>
              <a:xfrm>
                <a:off x="4882309" y="4824000"/>
                <a:ext cx="10656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 smtClean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6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309" y="4824000"/>
                <a:ext cx="1065666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3"/>
              <p:cNvSpPr txBox="1"/>
              <p:nvPr/>
            </p:nvSpPr>
            <p:spPr>
              <a:xfrm>
                <a:off x="5410997" y="1604298"/>
                <a:ext cx="10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7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97" y="1604298"/>
                <a:ext cx="10800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ontent Placeholder 2"/>
              <p:cNvSpPr txBox="1">
                <a:spLocks/>
              </p:cNvSpPr>
              <p:nvPr/>
            </p:nvSpPr>
            <p:spPr>
              <a:xfrm>
                <a:off x="6398284" y="2249877"/>
                <a:ext cx="2578390" cy="21341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None/>
                </a:pPr>
                <a:r>
                  <a:rPr lang="en-GB" sz="2400" dirty="0" smtClean="0"/>
                  <a:t>		    </a:t>
                </a:r>
                <a:r>
                  <a:rPr lang="en-US" sz="2400" dirty="0" smtClean="0"/>
                  <a:t>Cost: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284" y="2249877"/>
                <a:ext cx="2578390" cy="2134170"/>
              </a:xfrm>
              <a:prstGeom prst="rect">
                <a:avLst/>
              </a:prstGeom>
              <a:blipFill>
                <a:blip r:embed="rId14"/>
                <a:stretch>
                  <a:fillRect l="-3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31"/>
          <p:cNvCxnSpPr/>
          <p:nvPr/>
        </p:nvCxnSpPr>
        <p:spPr>
          <a:xfrm>
            <a:off x="547989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4" grpId="0" animBg="1"/>
      <p:bldP spid="96" grpId="0" animBg="1"/>
      <p:bldP spid="25" grpId="0"/>
      <p:bldP spid="61" grpId="0" animBg="1"/>
      <p:bldP spid="63" grpId="0" animBg="1"/>
      <p:bldP spid="42" grpId="0"/>
      <p:bldP spid="45" grpId="0"/>
      <p:bldP spid="52" grpId="0" animBg="1"/>
      <p:bldP spid="53" grpId="0" animBg="1"/>
      <p:bldP spid="54" grpId="0" animBg="1"/>
      <p:bldP spid="55" grpId="0" animBg="1"/>
      <p:bldP spid="5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Better trade-off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 smtClean="0"/>
                  <a:t>Assuming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/>
                  <a:t>  time algorithm: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spcBef>
                    <a:spcPts val="18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400" dirty="0" smtClean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1/2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40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/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400" dirty="0"/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o</a:t>
                </a:r>
                <a:r>
                  <a:rPr lang="en-US" sz="2400" dirty="0" smtClean="0"/>
                  <a:t>ne gets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+(1/6)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400" dirty="0" smtClean="0"/>
                  <a:t>  time algorithm.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+1/6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 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/6</m:t>
                              </m:r>
                            </m:den>
                          </m:f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⋯ 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   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approx. factor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⁡(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1/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  </a:t>
                </a: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415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Praha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120" y="1600200"/>
            <a:ext cx="6823759" cy="4525963"/>
          </a:xfrm>
        </p:spPr>
      </p:pic>
    </p:spTree>
    <p:extLst>
      <p:ext uri="{BB962C8B-B14F-4D97-AF65-F5344CB8AC3E}">
        <p14:creationId xmlns:p14="http://schemas.microsoft.com/office/powerpoint/2010/main" val="24408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38"/>
          <p:cNvSpPr/>
          <p:nvPr/>
        </p:nvSpPr>
        <p:spPr>
          <a:xfrm>
            <a:off x="2751089" y="2709965"/>
            <a:ext cx="1827600" cy="1799035"/>
          </a:xfrm>
          <a:prstGeom prst="rect">
            <a:avLst/>
          </a:prstGeom>
          <a:pattFill prst="pct3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4" name="Obdélník 93"/>
          <p:cNvSpPr/>
          <p:nvPr/>
        </p:nvSpPr>
        <p:spPr>
          <a:xfrm>
            <a:off x="3132000" y="163194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6" name="Obdélník 95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Multiple levels – sparse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b="0" dirty="0" smtClean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⋯&lt;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b="0" dirty="0" smtClean="0"/>
                  <a:t>	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/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⋯&gt;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2210" y="5592171"/>
                <a:ext cx="8528180" cy="10509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92"/>
              <p:cNvSpPr txBox="1"/>
              <p:nvPr/>
            </p:nvSpPr>
            <p:spPr>
              <a:xfrm>
                <a:off x="3458154" y="4815946"/>
                <a:ext cx="753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2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154" y="4815946"/>
                <a:ext cx="753846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Přímá spojnice 35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Přímá spojnice 37"/>
          <p:cNvCxnSpPr/>
          <p:nvPr/>
        </p:nvCxnSpPr>
        <p:spPr>
          <a:xfrm>
            <a:off x="2051998" y="1435880"/>
            <a:ext cx="2" cy="34331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53"/>
          <p:cNvSpPr txBox="1"/>
          <p:nvPr/>
        </p:nvSpPr>
        <p:spPr>
          <a:xfrm>
            <a:off x="3492000" y="342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3" name="TextBox 53"/>
          <p:cNvSpPr txBox="1"/>
          <p:nvPr/>
        </p:nvSpPr>
        <p:spPr>
          <a:xfrm>
            <a:off x="3492000" y="19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81" name="Přímá spojnice 80"/>
          <p:cNvCxnSpPr/>
          <p:nvPr/>
        </p:nvCxnSpPr>
        <p:spPr>
          <a:xfrm>
            <a:off x="3852000" y="1499832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Přímá spojnice 81"/>
          <p:cNvCxnSpPr/>
          <p:nvPr/>
        </p:nvCxnSpPr>
        <p:spPr>
          <a:xfrm>
            <a:off x="349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2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Přímá spojnice 105"/>
          <p:cNvCxnSpPr/>
          <p:nvPr/>
        </p:nvCxnSpPr>
        <p:spPr>
          <a:xfrm>
            <a:off x="421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Přímá spojnice 106"/>
          <p:cNvCxnSpPr/>
          <p:nvPr/>
        </p:nvCxnSpPr>
        <p:spPr>
          <a:xfrm>
            <a:off x="313200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92"/>
              <p:cNvSpPr txBox="1"/>
              <p:nvPr/>
            </p:nvSpPr>
            <p:spPr>
              <a:xfrm>
                <a:off x="3919586" y="4824000"/>
                <a:ext cx="753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2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586" y="4824000"/>
                <a:ext cx="753846" cy="461665"/>
              </a:xfrm>
              <a:prstGeom prst="rect">
                <a:avLst/>
              </a:prstGeom>
              <a:blipFill>
                <a:blip r:embed="rId10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Přímá spojnice 42"/>
          <p:cNvCxnSpPr/>
          <p:nvPr/>
        </p:nvCxnSpPr>
        <p:spPr>
          <a:xfrm>
            <a:off x="2751089" y="1501336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4572000" y="1501336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92"/>
              <p:cNvSpPr txBox="1"/>
              <p:nvPr/>
            </p:nvSpPr>
            <p:spPr>
              <a:xfrm>
                <a:off x="4374000" y="4812392"/>
                <a:ext cx="7538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4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4000" y="4812392"/>
                <a:ext cx="753846" cy="461665"/>
              </a:xfrm>
              <a:prstGeom prst="rect">
                <a:avLst/>
              </a:prstGeom>
              <a:blipFill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92"/>
              <p:cNvSpPr txBox="1"/>
              <p:nvPr/>
            </p:nvSpPr>
            <p:spPr>
              <a:xfrm>
                <a:off x="4882309" y="4824000"/>
                <a:ext cx="10656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0" dirty="0" smtClean="0"/>
                  <a:t>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56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2309" y="4824000"/>
                <a:ext cx="1065666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33"/>
              <p:cNvSpPr txBox="1"/>
              <p:nvPr/>
            </p:nvSpPr>
            <p:spPr>
              <a:xfrm>
                <a:off x="5410997" y="1604298"/>
                <a:ext cx="108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57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997" y="1604298"/>
                <a:ext cx="1080000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Přímá spojnice 31"/>
          <p:cNvCxnSpPr/>
          <p:nvPr/>
        </p:nvCxnSpPr>
        <p:spPr>
          <a:xfrm>
            <a:off x="5479890" y="1500584"/>
            <a:ext cx="0" cy="3368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6428565" y="3129641"/>
            <a:ext cx="2373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Being dense might fluctuate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54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94" grpId="0" animBg="1"/>
      <p:bldP spid="96" grpId="0" animBg="1"/>
      <p:bldP spid="25" grpId="0"/>
      <p:bldP spid="61" grpId="0" animBg="1"/>
      <p:bldP spid="63" grpId="0" animBg="1"/>
      <p:bldP spid="42" grpId="0"/>
      <p:bldP spid="45" grpId="0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structure approach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Build a data structure for edit distance on intervals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>
                    <a:solidFill>
                      <a:schemeClr val="tx2"/>
                    </a:solidFill>
                  </a:rPr>
                  <a:t>Query:</a:t>
                </a:r>
                <a:r>
                  <a:rPr lang="en-US" sz="2400" dirty="0" smtClean="0"/>
                  <a:t> </a:t>
                </a:r>
                <a:r>
                  <a:rPr lang="en-US" sz="2400" b="1" dirty="0" err="1" smtClean="0"/>
                  <a:t>EnumerateClose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) – returns set of intervals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 smtClean="0"/>
                  <a:t> such that:</a:t>
                </a:r>
              </a:p>
              <a:p>
                <a:pPr lvl="1"/>
                <a:r>
                  <a:rPr lang="en-US" sz="2400" dirty="0" smtClean="0">
                    <a:solidFill>
                      <a:schemeClr val="tx2"/>
                    </a:solidFill>
                  </a:rPr>
                  <a:t>Completeness:</a:t>
                </a:r>
                <a:r>
                  <a:rPr lang="en-US" sz="2400" dirty="0" smtClean="0"/>
                  <a:t> 	For </a:t>
                </a:r>
                <a:r>
                  <a:rPr lang="en-US" sz="2400" dirty="0"/>
                  <a:t>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en-US" sz="2400" dirty="0" smtClean="0"/>
                  <a:t>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 smtClean="0"/>
                  <a:t>,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𝑒𝑑𝑖𝑡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 			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lvl="1"/>
                <a:r>
                  <a:rPr lang="en-US" sz="2400" dirty="0">
                    <a:solidFill>
                      <a:schemeClr val="tx2"/>
                    </a:solidFill>
                  </a:rPr>
                  <a:t>Soundness: 	</a:t>
                </a:r>
                <a:r>
                  <a:rPr lang="en-US" sz="2400" dirty="0"/>
                  <a:t>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𝑒𝑑𝑖𝑡</m:t>
                    </m:r>
                    <m:d>
                      <m:dPr>
                        <m:ctrlPr>
                          <a:rPr lang="en-US" sz="2400" i="1" baseline="-2500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</m:sub>
                        </m:sSub>
                      </m:e>
                    </m:d>
                    <m:r>
                      <a:rPr lang="en-GB" sz="24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 smtClean="0"/>
              </a:p>
              <a:p>
                <a:pPr lvl="1"/>
                <a:endParaRPr lang="en-US" sz="1600" dirty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</a:t>
                </a:r>
                <a:r>
                  <a:rPr lang="en-US" sz="240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… the approximation factor</a:t>
                </a:r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  <a:blipFill>
                <a:blip r:embed="rId2"/>
                <a:stretch>
                  <a:fillRect l="-963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0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structure approach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Build a data structure for edit distance on intervals of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ℓ=1,…,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Data structur</a:t>
                </a:r>
                <a:r>
                  <a:rPr lang="en-US" sz="2400" dirty="0" smtClean="0"/>
                  <a:t>e for level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 has complete information about: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/>
                  <a:t>D</a:t>
                </a:r>
                <a:r>
                  <a:rPr lang="en-US" sz="2000" dirty="0" smtClean="0"/>
                  <a:t>ense intervals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</m:oMath>
                </a14:m>
                <a:r>
                  <a:rPr lang="en-US" sz="2000" dirty="0" smtClean="0"/>
                  <a:t>. 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/>
                  <a:t>W</a:t>
                </a:r>
                <a:r>
                  <a:rPr lang="en-US" sz="2000" dirty="0" smtClean="0"/>
                  <a:t>hich intervals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are close based </a:t>
                </a:r>
                <a:br>
                  <a:rPr lang="en-US" sz="2000" dirty="0" smtClean="0"/>
                </a:br>
                <a:r>
                  <a:rPr lang="en-US" sz="2000" dirty="0" smtClean="0"/>
                  <a:t>on the dense intervals from 1.</a:t>
                </a:r>
                <a:endParaRPr lang="en-US" sz="2000" dirty="0"/>
              </a:p>
              <a:p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  <a:blipFill>
                <a:blip r:embed="rId2"/>
                <a:stretch>
                  <a:fillRect l="-963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Přímá spojnice 77"/>
          <p:cNvCxnSpPr/>
          <p:nvPr/>
        </p:nvCxnSpPr>
        <p:spPr>
          <a:xfrm flipV="1">
            <a:off x="6531434" y="5767791"/>
            <a:ext cx="1800000" cy="102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6531433" y="3346113"/>
            <a:ext cx="1" cy="242218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>
            <a:off x="6531433" y="3438573"/>
            <a:ext cx="1" cy="232972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53"/>
          <p:cNvSpPr txBox="1"/>
          <p:nvPr/>
        </p:nvSpPr>
        <p:spPr>
          <a:xfrm>
            <a:off x="6531434" y="5035409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2" name="TextBox 53"/>
          <p:cNvSpPr txBox="1"/>
          <p:nvPr/>
        </p:nvSpPr>
        <p:spPr>
          <a:xfrm>
            <a:off x="6531434" y="5524004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3" name="TextBox 53"/>
          <p:cNvSpPr txBox="1"/>
          <p:nvPr/>
        </p:nvSpPr>
        <p:spPr>
          <a:xfrm>
            <a:off x="6531434" y="4058220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4" name="TextBox 53"/>
          <p:cNvSpPr txBox="1"/>
          <p:nvPr/>
        </p:nvSpPr>
        <p:spPr>
          <a:xfrm>
            <a:off x="6531434" y="4302517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5" name="TextBox 53"/>
          <p:cNvSpPr txBox="1"/>
          <p:nvPr/>
        </p:nvSpPr>
        <p:spPr>
          <a:xfrm>
            <a:off x="7071079" y="5035409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6" name="TextBox 53"/>
          <p:cNvSpPr txBox="1"/>
          <p:nvPr/>
        </p:nvSpPr>
        <p:spPr>
          <a:xfrm>
            <a:off x="7071079" y="4302517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7" name="TextBox 53"/>
          <p:cNvSpPr txBox="1"/>
          <p:nvPr/>
        </p:nvSpPr>
        <p:spPr>
          <a:xfrm>
            <a:off x="7071079" y="4058220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8" name="TextBox 53"/>
          <p:cNvSpPr txBox="1"/>
          <p:nvPr/>
        </p:nvSpPr>
        <p:spPr>
          <a:xfrm>
            <a:off x="7071079" y="5524004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9" name="TextBox 53"/>
          <p:cNvSpPr txBox="1"/>
          <p:nvPr/>
        </p:nvSpPr>
        <p:spPr>
          <a:xfrm>
            <a:off x="6531434" y="3569625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0" name="TextBox 53"/>
          <p:cNvSpPr txBox="1"/>
          <p:nvPr/>
        </p:nvSpPr>
        <p:spPr>
          <a:xfrm>
            <a:off x="7071079" y="3569625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91" name="Přímá spojnice 90"/>
          <p:cNvCxnSpPr/>
          <p:nvPr/>
        </p:nvCxnSpPr>
        <p:spPr>
          <a:xfrm>
            <a:off x="7340901" y="5737764"/>
            <a:ext cx="0" cy="977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6531434" y="5737764"/>
            <a:ext cx="0" cy="977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6284019" y="6074238"/>
                <a:ext cx="130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019" y="6074238"/>
                <a:ext cx="130429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2"/>
              <p:cNvSpPr txBox="1"/>
              <p:nvPr/>
            </p:nvSpPr>
            <p:spPr>
              <a:xfrm>
                <a:off x="6036606" y="5826249"/>
                <a:ext cx="130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4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06" y="5826249"/>
                <a:ext cx="130429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2"/>
              <p:cNvSpPr txBox="1"/>
              <p:nvPr/>
            </p:nvSpPr>
            <p:spPr>
              <a:xfrm>
                <a:off x="5697765" y="5185022"/>
                <a:ext cx="130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765" y="5185022"/>
                <a:ext cx="1304295" cy="400110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2"/>
              <p:cNvSpPr txBox="1"/>
              <p:nvPr/>
            </p:nvSpPr>
            <p:spPr>
              <a:xfrm>
                <a:off x="5631871" y="3591439"/>
                <a:ext cx="130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6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871" y="3591439"/>
                <a:ext cx="1304295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84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>
            <a:off x="6529344" y="4297495"/>
            <a:ext cx="809467" cy="732892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Data structure approach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16086"/>
                <a:ext cx="8229600" cy="483006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Data structur</a:t>
                </a:r>
                <a:r>
                  <a:rPr lang="en-US" sz="2400" dirty="0" smtClean="0"/>
                  <a:t>e for level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 has complete information about: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/>
                  <a:t>D</a:t>
                </a:r>
                <a:r>
                  <a:rPr lang="en-US" sz="2000" dirty="0" smtClean="0"/>
                  <a:t>ense intervals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of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ℓ−1</m:t>
                        </m:r>
                      </m:sub>
                    </m:sSub>
                  </m:oMath>
                </a14:m>
                <a:r>
                  <a:rPr lang="en-US" sz="2000" dirty="0" smtClean="0"/>
                  <a:t>. </a:t>
                </a:r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/>
                  <a:t>W</a:t>
                </a:r>
                <a:r>
                  <a:rPr lang="en-US" sz="2000" dirty="0" smtClean="0"/>
                  <a:t>hich intervals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are close based </a:t>
                </a:r>
                <a:br>
                  <a:rPr lang="en-US" sz="2000" dirty="0" smtClean="0"/>
                </a:br>
                <a:r>
                  <a:rPr lang="en-US" sz="2000" dirty="0" smtClean="0"/>
                  <a:t>on the dense intervals from 1.</a:t>
                </a:r>
              </a:p>
              <a:p>
                <a:endParaRPr lang="en-US" sz="2400" b="1" dirty="0" smtClean="0"/>
              </a:p>
              <a:p>
                <a:r>
                  <a:rPr lang="en-US" sz="2400" b="1" dirty="0"/>
                  <a:t>EnumerateClose</a:t>
                </a:r>
                <a:r>
                  <a:rPr lang="en-US" sz="2400" dirty="0"/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ℓ,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 smtClean="0"/>
                  <a:t>) </a:t>
                </a:r>
                <a:endParaRPr lang="en-US" sz="2400" dirty="0"/>
              </a:p>
              <a:p>
                <a:pPr marL="857250" lvl="1" indent="-457200">
                  <a:buFont typeface="+mj-lt"/>
                  <a:buAutoNum type="arabicPeriod"/>
                </a:pPr>
                <a:r>
                  <a:rPr lang="en-US" sz="2000" dirty="0" smtClean="0"/>
                  <a:t>Joins information obtained from </a:t>
                </a:r>
                <a:br>
                  <a:rPr lang="en-US" sz="2000" dirty="0" smtClean="0"/>
                </a:br>
                <a:r>
                  <a:rPr lang="en-US" sz="2000" dirty="0" smtClean="0"/>
                  <a:t>the dense intervals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 dirty="0" smtClean="0"/>
                  <a:t> with information </a:t>
                </a:r>
                <a:br>
                  <a:rPr lang="en-US" sz="2000" dirty="0" smtClean="0"/>
                </a:br>
                <a:r>
                  <a:rPr lang="en-US" sz="2000" dirty="0" smtClean="0"/>
                  <a:t>implied by a sparse sampled interval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2000" dirty="0" smtClean="0"/>
                  <a:t>. </a:t>
                </a: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Use the structure to build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ℓ+1</m:t>
                    </m:r>
                  </m:oMath>
                </a14:m>
                <a:r>
                  <a:rPr lang="en-US" sz="2400" baseline="30000" dirty="0" smtClean="0"/>
                  <a:t>st</a:t>
                </a:r>
                <a:r>
                  <a:rPr lang="en-US" sz="2400" dirty="0" smtClean="0"/>
                  <a:t> level.</a:t>
                </a:r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16086"/>
                <a:ext cx="8229600" cy="4830062"/>
              </a:xfrm>
              <a:blipFill>
                <a:blip r:embed="rId2"/>
                <a:stretch>
                  <a:fillRect l="-963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Přímá spojnice 77"/>
          <p:cNvCxnSpPr/>
          <p:nvPr/>
        </p:nvCxnSpPr>
        <p:spPr>
          <a:xfrm flipV="1">
            <a:off x="6531434" y="5767791"/>
            <a:ext cx="1800000" cy="1021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Přímá spojnice 78"/>
          <p:cNvCxnSpPr/>
          <p:nvPr/>
        </p:nvCxnSpPr>
        <p:spPr>
          <a:xfrm>
            <a:off x="6531433" y="3346113"/>
            <a:ext cx="1" cy="2422188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Přímá spojnice 79"/>
          <p:cNvCxnSpPr/>
          <p:nvPr/>
        </p:nvCxnSpPr>
        <p:spPr>
          <a:xfrm>
            <a:off x="6531433" y="3438573"/>
            <a:ext cx="1" cy="2329728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TextBox 53"/>
          <p:cNvSpPr txBox="1"/>
          <p:nvPr/>
        </p:nvSpPr>
        <p:spPr>
          <a:xfrm>
            <a:off x="6531434" y="5035409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2" name="TextBox 53"/>
          <p:cNvSpPr txBox="1"/>
          <p:nvPr/>
        </p:nvSpPr>
        <p:spPr>
          <a:xfrm>
            <a:off x="6531434" y="5524004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3" name="TextBox 53"/>
          <p:cNvSpPr txBox="1"/>
          <p:nvPr/>
        </p:nvSpPr>
        <p:spPr>
          <a:xfrm>
            <a:off x="6531434" y="4058220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4" name="TextBox 53"/>
          <p:cNvSpPr txBox="1"/>
          <p:nvPr/>
        </p:nvSpPr>
        <p:spPr>
          <a:xfrm>
            <a:off x="6531434" y="4302517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5" name="TextBox 53"/>
          <p:cNvSpPr txBox="1"/>
          <p:nvPr/>
        </p:nvSpPr>
        <p:spPr>
          <a:xfrm>
            <a:off x="7071079" y="5035409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6" name="TextBox 53"/>
          <p:cNvSpPr txBox="1"/>
          <p:nvPr/>
        </p:nvSpPr>
        <p:spPr>
          <a:xfrm>
            <a:off x="7071079" y="4302517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7" name="TextBox 53"/>
          <p:cNvSpPr txBox="1"/>
          <p:nvPr/>
        </p:nvSpPr>
        <p:spPr>
          <a:xfrm>
            <a:off x="7071079" y="4058220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8" name="TextBox 53"/>
          <p:cNvSpPr txBox="1"/>
          <p:nvPr/>
        </p:nvSpPr>
        <p:spPr>
          <a:xfrm>
            <a:off x="7071079" y="5524004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9" name="TextBox 53"/>
          <p:cNvSpPr txBox="1"/>
          <p:nvPr/>
        </p:nvSpPr>
        <p:spPr>
          <a:xfrm>
            <a:off x="6531434" y="3569625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0" name="TextBox 53"/>
          <p:cNvSpPr txBox="1"/>
          <p:nvPr/>
        </p:nvSpPr>
        <p:spPr>
          <a:xfrm>
            <a:off x="7071079" y="3569625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91" name="Přímá spojnice 90"/>
          <p:cNvCxnSpPr/>
          <p:nvPr/>
        </p:nvCxnSpPr>
        <p:spPr>
          <a:xfrm>
            <a:off x="7340901" y="5737764"/>
            <a:ext cx="0" cy="977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6531434" y="5737764"/>
            <a:ext cx="0" cy="97719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6284019" y="6074238"/>
                <a:ext cx="130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019" y="6074238"/>
                <a:ext cx="1304295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2"/>
              <p:cNvSpPr txBox="1"/>
              <p:nvPr/>
            </p:nvSpPr>
            <p:spPr>
              <a:xfrm>
                <a:off x="6343501" y="5772783"/>
                <a:ext cx="130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4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501" y="5772783"/>
                <a:ext cx="1304295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2"/>
              <p:cNvSpPr txBox="1"/>
              <p:nvPr/>
            </p:nvSpPr>
            <p:spPr>
              <a:xfrm>
                <a:off x="5697765" y="5185022"/>
                <a:ext cx="130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5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765" y="5185022"/>
                <a:ext cx="1304295" cy="400110"/>
              </a:xfrm>
              <a:prstGeom prst="rect">
                <a:avLst/>
              </a:prstGeom>
              <a:blipFill>
                <a:blip r:embed="rId5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6" name="TextBox 92"/>
              <p:cNvSpPr txBox="1"/>
              <p:nvPr/>
            </p:nvSpPr>
            <p:spPr>
              <a:xfrm>
                <a:off x="5631871" y="3591439"/>
                <a:ext cx="130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6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871" y="3591439"/>
                <a:ext cx="1304295" cy="400110"/>
              </a:xfrm>
              <a:prstGeom prst="rect">
                <a:avLst/>
              </a:prstGeom>
              <a:blipFill>
                <a:blip r:embed="rId6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92"/>
              <p:cNvSpPr txBox="1"/>
              <p:nvPr/>
            </p:nvSpPr>
            <p:spPr>
              <a:xfrm>
                <a:off x="5652000" y="4509000"/>
                <a:ext cx="130429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4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00" y="4509000"/>
                <a:ext cx="1304295" cy="400110"/>
              </a:xfrm>
              <a:prstGeom prst="rect">
                <a:avLst/>
              </a:prstGeom>
              <a:blipFill>
                <a:blip r:embed="rId7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53"/>
          <p:cNvSpPr txBox="1"/>
          <p:nvPr/>
        </p:nvSpPr>
        <p:spPr>
          <a:xfrm>
            <a:off x="6805024" y="4550462"/>
            <a:ext cx="269822" cy="244297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53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Our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GB" sz="2400" b="0" dirty="0" err="1" smtClean="0">
                    <a:solidFill>
                      <a:schemeClr val="tx2"/>
                    </a:solidFill>
                  </a:rPr>
                  <a:t>Thm</a:t>
                </a:r>
                <a:r>
                  <a:rPr lang="en-GB" sz="2400" b="0" dirty="0" smtClean="0">
                    <a:solidFill>
                      <a:schemeClr val="tx2"/>
                    </a:solidFill>
                  </a:rPr>
                  <a:t>:</a:t>
                </a:r>
                <a:r>
                  <a:rPr lang="en-GB" sz="2400" b="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400" b="0" dirty="0" smtClean="0"/>
                  <a:t>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400" b="0" dirty="0" smtClean="0"/>
                  <a:t>, there is</a:t>
                </a:r>
                <a:br>
                  <a:rPr lang="en-GB" sz="2400" b="0" dirty="0" smtClean="0"/>
                </a:br>
                <a:r>
                  <a:rPr lang="en-GB" sz="2400" b="0" dirty="0" smtClean="0"/>
                  <a:t>	an </a:t>
                </a:r>
                <a:r>
                  <a:rPr lang="en-US" sz="2400" dirty="0"/>
                  <a:t>approximation algorithm for edit </a:t>
                </a:r>
                <a:r>
                  <a:rPr lang="en-US" sz="2400" dirty="0" smtClean="0"/>
                  <a:t>distance 	running </a:t>
                </a:r>
                <a:r>
                  <a:rPr lang="en-US" sz="2400" dirty="0"/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GB" sz="2400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400" dirty="0" smtClean="0"/>
                  <a:t>					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 smtClean="0"/>
                  <a:t>-multiplicative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-additive error.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 smtClean="0">
                    <a:solidFill>
                      <a:schemeClr val="tx2"/>
                    </a:solidFill>
                  </a:rPr>
                  <a:t>Eq.: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 smtClean="0"/>
                  <a:t>-approximation for inputs with edit distance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err="1" smtClean="0">
                    <a:solidFill>
                      <a:schemeClr val="tx2"/>
                    </a:solidFill>
                  </a:rPr>
                  <a:t>Brakensiek</a:t>
                </a:r>
                <a:r>
                  <a:rPr lang="en-US" sz="2400" dirty="0" smtClean="0">
                    <a:solidFill>
                      <a:schemeClr val="tx2"/>
                    </a:solidFill>
                  </a:rPr>
                  <a:t>-Rubinstein: </a:t>
                </a:r>
                <a:r>
                  <a:rPr lang="en-US" sz="2400" dirty="0" smtClean="0"/>
                  <a:t>same result, different technique.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059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Andoni-Nosatzki</a:t>
            </a:r>
            <a:r>
              <a:rPr lang="en-US" dirty="0" smtClean="0"/>
              <a:t> Result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GB" sz="2400" b="0" dirty="0" err="1" smtClean="0">
                    <a:solidFill>
                      <a:schemeClr val="tx2"/>
                    </a:solidFill>
                  </a:rPr>
                  <a:t>Thm</a:t>
                </a:r>
                <a:r>
                  <a:rPr lang="en-GB" sz="2400" b="0" dirty="0" smtClean="0">
                    <a:solidFill>
                      <a:schemeClr val="tx2"/>
                    </a:solidFill>
                  </a:rPr>
                  <a:t>:</a:t>
                </a:r>
                <a:r>
                  <a:rPr lang="en-GB" sz="2400" b="0" dirty="0" smtClean="0"/>
                  <a:t>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400" b="0" dirty="0" smtClean="0"/>
                  <a:t>, for some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2400" b="0" dirty="0" smtClean="0"/>
                  <a:t>, </a:t>
                </a:r>
                <a:br>
                  <a:rPr lang="en-GB" sz="2400" b="0" dirty="0" smtClean="0"/>
                </a:br>
                <a:r>
                  <a:rPr lang="en-GB" sz="2400" b="0" dirty="0" smtClean="0"/>
                  <a:t>	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400" dirty="0" smtClean="0"/>
                  <a:t>-approximation </a:t>
                </a:r>
                <a:r>
                  <a:rPr lang="en-US" sz="2400" dirty="0" smtClean="0"/>
                  <a:t>algorithm </a:t>
                </a:r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 smtClean="0"/>
                  <a:t>	for edit distance running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 smtClean="0"/>
                  <a:t>Builds on similar core ideas but </a:t>
                </a:r>
                <a:r>
                  <a:rPr lang="en-US" sz="2400" i="1" dirty="0" smtClean="0"/>
                  <a:t>refines</a:t>
                </a:r>
                <a:r>
                  <a:rPr lang="en-US" sz="2400" dirty="0" smtClean="0"/>
                  <a:t> them and </a:t>
                </a:r>
                <a:r>
                  <a:rPr lang="en-US" sz="2400" i="1" dirty="0" smtClean="0"/>
                  <a:t>implements them very differently</a:t>
                </a:r>
                <a:r>
                  <a:rPr lang="en-US" sz="2400" dirty="0" smtClean="0"/>
                  <a:t>. </a:t>
                </a:r>
              </a:p>
              <a:p>
                <a:r>
                  <a:rPr lang="en-US" sz="2400" dirty="0" smtClean="0"/>
                  <a:t>It can handle natively the low edit distance regime.</a:t>
                </a: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8212"/>
                <a:ext cx="8229600" cy="4830062"/>
              </a:xfrm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29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Open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7889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Better approximation factor?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2400" dirty="0" smtClean="0"/>
                  <a:t>-approximation?</a:t>
                </a:r>
              </a:p>
              <a:p>
                <a:r>
                  <a:rPr lang="en-US" sz="2400" dirty="0" smtClean="0"/>
                  <a:t>Faster </a:t>
                </a:r>
                <a:r>
                  <a:rPr lang="en-US" sz="2400" dirty="0"/>
                  <a:t>algorithm</a:t>
                </a:r>
                <a:r>
                  <a:rPr lang="en-US" sz="2400" dirty="0" smtClean="0"/>
                  <a:t>?                            Quasi-linear algorithm?</a:t>
                </a:r>
                <a:endParaRPr lang="en-US" sz="2400" dirty="0"/>
              </a:p>
              <a:p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78890" cy="4525963"/>
              </a:xfrm>
              <a:blipFill>
                <a:blip r:embed="rId3"/>
                <a:stretch>
                  <a:fillRect l="-946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71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bdélník 194"/>
          <p:cNvSpPr/>
          <p:nvPr/>
        </p:nvSpPr>
        <p:spPr>
          <a:xfrm>
            <a:off x="5292000" y="162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3" name="Obdélník 192"/>
          <p:cNvSpPr/>
          <p:nvPr/>
        </p:nvSpPr>
        <p:spPr>
          <a:xfrm>
            <a:off x="3132000" y="163194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4" name="Obdélník 193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Recovering a good match</a:t>
            </a:r>
            <a:endParaRPr lang="en-US" dirty="0"/>
          </a:p>
        </p:txBody>
      </p:sp>
      <p:cxnSp>
        <p:nvCxnSpPr>
          <p:cNvPr id="6" name="Přímá spojnice 5"/>
          <p:cNvCxnSpPr/>
          <p:nvPr/>
        </p:nvCxnSpPr>
        <p:spPr>
          <a:xfrm flipV="1">
            <a:off x="2052000" y="4868248"/>
            <a:ext cx="4680000" cy="1504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2051998" y="1299630"/>
            <a:ext cx="2" cy="356937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Přímá spojnice 54"/>
          <p:cNvCxnSpPr/>
          <p:nvPr/>
        </p:nvCxnSpPr>
        <p:spPr>
          <a:xfrm>
            <a:off x="2051998" y="1435880"/>
            <a:ext cx="2" cy="343312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53"/>
          <p:cNvSpPr txBox="1"/>
          <p:nvPr/>
        </p:nvSpPr>
        <p:spPr>
          <a:xfrm>
            <a:off x="205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5796924"/>
            <a:ext cx="8686800" cy="870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One sweep over the boxes in quasi-linear time.</a:t>
            </a:r>
            <a:endParaRPr lang="cs-CZ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205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56" name="TextBox 53"/>
          <p:cNvSpPr txBox="1"/>
          <p:nvPr/>
        </p:nvSpPr>
        <p:spPr>
          <a:xfrm>
            <a:off x="205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3" name="TextBox 53"/>
          <p:cNvSpPr txBox="1"/>
          <p:nvPr/>
        </p:nvSpPr>
        <p:spPr>
          <a:xfrm>
            <a:off x="2412000" y="19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71" name="TextBox 53"/>
          <p:cNvSpPr txBox="1"/>
          <p:nvPr/>
        </p:nvSpPr>
        <p:spPr>
          <a:xfrm>
            <a:off x="2412000" y="306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81" name="TextBox 53"/>
          <p:cNvSpPr txBox="1"/>
          <p:nvPr/>
        </p:nvSpPr>
        <p:spPr>
          <a:xfrm>
            <a:off x="2412000" y="41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97" name="TextBox 53"/>
          <p:cNvSpPr txBox="1"/>
          <p:nvPr/>
        </p:nvSpPr>
        <p:spPr>
          <a:xfrm>
            <a:off x="205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6" name="TextBox 53"/>
          <p:cNvSpPr txBox="1"/>
          <p:nvPr/>
        </p:nvSpPr>
        <p:spPr>
          <a:xfrm>
            <a:off x="277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8" name="TextBox 53"/>
          <p:cNvSpPr txBox="1"/>
          <p:nvPr/>
        </p:nvSpPr>
        <p:spPr>
          <a:xfrm>
            <a:off x="277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09" name="TextBox 53"/>
          <p:cNvSpPr txBox="1"/>
          <p:nvPr/>
        </p:nvSpPr>
        <p:spPr>
          <a:xfrm>
            <a:off x="277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10" name="TextBox 53"/>
          <p:cNvSpPr txBox="1"/>
          <p:nvPr/>
        </p:nvSpPr>
        <p:spPr>
          <a:xfrm>
            <a:off x="277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3" name="TextBox 53"/>
          <p:cNvSpPr txBox="1"/>
          <p:nvPr/>
        </p:nvSpPr>
        <p:spPr>
          <a:xfrm>
            <a:off x="3852000" y="37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5" name="TextBox 53"/>
          <p:cNvSpPr txBox="1"/>
          <p:nvPr/>
        </p:nvSpPr>
        <p:spPr>
          <a:xfrm>
            <a:off x="3852000" y="27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6" name="TextBox 53"/>
          <p:cNvSpPr txBox="1"/>
          <p:nvPr/>
        </p:nvSpPr>
        <p:spPr>
          <a:xfrm>
            <a:off x="385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7" name="TextBox 53"/>
          <p:cNvSpPr txBox="1"/>
          <p:nvPr/>
        </p:nvSpPr>
        <p:spPr>
          <a:xfrm>
            <a:off x="3852000" y="450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8" name="TextBox 53"/>
          <p:cNvSpPr txBox="1"/>
          <p:nvPr/>
        </p:nvSpPr>
        <p:spPr>
          <a:xfrm>
            <a:off x="385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39" name="TextBox 53"/>
          <p:cNvSpPr txBox="1"/>
          <p:nvPr/>
        </p:nvSpPr>
        <p:spPr>
          <a:xfrm>
            <a:off x="4212000" y="37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2" name="TextBox 53"/>
          <p:cNvSpPr txBox="1"/>
          <p:nvPr/>
        </p:nvSpPr>
        <p:spPr>
          <a:xfrm>
            <a:off x="4212000" y="45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3" name="TextBox 53"/>
          <p:cNvSpPr txBox="1"/>
          <p:nvPr/>
        </p:nvSpPr>
        <p:spPr>
          <a:xfrm>
            <a:off x="4212000" y="23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4" name="TextBox 53"/>
          <p:cNvSpPr txBox="1"/>
          <p:nvPr/>
        </p:nvSpPr>
        <p:spPr>
          <a:xfrm>
            <a:off x="421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5" name="TextBox 53"/>
          <p:cNvSpPr txBox="1"/>
          <p:nvPr/>
        </p:nvSpPr>
        <p:spPr>
          <a:xfrm>
            <a:off x="4572000" y="19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48" name="TextBox 53"/>
          <p:cNvSpPr txBox="1"/>
          <p:nvPr/>
        </p:nvSpPr>
        <p:spPr>
          <a:xfrm>
            <a:off x="4572000" y="306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0" name="TextBox 53"/>
          <p:cNvSpPr txBox="1"/>
          <p:nvPr/>
        </p:nvSpPr>
        <p:spPr>
          <a:xfrm>
            <a:off x="4572000" y="41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1" name="TextBox 53"/>
          <p:cNvSpPr txBox="1"/>
          <p:nvPr/>
        </p:nvSpPr>
        <p:spPr>
          <a:xfrm>
            <a:off x="4212000" y="27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4" name="TextBox 53"/>
          <p:cNvSpPr txBox="1"/>
          <p:nvPr/>
        </p:nvSpPr>
        <p:spPr>
          <a:xfrm>
            <a:off x="3492000" y="198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7" name="TextBox 53"/>
          <p:cNvSpPr txBox="1"/>
          <p:nvPr/>
        </p:nvSpPr>
        <p:spPr>
          <a:xfrm>
            <a:off x="4932000" y="19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8" name="TextBox 53"/>
          <p:cNvSpPr txBox="1"/>
          <p:nvPr/>
        </p:nvSpPr>
        <p:spPr>
          <a:xfrm>
            <a:off x="3492000" y="34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59" name="TextBox 53"/>
          <p:cNvSpPr txBox="1"/>
          <p:nvPr/>
        </p:nvSpPr>
        <p:spPr>
          <a:xfrm>
            <a:off x="4932000" y="306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61" name="TextBox 53"/>
          <p:cNvSpPr txBox="1"/>
          <p:nvPr/>
        </p:nvSpPr>
        <p:spPr>
          <a:xfrm>
            <a:off x="4932000" y="41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71" name="TextBox 53"/>
          <p:cNvSpPr txBox="1"/>
          <p:nvPr/>
        </p:nvSpPr>
        <p:spPr>
          <a:xfrm>
            <a:off x="5292000" y="234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87" name="TextBox 53"/>
          <p:cNvSpPr txBox="1"/>
          <p:nvPr/>
        </p:nvSpPr>
        <p:spPr>
          <a:xfrm>
            <a:off x="6012000" y="378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89" name="TextBox 53"/>
          <p:cNvSpPr txBox="1"/>
          <p:nvPr/>
        </p:nvSpPr>
        <p:spPr>
          <a:xfrm>
            <a:off x="6012000" y="27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0" name="TextBox 53"/>
          <p:cNvSpPr txBox="1"/>
          <p:nvPr/>
        </p:nvSpPr>
        <p:spPr>
          <a:xfrm>
            <a:off x="6012000" y="234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1" name="TextBox 53"/>
          <p:cNvSpPr txBox="1"/>
          <p:nvPr/>
        </p:nvSpPr>
        <p:spPr>
          <a:xfrm>
            <a:off x="6012000" y="4509752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6" name="TextBox 53"/>
          <p:cNvSpPr txBox="1"/>
          <p:nvPr/>
        </p:nvSpPr>
        <p:spPr>
          <a:xfrm>
            <a:off x="205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7" name="TextBox 53"/>
          <p:cNvSpPr txBox="1"/>
          <p:nvPr/>
        </p:nvSpPr>
        <p:spPr>
          <a:xfrm>
            <a:off x="277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198" name="TextBox 53"/>
          <p:cNvSpPr txBox="1"/>
          <p:nvPr/>
        </p:nvSpPr>
        <p:spPr>
          <a:xfrm>
            <a:off x="6012000" y="1629000"/>
            <a:ext cx="360000" cy="36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220" name="Přímá spojnice 219"/>
          <p:cNvCxnSpPr/>
          <p:nvPr/>
        </p:nvCxnSpPr>
        <p:spPr>
          <a:xfrm>
            <a:off x="313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Přímá spojnice 223"/>
          <p:cNvCxnSpPr/>
          <p:nvPr/>
        </p:nvCxnSpPr>
        <p:spPr>
          <a:xfrm>
            <a:off x="205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Přímá spojnice 224"/>
          <p:cNvCxnSpPr/>
          <p:nvPr/>
        </p:nvCxnSpPr>
        <p:spPr>
          <a:xfrm>
            <a:off x="421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Přímá spojnice 225"/>
          <p:cNvCxnSpPr/>
          <p:nvPr/>
        </p:nvCxnSpPr>
        <p:spPr>
          <a:xfrm>
            <a:off x="529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Přímá spojnice 226"/>
          <p:cNvCxnSpPr/>
          <p:nvPr/>
        </p:nvCxnSpPr>
        <p:spPr>
          <a:xfrm>
            <a:off x="6372000" y="4824000"/>
            <a:ext cx="0" cy="1440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TextBox 17"/>
              <p:cNvSpPr txBox="1"/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6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155" y="4869000"/>
                <a:ext cx="129384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7" name="TextBox 92"/>
              <p:cNvSpPr txBox="1"/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7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155" y="1269000"/>
                <a:ext cx="129384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53"/>
          <p:cNvSpPr txBox="1"/>
          <p:nvPr/>
        </p:nvSpPr>
        <p:spPr>
          <a:xfrm>
            <a:off x="2052000" y="4509000"/>
            <a:ext cx="360000" cy="360000"/>
          </a:xfrm>
          <a:prstGeom prst="rect">
            <a:avLst/>
          </a:prstGeom>
          <a:solidFill>
            <a:schemeClr val="accent6">
              <a:alpha val="25000"/>
            </a:schemeClr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4" name="TextBox 53"/>
          <p:cNvSpPr txBox="1"/>
          <p:nvPr/>
        </p:nvSpPr>
        <p:spPr>
          <a:xfrm>
            <a:off x="2412000" y="4149000"/>
            <a:ext cx="360000" cy="360000"/>
          </a:xfrm>
          <a:prstGeom prst="rect">
            <a:avLst/>
          </a:prstGeom>
          <a:solidFill>
            <a:schemeClr val="accent6">
              <a:alpha val="25000"/>
            </a:schemeClr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5" name="Obdélník 216"/>
          <p:cNvSpPr/>
          <p:nvPr/>
        </p:nvSpPr>
        <p:spPr>
          <a:xfrm>
            <a:off x="3132000" y="3069000"/>
            <a:ext cx="1080000" cy="108000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extBox 53"/>
          <p:cNvSpPr txBox="1"/>
          <p:nvPr/>
        </p:nvSpPr>
        <p:spPr>
          <a:xfrm>
            <a:off x="4212000" y="2709000"/>
            <a:ext cx="360000" cy="360000"/>
          </a:xfrm>
          <a:prstGeom prst="rect">
            <a:avLst/>
          </a:prstGeom>
          <a:solidFill>
            <a:schemeClr val="accent6">
              <a:alpha val="25000"/>
            </a:schemeClr>
          </a:solid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7" name="Obdélník 218"/>
          <p:cNvSpPr/>
          <p:nvPr/>
        </p:nvSpPr>
        <p:spPr>
          <a:xfrm>
            <a:off x="5292000" y="1629000"/>
            <a:ext cx="1080000" cy="1080000"/>
          </a:xfrm>
          <a:prstGeom prst="rect">
            <a:avLst/>
          </a:prstGeom>
          <a:solidFill>
            <a:schemeClr val="accent6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17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 animBg="1"/>
      <p:bldP spid="193" grpId="0" animBg="1"/>
      <p:bldP spid="194" grpId="0" animBg="1"/>
      <p:bldP spid="75" grpId="0" animBg="1"/>
      <p:bldP spid="54" grpId="0" animBg="1"/>
      <p:bldP spid="56" grpId="0" animBg="1"/>
      <p:bldP spid="63" grpId="0" animBg="1"/>
      <p:bldP spid="71" grpId="0" animBg="1"/>
      <p:bldP spid="81" grpId="0" animBg="1"/>
      <p:bldP spid="97" grpId="0" animBg="1"/>
      <p:bldP spid="106" grpId="0" animBg="1"/>
      <p:bldP spid="108" grpId="0" animBg="1"/>
      <p:bldP spid="109" grpId="0" animBg="1"/>
      <p:bldP spid="110" grpId="0" animBg="1"/>
      <p:bldP spid="133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2" grpId="0" animBg="1"/>
      <p:bldP spid="143" grpId="0" animBg="1"/>
      <p:bldP spid="144" grpId="0" animBg="1"/>
      <p:bldP spid="145" grpId="0" animBg="1"/>
      <p:bldP spid="148" grpId="0" animBg="1"/>
      <p:bldP spid="150" grpId="0" animBg="1"/>
      <p:bldP spid="151" grpId="0" animBg="1"/>
      <p:bldP spid="154" grpId="0" animBg="1"/>
      <p:bldP spid="157" grpId="0" animBg="1"/>
      <p:bldP spid="158" grpId="0" animBg="1"/>
      <p:bldP spid="159" grpId="0" animBg="1"/>
      <p:bldP spid="161" grpId="0" animBg="1"/>
      <p:bldP spid="171" grpId="0" animBg="1"/>
      <p:bldP spid="187" grpId="0" animBg="1"/>
      <p:bldP spid="189" grpId="0" animBg="1"/>
      <p:bldP spid="190" grpId="0" animBg="1"/>
      <p:bldP spid="191" grpId="0" animBg="1"/>
      <p:bldP spid="196" grpId="0" animBg="1"/>
      <p:bldP spid="197" grpId="0" animBg="1"/>
      <p:bldP spid="198" grpId="0" animBg="1"/>
      <p:bldP spid="62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491095" y="1767552"/>
            <a:ext cx="6837218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37" name="TextBox 53"/>
          <p:cNvSpPr txBox="1"/>
          <p:nvPr/>
        </p:nvSpPr>
        <p:spPr>
          <a:xfrm>
            <a:off x="1491094" y="3268809"/>
            <a:ext cx="6837219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51" name="TextBox 53"/>
          <p:cNvSpPr txBox="1"/>
          <p:nvPr/>
        </p:nvSpPr>
        <p:spPr>
          <a:xfrm>
            <a:off x="2919636" y="3267911"/>
            <a:ext cx="2760062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50" name="TextBox 53"/>
          <p:cNvSpPr txBox="1"/>
          <p:nvPr/>
        </p:nvSpPr>
        <p:spPr>
          <a:xfrm>
            <a:off x="3341118" y="1766475"/>
            <a:ext cx="2750412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151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Main ideas of CDGKS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634345"/>
                <a:ext cx="8528180" cy="1853688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2400" dirty="0" smtClean="0"/>
                  <a:t>Assume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𝑒𝑑𝑖𝑡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 smtClean="0"/>
                  <a:t> :		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For most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,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𝑒𝑑𝑖𝑡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 smtClean="0"/>
                  <a:t> </a:t>
                </a:r>
              </a:p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					</a:t>
                </a: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ℓ=</m:t>
                    </m:r>
                    <m:sSup>
                      <m:sSup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634345"/>
                <a:ext cx="8528180" cy="1853688"/>
              </a:xfrm>
              <a:blipFill>
                <a:blip r:embed="rId2"/>
                <a:stretch>
                  <a:fillRect l="-1072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3578866" y="2228567"/>
            <a:ext cx="413903" cy="103859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6" idx="2"/>
            <a:endCxn id="47" idx="0"/>
          </p:cNvCxnSpPr>
          <p:nvPr/>
        </p:nvCxnSpPr>
        <p:spPr>
          <a:xfrm flipH="1">
            <a:off x="4066063" y="2228567"/>
            <a:ext cx="417837" cy="104024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4547735" y="2238382"/>
            <a:ext cx="414525" cy="102417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3224" y="1789502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4" y="1789502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7676" y="326880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76" y="3268809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53"/>
          <p:cNvSpPr txBox="1"/>
          <p:nvPr/>
        </p:nvSpPr>
        <p:spPr>
          <a:xfrm>
            <a:off x="3992769" y="1766902"/>
            <a:ext cx="982262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47" name="TextBox 53"/>
          <p:cNvSpPr txBox="1"/>
          <p:nvPr/>
        </p:nvSpPr>
        <p:spPr>
          <a:xfrm>
            <a:off x="3578867" y="3268809"/>
            <a:ext cx="974392" cy="461665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92"/>
              <p:cNvSpPr txBox="1"/>
              <p:nvPr/>
            </p:nvSpPr>
            <p:spPr>
              <a:xfrm>
                <a:off x="3901111" y="1265410"/>
                <a:ext cx="13042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1111" y="1265410"/>
                <a:ext cx="130429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92"/>
              <p:cNvSpPr txBox="1"/>
              <p:nvPr/>
            </p:nvSpPr>
            <p:spPr>
              <a:xfrm>
                <a:off x="3474422" y="374275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422" y="3742755"/>
                <a:ext cx="1293845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7"/>
          <p:cNvCxnSpPr/>
          <p:nvPr/>
        </p:nvCxnSpPr>
        <p:spPr>
          <a:xfrm flipH="1">
            <a:off x="2928938" y="2225854"/>
            <a:ext cx="416565" cy="103877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7"/>
          <p:cNvCxnSpPr/>
          <p:nvPr/>
        </p:nvCxnSpPr>
        <p:spPr>
          <a:xfrm flipH="1">
            <a:off x="5679698" y="2228567"/>
            <a:ext cx="411832" cy="103606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3"/>
          <p:cNvSpPr txBox="1"/>
          <p:nvPr/>
        </p:nvSpPr>
        <p:spPr>
          <a:xfrm>
            <a:off x="2083523" y="3267714"/>
            <a:ext cx="1285819" cy="461665"/>
          </a:xfrm>
          <a:prstGeom prst="rect">
            <a:avLst/>
          </a:prstGeom>
          <a:pattFill prst="wdDn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60" name="TextBox 53"/>
          <p:cNvSpPr txBox="1"/>
          <p:nvPr/>
        </p:nvSpPr>
        <p:spPr>
          <a:xfrm>
            <a:off x="5429604" y="3267163"/>
            <a:ext cx="1285819" cy="461665"/>
          </a:xfrm>
          <a:prstGeom prst="rect">
            <a:avLst/>
          </a:prstGeom>
          <a:pattFill prst="wdDnDiag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62" name="Straight Connector 7"/>
          <p:cNvCxnSpPr/>
          <p:nvPr/>
        </p:nvCxnSpPr>
        <p:spPr>
          <a:xfrm flipH="1">
            <a:off x="2091621" y="2228140"/>
            <a:ext cx="1897997" cy="1040669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7"/>
          <p:cNvCxnSpPr/>
          <p:nvPr/>
        </p:nvCxnSpPr>
        <p:spPr>
          <a:xfrm flipH="1">
            <a:off x="3364296" y="2221216"/>
            <a:ext cx="1914292" cy="1055594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7"/>
          <p:cNvCxnSpPr/>
          <p:nvPr/>
        </p:nvCxnSpPr>
        <p:spPr>
          <a:xfrm>
            <a:off x="3992769" y="2228140"/>
            <a:ext cx="1454085" cy="1027490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7"/>
          <p:cNvCxnSpPr/>
          <p:nvPr/>
        </p:nvCxnSpPr>
        <p:spPr>
          <a:xfrm>
            <a:off x="5278588" y="2221216"/>
            <a:ext cx="1427012" cy="1043415"/>
          </a:xfrm>
          <a:prstGeom prst="line">
            <a:avLst/>
          </a:prstGeom>
          <a:ln w="95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3"/>
          <p:cNvSpPr txBox="1"/>
          <p:nvPr/>
        </p:nvSpPr>
        <p:spPr>
          <a:xfrm>
            <a:off x="5991125" y="3268468"/>
            <a:ext cx="2237054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6" name="TextBox 53"/>
          <p:cNvSpPr txBox="1"/>
          <p:nvPr/>
        </p:nvSpPr>
        <p:spPr>
          <a:xfrm>
            <a:off x="6091259" y="1768223"/>
            <a:ext cx="2237054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27" name="TextBox 53"/>
          <p:cNvSpPr txBox="1"/>
          <p:nvPr/>
        </p:nvSpPr>
        <p:spPr>
          <a:xfrm>
            <a:off x="6946362" y="1768650"/>
            <a:ext cx="850819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29" name="Straight Connector 7"/>
          <p:cNvCxnSpPr/>
          <p:nvPr/>
        </p:nvCxnSpPr>
        <p:spPr>
          <a:xfrm flipH="1">
            <a:off x="5998103" y="2230315"/>
            <a:ext cx="93431" cy="10343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7"/>
          <p:cNvCxnSpPr/>
          <p:nvPr/>
        </p:nvCxnSpPr>
        <p:spPr>
          <a:xfrm flipH="1">
            <a:off x="8228179" y="2228140"/>
            <a:ext cx="100134" cy="103852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53"/>
          <p:cNvSpPr txBox="1"/>
          <p:nvPr/>
        </p:nvSpPr>
        <p:spPr>
          <a:xfrm>
            <a:off x="1494988" y="1766716"/>
            <a:ext cx="1853446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42" name="TextBox 53"/>
          <p:cNvSpPr txBox="1"/>
          <p:nvPr/>
        </p:nvSpPr>
        <p:spPr>
          <a:xfrm>
            <a:off x="1708488" y="1767377"/>
            <a:ext cx="873008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43" name="TextBox 53"/>
          <p:cNvSpPr txBox="1"/>
          <p:nvPr/>
        </p:nvSpPr>
        <p:spPr>
          <a:xfrm>
            <a:off x="1645731" y="3267912"/>
            <a:ext cx="1853446" cy="461665"/>
          </a:xfrm>
          <a:prstGeom prst="rect">
            <a:avLst/>
          </a:prstGeom>
          <a:pattFill prst="pct40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sp>
        <p:nvSpPr>
          <p:cNvPr id="44" name="TextBox 53"/>
          <p:cNvSpPr txBox="1"/>
          <p:nvPr/>
        </p:nvSpPr>
        <p:spPr>
          <a:xfrm>
            <a:off x="1859231" y="3268573"/>
            <a:ext cx="873008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35" name="Straight Connector 7"/>
          <p:cNvCxnSpPr/>
          <p:nvPr/>
        </p:nvCxnSpPr>
        <p:spPr>
          <a:xfrm>
            <a:off x="1494988" y="2225854"/>
            <a:ext cx="146001" cy="104080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7"/>
          <p:cNvCxnSpPr/>
          <p:nvPr/>
        </p:nvCxnSpPr>
        <p:spPr>
          <a:xfrm>
            <a:off x="3352925" y="2225854"/>
            <a:ext cx="146252" cy="1041309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3"/>
          <p:cNvSpPr txBox="1"/>
          <p:nvPr/>
        </p:nvSpPr>
        <p:spPr>
          <a:xfrm>
            <a:off x="6847419" y="3267854"/>
            <a:ext cx="850819" cy="461665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 </a:t>
            </a:r>
          </a:p>
        </p:txBody>
      </p:sp>
      <p:cxnSp>
        <p:nvCxnSpPr>
          <p:cNvPr id="45" name="Straight Arrow Connector 10"/>
          <p:cNvCxnSpPr>
            <a:stCxn id="27" idx="2"/>
            <a:endCxn id="40" idx="0"/>
          </p:cNvCxnSpPr>
          <p:nvPr/>
        </p:nvCxnSpPr>
        <p:spPr>
          <a:xfrm flipH="1">
            <a:off x="7272829" y="2230315"/>
            <a:ext cx="98943" cy="103753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10"/>
          <p:cNvCxnSpPr>
            <a:stCxn id="42" idx="2"/>
            <a:endCxn id="44" idx="0"/>
          </p:cNvCxnSpPr>
          <p:nvPr/>
        </p:nvCxnSpPr>
        <p:spPr>
          <a:xfrm>
            <a:off x="2144992" y="2229042"/>
            <a:ext cx="150743" cy="10395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1408090" y="3190009"/>
            <a:ext cx="307139" cy="613064"/>
          </a:xfrm>
          <a:prstGeom prst="rect">
            <a:avLst/>
          </a:prstGeom>
          <a:solidFill>
            <a:schemeClr val="lt1">
              <a:alpha val="0"/>
            </a:schemeClr>
          </a:solidFill>
          <a:ln w="508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9" name="Obdélník 58"/>
          <p:cNvSpPr/>
          <p:nvPr/>
        </p:nvSpPr>
        <p:spPr>
          <a:xfrm>
            <a:off x="2822752" y="3190009"/>
            <a:ext cx="796683" cy="613064"/>
          </a:xfrm>
          <a:prstGeom prst="rect">
            <a:avLst/>
          </a:prstGeom>
          <a:solidFill>
            <a:schemeClr val="lt1">
              <a:alpha val="0"/>
            </a:schemeClr>
          </a:solidFill>
          <a:ln w="508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bdélník 60"/>
          <p:cNvSpPr/>
          <p:nvPr/>
        </p:nvSpPr>
        <p:spPr>
          <a:xfrm>
            <a:off x="5588673" y="3186973"/>
            <a:ext cx="502861" cy="613064"/>
          </a:xfrm>
          <a:prstGeom prst="rect">
            <a:avLst/>
          </a:prstGeom>
          <a:solidFill>
            <a:schemeClr val="lt1">
              <a:alpha val="0"/>
            </a:schemeClr>
          </a:solidFill>
          <a:ln w="508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bdélník 62"/>
          <p:cNvSpPr/>
          <p:nvPr/>
        </p:nvSpPr>
        <p:spPr>
          <a:xfrm>
            <a:off x="8143202" y="3190009"/>
            <a:ext cx="291297" cy="613064"/>
          </a:xfrm>
          <a:prstGeom prst="rect">
            <a:avLst/>
          </a:prstGeom>
          <a:solidFill>
            <a:schemeClr val="lt1">
              <a:alpha val="0"/>
            </a:schemeClr>
          </a:solidFill>
          <a:ln w="50800" cmpd="sng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60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0" grpId="0" animBg="1"/>
      <p:bldP spid="50" grpId="1" animBg="1"/>
      <p:bldP spid="3" grpId="0" build="p"/>
      <p:bldP spid="46" grpId="0" animBg="1"/>
      <p:bldP spid="47" grpId="0" animBg="1"/>
      <p:bldP spid="48" grpId="0"/>
      <p:bldP spid="49" grpId="0"/>
      <p:bldP spid="58" grpId="0" animBg="1"/>
      <p:bldP spid="60" grpId="0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0" grpId="0" animBg="1"/>
      <p:bldP spid="40" grpId="1" animBg="1"/>
      <p:bldP spid="12" grpId="0" animBg="1"/>
      <p:bldP spid="12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Praha</a:t>
            </a:r>
            <a:endParaRPr lang="en-US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3" t="14177" r="-25814" b="4315"/>
          <a:stretch/>
        </p:blipFill>
        <p:spPr>
          <a:xfrm>
            <a:off x="1332000" y="1557880"/>
            <a:ext cx="8892000" cy="4828032"/>
          </a:xfrm>
        </p:spPr>
      </p:pic>
    </p:spTree>
    <p:extLst>
      <p:ext uri="{BB962C8B-B14F-4D97-AF65-F5344CB8AC3E}">
        <p14:creationId xmlns:p14="http://schemas.microsoft.com/office/powerpoint/2010/main" val="17107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Jerusalem</a:t>
            </a:r>
            <a:endParaRPr lang="en-US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06" y="1600200"/>
            <a:ext cx="7050587" cy="4525963"/>
          </a:xfrm>
        </p:spPr>
      </p:pic>
    </p:spTree>
    <p:extLst>
      <p:ext uri="{BB962C8B-B14F-4D97-AF65-F5344CB8AC3E}">
        <p14:creationId xmlns:p14="http://schemas.microsoft.com/office/powerpoint/2010/main" val="19600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two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6266"/>
            <a:ext cx="8528180" cy="2721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chemeClr val="tx2"/>
                </a:solidFill>
              </a:rPr>
              <a:t>Questions:</a:t>
            </a:r>
          </a:p>
          <a:p>
            <a:r>
              <a:rPr lang="en-GB" sz="2800" dirty="0" smtClean="0"/>
              <a:t>Are </a:t>
            </a:r>
            <a:r>
              <a:rPr lang="en-GB" sz="2800" dirty="0"/>
              <a:t>they equal? </a:t>
            </a:r>
            <a:endParaRPr lang="en-GB" sz="2800" dirty="0" smtClean="0"/>
          </a:p>
          <a:p>
            <a:r>
              <a:rPr lang="en-US" sz="2800" dirty="0" smtClean="0"/>
              <a:t>Are they similar?</a:t>
            </a:r>
          </a:p>
          <a:p>
            <a:r>
              <a:rPr lang="en-US" sz="2800" dirty="0" smtClean="0"/>
              <a:t>How similar are they?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24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56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8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320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52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k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84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16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</a:t>
            </a:r>
            <a:endParaRPr lang="en-US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7048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54" name="TextBox 53"/>
          <p:cNvSpPr txBox="1"/>
          <p:nvPr/>
        </p:nvSpPr>
        <p:spPr>
          <a:xfrm>
            <a:off x="1866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98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30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62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94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24456" y="276765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56456" y="276765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888456" y="276765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20456" y="276765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</a:t>
            </a:r>
            <a:endParaRPr lang="en-US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5752456" y="276765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184456" y="276765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16456" y="276765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48456" y="2767656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</a:t>
            </a:r>
            <a:endParaRPr lang="en-US" sz="2400" dirty="0"/>
          </a:p>
        </p:txBody>
      </p:sp>
      <p:sp>
        <p:nvSpPr>
          <p:cNvPr id="75" name="TextBox 74"/>
          <p:cNvSpPr txBox="1"/>
          <p:nvPr/>
        </p:nvSpPr>
        <p:spPr>
          <a:xfrm>
            <a:off x="1866091" y="276715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98091" y="276715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730091" y="276715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62091" y="276715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3594091" y="2767158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3224" y="1747938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4" y="1747938"/>
                <a:ext cx="1293845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7676" y="2759655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76" y="2759655"/>
                <a:ext cx="1293845" cy="461665"/>
              </a:xfrm>
              <a:prstGeom prst="rect">
                <a:avLst/>
              </a:prstGeom>
              <a:blipFill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3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075"/>
            <a:ext cx="8229600" cy="1143000"/>
          </a:xfrm>
        </p:spPr>
        <p:txBody>
          <a:bodyPr/>
          <a:lstStyle/>
          <a:p>
            <a:r>
              <a:rPr lang="en-US" dirty="0" smtClean="0"/>
              <a:t>Edit distance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335519"/>
                <a:ext cx="8528180" cy="2152514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US" sz="2400" dirty="0" smtClean="0"/>
                  <a:t>Edit distance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𝑒𝑑𝑖𝑡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number </a:t>
                </a:r>
                <a:r>
                  <a:rPr lang="en-US" sz="2400" dirty="0" smtClean="0"/>
                  <a:t>of		1) bit flips/symbol changes</a:t>
                </a:r>
                <a:br>
                  <a:rPr lang="en-US" sz="2400" dirty="0" smtClean="0"/>
                </a:br>
                <a:r>
                  <a:rPr lang="en-US" sz="2400" dirty="0" smtClean="0"/>
                  <a:t>				2) insertions, and</a:t>
                </a:r>
                <a:br>
                  <a:rPr lang="en-US" sz="2400" dirty="0" smtClean="0"/>
                </a:br>
                <a:r>
                  <a:rPr lang="en-US" sz="2400" dirty="0" smtClean="0"/>
                  <a:t>				3) deletions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	that transform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/>
                      </a:rPr>
                      <m:t>𝑥</m:t>
                    </m:r>
                  </m:oMath>
                </a14:m>
                <a:r>
                  <a:rPr lang="en-US" sz="2400" dirty="0" smtClean="0"/>
                  <a:t>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335519"/>
                <a:ext cx="8528180" cy="2152514"/>
              </a:xfrm>
              <a:blipFill>
                <a:blip r:embed="rId2"/>
                <a:stretch>
                  <a:fillRect l="-1072" t="-2266" b="-963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024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56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88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320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5752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6184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616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048456" y="176805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866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298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730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62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z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94091" y="176755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024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456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g</a:t>
            </a:r>
            <a:endParaRPr lang="en-US" sz="2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888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320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752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j</a:t>
            </a:r>
            <a:endParaRPr lang="en-US" sz="2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6184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16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048456" y="3276810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66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98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730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162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3594091" y="3276312"/>
            <a:ext cx="432000" cy="461665"/>
          </a:xfrm>
          <a:prstGeom prst="rect">
            <a:avLst/>
          </a:prstGeom>
          <a:noFill/>
          <a:ln w="15875" cap="sq">
            <a:solidFill>
              <a:schemeClr val="tx1"/>
            </a:solidFill>
            <a:rou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162091" y="2229715"/>
            <a:ext cx="0" cy="10470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162091" y="2229715"/>
            <a:ext cx="432000" cy="104709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0" idx="2"/>
            <a:endCxn id="64" idx="0"/>
          </p:cNvCxnSpPr>
          <p:nvPr/>
        </p:nvCxnSpPr>
        <p:spPr>
          <a:xfrm flipH="1">
            <a:off x="4672456" y="2229715"/>
            <a:ext cx="432000" cy="10470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752456" y="2229715"/>
            <a:ext cx="432000" cy="1046597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82821" y="2229217"/>
            <a:ext cx="1635" cy="10475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73224" y="1789502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4" y="1789502"/>
                <a:ext cx="129384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357676" y="3268809"/>
                <a:ext cx="12938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76" y="3268809"/>
                <a:ext cx="129384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25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Variants of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212"/>
            <a:ext cx="8229600" cy="483006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400" i="1" dirty="0" err="1" smtClean="0"/>
              <a:t>Levenshtein</a:t>
            </a:r>
            <a:r>
              <a:rPr lang="en-US" sz="2400" i="1" dirty="0" smtClean="0"/>
              <a:t> distance:</a:t>
            </a:r>
            <a:r>
              <a:rPr lang="en-US" sz="2400" dirty="0" smtClean="0"/>
              <a:t> vanilla edit distance.</a:t>
            </a:r>
          </a:p>
          <a:p>
            <a:pPr>
              <a:spcBef>
                <a:spcPts val="1800"/>
              </a:spcBef>
            </a:pPr>
            <a:r>
              <a:rPr lang="en-US" sz="2400" i="1" dirty="0" smtClean="0">
                <a:ea typeface="Cambria Math"/>
              </a:rPr>
              <a:t>Longest Common Subsequence:</a:t>
            </a:r>
            <a:r>
              <a:rPr lang="en-US" sz="2400" dirty="0" smtClean="0">
                <a:ea typeface="Cambria Math"/>
              </a:rPr>
              <a:t> dual measure.</a:t>
            </a:r>
            <a:endParaRPr lang="en-US" sz="2400" i="1" dirty="0" smtClean="0">
              <a:ea typeface="Cambria Math"/>
            </a:endParaRPr>
          </a:p>
          <a:p>
            <a:pPr>
              <a:spcBef>
                <a:spcPts val="1800"/>
              </a:spcBef>
            </a:pPr>
            <a:r>
              <a:rPr lang="en-US" sz="2400" i="1" dirty="0" err="1" smtClean="0"/>
              <a:t>Ulam</a:t>
            </a:r>
            <a:r>
              <a:rPr lang="en-US" sz="2400" i="1" dirty="0" smtClean="0"/>
              <a:t> distance:</a:t>
            </a:r>
            <a:r>
              <a:rPr lang="en-US" sz="2400" dirty="0" smtClean="0"/>
              <a:t> large alphabet, each symbol appears at most 			once.</a:t>
            </a:r>
            <a:endParaRPr lang="en-US" sz="2400" dirty="0" smtClean="0">
              <a:ea typeface="Cambria Math"/>
            </a:endParaRPr>
          </a:p>
          <a:p>
            <a:pPr>
              <a:spcBef>
                <a:spcPts val="1800"/>
              </a:spcBef>
            </a:pPr>
            <a:r>
              <a:rPr lang="en-US" sz="2400" i="1" dirty="0" smtClean="0">
                <a:ea typeface="Cambria Math"/>
              </a:rPr>
              <a:t>Edit distance with moves: </a:t>
            </a:r>
            <a:r>
              <a:rPr lang="en-US" sz="2400" dirty="0" smtClean="0">
                <a:ea typeface="Cambria Math"/>
              </a:rPr>
              <a:t>additional operation – 							block move.</a:t>
            </a:r>
          </a:p>
          <a:p>
            <a:pPr>
              <a:spcBef>
                <a:spcPts val="1800"/>
              </a:spcBef>
            </a:pPr>
            <a:r>
              <a:rPr lang="en-US" sz="2400" i="1" dirty="0" smtClean="0"/>
              <a:t>Hamming </a:t>
            </a:r>
            <a:r>
              <a:rPr lang="en-US" sz="2400" i="1" dirty="0"/>
              <a:t>distance.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4793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Applications of edit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8212"/>
            <a:ext cx="8229600" cy="48300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Bioinformatics.</a:t>
            </a:r>
          </a:p>
          <a:p>
            <a:r>
              <a:rPr lang="en-US" sz="2400" dirty="0" smtClean="0"/>
              <a:t>Pattern recognition.</a:t>
            </a:r>
          </a:p>
          <a:p>
            <a:r>
              <a:rPr lang="en-US" sz="2400" dirty="0" smtClean="0"/>
              <a:t>Text processing.</a:t>
            </a:r>
          </a:p>
          <a:p>
            <a:r>
              <a:rPr lang="en-US" sz="2400" dirty="0" smtClean="0"/>
              <a:t>Information retrieval.</a:t>
            </a:r>
          </a:p>
          <a:p>
            <a:pPr marL="0" indent="0">
              <a:buNone/>
            </a:pPr>
            <a:r>
              <a:rPr lang="en-US" sz="2400" dirty="0" smtClean="0"/>
              <a:t>     …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590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</TotalTime>
  <Words>830</Words>
  <Application>Microsoft Office PowerPoint</Application>
  <PresentationFormat>Předvádění na obrazovce (4:3)</PresentationFormat>
  <Paragraphs>578</Paragraphs>
  <Slides>38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2" baseType="lpstr">
      <vt:lpstr>Arial</vt:lpstr>
      <vt:lpstr>Calibri</vt:lpstr>
      <vt:lpstr>Cambria Math</vt:lpstr>
      <vt:lpstr>Office Theme</vt:lpstr>
      <vt:lpstr>O(1)-approximation of edit distance  on far inputs in near linear time</vt:lpstr>
      <vt:lpstr>Praha</vt:lpstr>
      <vt:lpstr>Praha</vt:lpstr>
      <vt:lpstr>Praha</vt:lpstr>
      <vt:lpstr>Jerusalem</vt:lpstr>
      <vt:lpstr>Comparing two strings</vt:lpstr>
      <vt:lpstr>Edit distance</vt:lpstr>
      <vt:lpstr>Variants of edit distance</vt:lpstr>
      <vt:lpstr>Applications of edit distance</vt:lpstr>
      <vt:lpstr>Our result</vt:lpstr>
      <vt:lpstr>Exact algorithms</vt:lpstr>
      <vt:lpstr>Fine-grained complexity</vt:lpstr>
      <vt:lpstr>Fine-grained complexity</vt:lpstr>
      <vt:lpstr>Approximating edit distance</vt:lpstr>
      <vt:lpstr>Approximating edit distance</vt:lpstr>
      <vt:lpstr>Our approach</vt:lpstr>
      <vt:lpstr>Gap Edit Distance</vt:lpstr>
      <vt:lpstr>Edit distance</vt:lpstr>
      <vt:lpstr>Main ideas of CDGKS</vt:lpstr>
      <vt:lpstr>Searching for matches</vt:lpstr>
      <vt:lpstr>Sparse case of CDGKS</vt:lpstr>
      <vt:lpstr>Dense case of CDGKS</vt:lpstr>
      <vt:lpstr>Combining the two cases</vt:lpstr>
      <vt:lpstr>Recovering a good match</vt:lpstr>
      <vt:lpstr>Under the rug</vt:lpstr>
      <vt:lpstr>Combining boxes</vt:lpstr>
      <vt:lpstr>Our approach</vt:lpstr>
      <vt:lpstr>Multiple levels – sparse case</vt:lpstr>
      <vt:lpstr>Better trade-off</vt:lpstr>
      <vt:lpstr>Multiple levels – sparse case</vt:lpstr>
      <vt:lpstr>Data structure approach</vt:lpstr>
      <vt:lpstr>Data structure approach</vt:lpstr>
      <vt:lpstr>Data structure approach</vt:lpstr>
      <vt:lpstr>Our result</vt:lpstr>
      <vt:lpstr>Andoni-Nosatzki Result</vt:lpstr>
      <vt:lpstr>Open problems</vt:lpstr>
      <vt:lpstr>Recovering a good match</vt:lpstr>
      <vt:lpstr>Main ideas of CDGKS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Approach to the Sensitivity Conjecture</dc:title>
  <dc:creator>Justin</dc:creator>
  <cp:lastModifiedBy>Michal</cp:lastModifiedBy>
  <cp:revision>300</cp:revision>
  <cp:lastPrinted>2020-12-14T13:37:31Z</cp:lastPrinted>
  <dcterms:created xsi:type="dcterms:W3CDTF">2014-12-29T17:25:12Z</dcterms:created>
  <dcterms:modified xsi:type="dcterms:W3CDTF">2020-12-15T22:39:23Z</dcterms:modified>
</cp:coreProperties>
</file>