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" y="6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9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8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8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2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7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6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3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3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0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7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55055-2D8C-4948-9FE5-75BC56FC3F6F}" type="datetimeFigureOut">
              <a:rPr lang="en-US" smtClean="0"/>
              <a:t>2023-07-11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3FC4F-D5D5-4386-A677-4CB96495E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2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GB" dirty="0" smtClean="0">
                    <a:solidFill>
                      <a:schemeClr val="tx2"/>
                    </a:solidFill>
                  </a:rPr>
                  <a:t>Streaming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 smtClean="0">
                    <a:solidFill>
                      <a:schemeClr val="tx2"/>
                    </a:solidFill>
                  </a:rPr>
                  <a:t>-edit approximate pattern matching via string decomposition</a:t>
                </a:r>
                <a:endParaRPr lang="en-US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 t="-7398" r="-1267" b="-15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en-US" sz="2800" dirty="0" err="1" smtClean="0"/>
              <a:t>Sudatta</a:t>
            </a:r>
            <a:r>
              <a:rPr lang="en-US" sz="2800" dirty="0" smtClean="0"/>
              <a:t> Bhattacharya	</a:t>
            </a:r>
            <a:r>
              <a:rPr lang="cs-CZ" sz="2800" dirty="0" smtClean="0"/>
              <a:t> </a:t>
            </a:r>
            <a:r>
              <a:rPr lang="en-US" sz="2800" dirty="0" smtClean="0"/>
              <a:t>Michal </a:t>
            </a:r>
            <a:r>
              <a:rPr lang="en-US" sz="2800" dirty="0" err="1" smtClean="0"/>
              <a:t>Kouck</a:t>
            </a:r>
            <a:r>
              <a:rPr lang="cs-CZ" sz="2800" dirty="0" smtClean="0"/>
              <a:t>ý</a:t>
            </a:r>
          </a:p>
          <a:p>
            <a:r>
              <a:rPr lang="en-US" sz="2800" dirty="0">
                <a:solidFill>
                  <a:schemeClr val="tx2"/>
                </a:solidFill>
              </a:rPr>
              <a:t>Charles U., Prague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29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 smtClean="0"/>
                  <a:t> </a:t>
                </a:r>
                <a:r>
                  <a:rPr lang="en-US" smtClean="0"/>
                  <a:t>Smaller space: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?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dirty="0" smtClean="0"/>
                  <a:t>Recover the edit operations ?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93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matching </a:t>
            </a:r>
            <a:br>
              <a:rPr lang="en-US" dirty="0" smtClean="0"/>
            </a:br>
            <a:r>
              <a:rPr lang="en-US" sz="2800" dirty="0">
                <a:solidFill>
                  <a:schemeClr val="tx2"/>
                </a:solidFill>
              </a:rPr>
              <a:t>[Knuth-Morris-Pratt’77, Boyer-Moore’77]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53217"/>
                <a:ext cx="10515600" cy="1823746"/>
              </a:xfrm>
            </p:spPr>
            <p:txBody>
              <a:bodyPr/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 smtClean="0">
                    <a:solidFill>
                      <a:schemeClr val="accent1"/>
                    </a:solidFill>
                  </a:rPr>
                  <a:t>Input:</a:t>
                </a:r>
                <a:r>
                  <a:rPr lang="en-US" dirty="0"/>
                  <a:t> Pattern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and text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Goal:</a:t>
                </a:r>
                <a:r>
                  <a:rPr lang="en-US" dirty="0"/>
                  <a:t> Find all occurrences of pattern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in text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dirty="0" smtClean="0"/>
                  <a:t>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53217"/>
                <a:ext cx="10515600" cy="1823746"/>
              </a:xfrm>
              <a:blipFill>
                <a:blip r:embed="rId2"/>
                <a:stretch>
                  <a:fillRect l="-1217" t="-5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62"/>
          <p:cNvSpPr txBox="1"/>
          <p:nvPr/>
        </p:nvSpPr>
        <p:spPr>
          <a:xfrm>
            <a:off x="5651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5" name="TextBox 63"/>
          <p:cNvSpPr txBox="1"/>
          <p:nvPr/>
        </p:nvSpPr>
        <p:spPr>
          <a:xfrm>
            <a:off x="6083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6" name="TextBox 65"/>
          <p:cNvSpPr txBox="1"/>
          <p:nvPr/>
        </p:nvSpPr>
        <p:spPr>
          <a:xfrm>
            <a:off x="6515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7" name="TextBox 66"/>
          <p:cNvSpPr txBox="1"/>
          <p:nvPr/>
        </p:nvSpPr>
        <p:spPr>
          <a:xfrm>
            <a:off x="6947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8" name="TextBox 67"/>
          <p:cNvSpPr txBox="1"/>
          <p:nvPr/>
        </p:nvSpPr>
        <p:spPr>
          <a:xfrm>
            <a:off x="7379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9" name="TextBox 71"/>
          <p:cNvSpPr txBox="1"/>
          <p:nvPr/>
        </p:nvSpPr>
        <p:spPr>
          <a:xfrm>
            <a:off x="7811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10" name="TextBox 72"/>
          <p:cNvSpPr txBox="1"/>
          <p:nvPr/>
        </p:nvSpPr>
        <p:spPr>
          <a:xfrm>
            <a:off x="8243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</a:t>
            </a:r>
            <a:endParaRPr lang="en-US" sz="2400" dirty="0"/>
          </a:p>
        </p:txBody>
      </p:sp>
      <p:sp>
        <p:nvSpPr>
          <p:cNvPr id="11" name="TextBox 73"/>
          <p:cNvSpPr txBox="1"/>
          <p:nvPr/>
        </p:nvSpPr>
        <p:spPr>
          <a:xfrm>
            <a:off x="8675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</a:t>
            </a:r>
            <a:endParaRPr lang="en-US" sz="2400" dirty="0"/>
          </a:p>
        </p:txBody>
      </p:sp>
      <p:sp>
        <p:nvSpPr>
          <p:cNvPr id="12" name="TextBox 74"/>
          <p:cNvSpPr txBox="1"/>
          <p:nvPr/>
        </p:nvSpPr>
        <p:spPr>
          <a:xfrm>
            <a:off x="3492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13" name="TextBox 75"/>
          <p:cNvSpPr txBox="1"/>
          <p:nvPr/>
        </p:nvSpPr>
        <p:spPr>
          <a:xfrm>
            <a:off x="3924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14" name="TextBox 76"/>
          <p:cNvSpPr txBox="1"/>
          <p:nvPr/>
        </p:nvSpPr>
        <p:spPr>
          <a:xfrm>
            <a:off x="4356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15" name="TextBox 77"/>
          <p:cNvSpPr txBox="1"/>
          <p:nvPr/>
        </p:nvSpPr>
        <p:spPr>
          <a:xfrm>
            <a:off x="4788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16" name="TextBox 78"/>
          <p:cNvSpPr txBox="1"/>
          <p:nvPr/>
        </p:nvSpPr>
        <p:spPr>
          <a:xfrm>
            <a:off x="5220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2"/>
              <p:cNvSpPr txBox="1"/>
              <p:nvPr/>
            </p:nvSpPr>
            <p:spPr>
              <a:xfrm>
                <a:off x="1984522" y="2219775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522" y="2219775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37"/>
          <p:cNvSpPr txBox="1"/>
          <p:nvPr/>
        </p:nvSpPr>
        <p:spPr>
          <a:xfrm>
            <a:off x="4356937" y="332709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19" name="TextBox 38"/>
          <p:cNvSpPr txBox="1"/>
          <p:nvPr/>
        </p:nvSpPr>
        <p:spPr>
          <a:xfrm>
            <a:off x="4788937" y="332709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20" name="TextBox 58"/>
          <p:cNvSpPr txBox="1"/>
          <p:nvPr/>
        </p:nvSpPr>
        <p:spPr>
          <a:xfrm>
            <a:off x="3494572" y="332659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1" name="TextBox 60"/>
          <p:cNvSpPr txBox="1"/>
          <p:nvPr/>
        </p:nvSpPr>
        <p:spPr>
          <a:xfrm>
            <a:off x="3926572" y="332659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7"/>
              <p:cNvSpPr txBox="1"/>
              <p:nvPr/>
            </p:nvSpPr>
            <p:spPr>
              <a:xfrm>
                <a:off x="1984522" y="3326593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522" y="3326593"/>
                <a:ext cx="129384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Přímá spojnice 22"/>
          <p:cNvCxnSpPr/>
          <p:nvPr/>
        </p:nvCxnSpPr>
        <p:spPr>
          <a:xfrm flipH="1">
            <a:off x="3494572" y="2681440"/>
            <a:ext cx="860731" cy="644655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3491302" y="2681440"/>
            <a:ext cx="3452730" cy="644655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>
            <a:off x="5219302" y="2688233"/>
            <a:ext cx="864000" cy="63786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H="1">
            <a:off x="5216032" y="2687984"/>
            <a:ext cx="3456000" cy="63836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449836" y="36407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31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826980" y="365125"/>
                <a:ext cx="10515600" cy="13255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-edit approximate </a:t>
                </a:r>
                <a:r>
                  <a:rPr lang="en-US" dirty="0"/>
                  <a:t>p</a:t>
                </a:r>
                <a:r>
                  <a:rPr lang="en-US" dirty="0" smtClean="0"/>
                  <a:t>attern </a:t>
                </a:r>
                <a:r>
                  <a:rPr lang="en-US" dirty="0"/>
                  <a:t>m</a:t>
                </a:r>
                <a:r>
                  <a:rPr lang="en-US" dirty="0" smtClean="0"/>
                  <a:t>atching </a:t>
                </a:r>
                <a:br>
                  <a:rPr lang="en-US" dirty="0" smtClean="0"/>
                </a:br>
                <a:endParaRPr lang="en-US" sz="2800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26980" y="365125"/>
                <a:ext cx="10515600" cy="1325563"/>
              </a:xfrm>
              <a:blipFill>
                <a:blip r:embed="rId2"/>
                <a:stretch>
                  <a:fillRect t="-5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53216"/>
                <a:ext cx="10515600" cy="2109291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 smtClean="0">
                    <a:solidFill>
                      <a:schemeClr val="accent1"/>
                    </a:solidFill>
                  </a:rPr>
                  <a:t>Input:</a:t>
                </a:r>
                <a:r>
                  <a:rPr lang="en-US" dirty="0"/>
                  <a:t> Pattern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and text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Goal:</a:t>
                </a:r>
                <a:r>
                  <a:rPr lang="en-US" dirty="0"/>
                  <a:t> Find all </a:t>
                </a:r>
                <a:r>
                  <a:rPr lang="en-US" i="1" dirty="0" smtClean="0"/>
                  <a:t>approximate </a:t>
                </a:r>
                <a:r>
                  <a:rPr lang="en-US" dirty="0" smtClean="0"/>
                  <a:t>occurrences </a:t>
                </a:r>
                <a:r>
                  <a:rPr lang="en-US" dirty="0"/>
                  <a:t>of pattern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in text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 up-to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modifications (symbol insertion/deletion/substitution).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𝐸𝐷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/>
                  <a:t> report: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53216"/>
                <a:ext cx="10515600" cy="2109291"/>
              </a:xfrm>
              <a:blipFill>
                <a:blip r:embed="rId3"/>
                <a:stretch>
                  <a:fillRect l="-1217" t="-4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62"/>
          <p:cNvSpPr txBox="1"/>
          <p:nvPr/>
        </p:nvSpPr>
        <p:spPr>
          <a:xfrm>
            <a:off x="5651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0" name="TextBox 63"/>
          <p:cNvSpPr txBox="1"/>
          <p:nvPr/>
        </p:nvSpPr>
        <p:spPr>
          <a:xfrm>
            <a:off x="6083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31" name="TextBox 65"/>
          <p:cNvSpPr txBox="1"/>
          <p:nvPr/>
        </p:nvSpPr>
        <p:spPr>
          <a:xfrm>
            <a:off x="6515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32" name="TextBox 66"/>
          <p:cNvSpPr txBox="1"/>
          <p:nvPr/>
        </p:nvSpPr>
        <p:spPr>
          <a:xfrm>
            <a:off x="6947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33" name="TextBox 67"/>
          <p:cNvSpPr txBox="1"/>
          <p:nvPr/>
        </p:nvSpPr>
        <p:spPr>
          <a:xfrm>
            <a:off x="7379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4" name="TextBox 71"/>
          <p:cNvSpPr txBox="1"/>
          <p:nvPr/>
        </p:nvSpPr>
        <p:spPr>
          <a:xfrm>
            <a:off x="7811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</a:t>
            </a:r>
          </a:p>
        </p:txBody>
      </p:sp>
      <p:sp>
        <p:nvSpPr>
          <p:cNvPr id="35" name="TextBox 72"/>
          <p:cNvSpPr txBox="1"/>
          <p:nvPr/>
        </p:nvSpPr>
        <p:spPr>
          <a:xfrm>
            <a:off x="8243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6" name="TextBox 73"/>
          <p:cNvSpPr txBox="1"/>
          <p:nvPr/>
        </p:nvSpPr>
        <p:spPr>
          <a:xfrm>
            <a:off x="8675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7" name="TextBox 74"/>
          <p:cNvSpPr txBox="1"/>
          <p:nvPr/>
        </p:nvSpPr>
        <p:spPr>
          <a:xfrm>
            <a:off x="3492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8" name="TextBox 75"/>
          <p:cNvSpPr txBox="1"/>
          <p:nvPr/>
        </p:nvSpPr>
        <p:spPr>
          <a:xfrm>
            <a:off x="3924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39" name="TextBox 76"/>
          <p:cNvSpPr txBox="1"/>
          <p:nvPr/>
        </p:nvSpPr>
        <p:spPr>
          <a:xfrm>
            <a:off x="4356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40" name="TextBox 77"/>
          <p:cNvSpPr txBox="1"/>
          <p:nvPr/>
        </p:nvSpPr>
        <p:spPr>
          <a:xfrm>
            <a:off x="4788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41" name="TextBox 78"/>
          <p:cNvSpPr txBox="1"/>
          <p:nvPr/>
        </p:nvSpPr>
        <p:spPr>
          <a:xfrm>
            <a:off x="5220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92"/>
              <p:cNvSpPr txBox="1"/>
              <p:nvPr/>
            </p:nvSpPr>
            <p:spPr>
              <a:xfrm>
                <a:off x="1984522" y="2219775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522" y="2219775"/>
                <a:ext cx="129384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37"/>
          <p:cNvSpPr txBox="1"/>
          <p:nvPr/>
        </p:nvSpPr>
        <p:spPr>
          <a:xfrm>
            <a:off x="4356937" y="332709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44" name="TextBox 38"/>
          <p:cNvSpPr txBox="1"/>
          <p:nvPr/>
        </p:nvSpPr>
        <p:spPr>
          <a:xfrm>
            <a:off x="4788937" y="332709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45" name="TextBox 58"/>
          <p:cNvSpPr txBox="1"/>
          <p:nvPr/>
        </p:nvSpPr>
        <p:spPr>
          <a:xfrm>
            <a:off x="3494572" y="332659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46" name="TextBox 60"/>
          <p:cNvSpPr txBox="1"/>
          <p:nvPr/>
        </p:nvSpPr>
        <p:spPr>
          <a:xfrm>
            <a:off x="3926572" y="332659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7"/>
              <p:cNvSpPr txBox="1"/>
              <p:nvPr/>
            </p:nvSpPr>
            <p:spPr>
              <a:xfrm>
                <a:off x="1984522" y="3326593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7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522" y="3326593"/>
                <a:ext cx="129384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Přímá spojnice 47"/>
          <p:cNvCxnSpPr/>
          <p:nvPr/>
        </p:nvCxnSpPr>
        <p:spPr>
          <a:xfrm flipH="1">
            <a:off x="3494572" y="2681440"/>
            <a:ext cx="860731" cy="644655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H="1">
            <a:off x="3491302" y="2681440"/>
            <a:ext cx="3452730" cy="644655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H="1">
            <a:off x="5219302" y="2688233"/>
            <a:ext cx="864000" cy="63786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5216032" y="2680444"/>
            <a:ext cx="3891270" cy="6459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7449836" y="36407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73"/>
          <p:cNvSpPr txBox="1"/>
          <p:nvPr/>
        </p:nvSpPr>
        <p:spPr>
          <a:xfrm>
            <a:off x="9107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71549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98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Streaming pattern </a:t>
            </a:r>
            <a:r>
              <a:rPr lang="en-US" dirty="0"/>
              <a:t>m</a:t>
            </a:r>
            <a:r>
              <a:rPr lang="en-US" dirty="0" smtClean="0"/>
              <a:t>atching </a:t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2938" y="2219775"/>
            <a:ext cx="1602070" cy="57222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Phase 2:</a:t>
            </a:r>
            <a:endParaRPr lang="en-US" dirty="0"/>
          </a:p>
        </p:txBody>
      </p:sp>
      <p:sp>
        <p:nvSpPr>
          <p:cNvPr id="29" name="TextBox 62"/>
          <p:cNvSpPr txBox="1"/>
          <p:nvPr/>
        </p:nvSpPr>
        <p:spPr>
          <a:xfrm>
            <a:off x="5651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0" name="TextBox 63"/>
          <p:cNvSpPr txBox="1"/>
          <p:nvPr/>
        </p:nvSpPr>
        <p:spPr>
          <a:xfrm>
            <a:off x="6083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31" name="TextBox 65"/>
          <p:cNvSpPr txBox="1"/>
          <p:nvPr/>
        </p:nvSpPr>
        <p:spPr>
          <a:xfrm>
            <a:off x="6515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32" name="TextBox 66"/>
          <p:cNvSpPr txBox="1"/>
          <p:nvPr/>
        </p:nvSpPr>
        <p:spPr>
          <a:xfrm>
            <a:off x="6947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33" name="TextBox 67"/>
          <p:cNvSpPr txBox="1"/>
          <p:nvPr/>
        </p:nvSpPr>
        <p:spPr>
          <a:xfrm>
            <a:off x="7379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4" name="TextBox 71"/>
          <p:cNvSpPr txBox="1"/>
          <p:nvPr/>
        </p:nvSpPr>
        <p:spPr>
          <a:xfrm>
            <a:off x="7811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</a:t>
            </a:r>
          </a:p>
        </p:txBody>
      </p:sp>
      <p:sp>
        <p:nvSpPr>
          <p:cNvPr id="35" name="TextBox 72"/>
          <p:cNvSpPr txBox="1"/>
          <p:nvPr/>
        </p:nvSpPr>
        <p:spPr>
          <a:xfrm>
            <a:off x="8243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6" name="TextBox 73"/>
          <p:cNvSpPr txBox="1"/>
          <p:nvPr/>
        </p:nvSpPr>
        <p:spPr>
          <a:xfrm>
            <a:off x="8675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7" name="TextBox 74"/>
          <p:cNvSpPr txBox="1"/>
          <p:nvPr/>
        </p:nvSpPr>
        <p:spPr>
          <a:xfrm>
            <a:off x="3492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8" name="TextBox 75"/>
          <p:cNvSpPr txBox="1"/>
          <p:nvPr/>
        </p:nvSpPr>
        <p:spPr>
          <a:xfrm>
            <a:off x="3924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39" name="TextBox 76"/>
          <p:cNvSpPr txBox="1"/>
          <p:nvPr/>
        </p:nvSpPr>
        <p:spPr>
          <a:xfrm>
            <a:off x="4356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40" name="TextBox 77"/>
          <p:cNvSpPr txBox="1"/>
          <p:nvPr/>
        </p:nvSpPr>
        <p:spPr>
          <a:xfrm>
            <a:off x="4788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41" name="TextBox 78"/>
          <p:cNvSpPr txBox="1"/>
          <p:nvPr/>
        </p:nvSpPr>
        <p:spPr>
          <a:xfrm>
            <a:off x="5220937" y="2227278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92"/>
              <p:cNvSpPr txBox="1"/>
              <p:nvPr/>
            </p:nvSpPr>
            <p:spPr>
              <a:xfrm>
                <a:off x="1984522" y="2219775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522" y="2219775"/>
                <a:ext cx="129384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37"/>
          <p:cNvSpPr txBox="1"/>
          <p:nvPr/>
        </p:nvSpPr>
        <p:spPr>
          <a:xfrm>
            <a:off x="4356937" y="398904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44" name="TextBox 38"/>
          <p:cNvSpPr txBox="1"/>
          <p:nvPr/>
        </p:nvSpPr>
        <p:spPr>
          <a:xfrm>
            <a:off x="4788937" y="3989049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45" name="TextBox 58"/>
          <p:cNvSpPr txBox="1"/>
          <p:nvPr/>
        </p:nvSpPr>
        <p:spPr>
          <a:xfrm>
            <a:off x="3494572" y="398855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46" name="TextBox 60"/>
          <p:cNvSpPr txBox="1"/>
          <p:nvPr/>
        </p:nvSpPr>
        <p:spPr>
          <a:xfrm>
            <a:off x="3926572" y="398855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7"/>
              <p:cNvSpPr txBox="1"/>
              <p:nvPr/>
            </p:nvSpPr>
            <p:spPr>
              <a:xfrm>
                <a:off x="1984522" y="3988551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7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522" y="3988551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Přímá spojnice 51"/>
          <p:cNvCxnSpPr/>
          <p:nvPr/>
        </p:nvCxnSpPr>
        <p:spPr>
          <a:xfrm>
            <a:off x="7449836" y="43027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73"/>
          <p:cNvSpPr txBox="1"/>
          <p:nvPr/>
        </p:nvSpPr>
        <p:spPr>
          <a:xfrm>
            <a:off x="9107302" y="2227776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54" name="Zástupný symbol pro obsah 2"/>
          <p:cNvSpPr txBox="1">
            <a:spLocks/>
          </p:cNvSpPr>
          <p:nvPr/>
        </p:nvSpPr>
        <p:spPr>
          <a:xfrm>
            <a:off x="632938" y="4003720"/>
            <a:ext cx="1602070" cy="572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 smtClean="0"/>
              <a:t>Phase 1:</a:t>
            </a:r>
            <a:endParaRPr lang="en-US" dirty="0"/>
          </a:p>
        </p:txBody>
      </p:sp>
      <p:sp>
        <p:nvSpPr>
          <p:cNvPr id="4" name="Šipka doprava 3"/>
          <p:cNvSpPr/>
          <p:nvPr/>
        </p:nvSpPr>
        <p:spPr>
          <a:xfrm>
            <a:off x="5500119" y="4019418"/>
            <a:ext cx="1166365" cy="399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8"/>
          <p:cNvSpPr txBox="1"/>
          <p:nvPr/>
        </p:nvSpPr>
        <p:spPr>
          <a:xfrm>
            <a:off x="6947302" y="3988549"/>
            <a:ext cx="1001807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sketch</a:t>
            </a:r>
            <a:endParaRPr lang="en-US" sz="2400" i="1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492937" y="4674563"/>
            <a:ext cx="1728000" cy="16829"/>
          </a:xfrm>
          <a:prstGeom prst="straightConnector1">
            <a:avLst/>
          </a:prstGeom>
          <a:ln>
            <a:prstDash val="sysDash"/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>
            <a:off x="3492937" y="2911751"/>
            <a:ext cx="6046365" cy="8415"/>
          </a:xfrm>
          <a:prstGeom prst="straightConnector1">
            <a:avLst/>
          </a:prstGeom>
          <a:ln>
            <a:prstDash val="sysDash"/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Šipka doprava 57"/>
          <p:cNvSpPr/>
          <p:nvPr/>
        </p:nvSpPr>
        <p:spPr>
          <a:xfrm rot="14115844">
            <a:off x="6743732" y="3286125"/>
            <a:ext cx="872411" cy="4059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Zástupný symbol pro obsah 2"/>
              <p:cNvSpPr txBox="1">
                <a:spLocks/>
              </p:cNvSpPr>
              <p:nvPr/>
            </p:nvSpPr>
            <p:spPr>
              <a:xfrm>
                <a:off x="838200" y="5062505"/>
                <a:ext cx="10515600" cy="14000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</a:pPr>
                <a:r>
                  <a:rPr lang="en-US" dirty="0" smtClean="0"/>
                  <a:t>Phase 1: Build </a:t>
                </a:r>
                <a:r>
                  <a:rPr lang="en-US" i="1" dirty="0" smtClean="0"/>
                  <a:t>sketch </a:t>
                </a:r>
                <a:r>
                  <a:rPr lang="en-US" dirty="0" smtClean="0"/>
                  <a:t>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</a:pPr>
                <a:r>
                  <a:rPr lang="en-US" b="0" dirty="0" smtClean="0"/>
                  <a:t>Phase 2: Perform pattern matching using the sketch.</a:t>
                </a:r>
              </a:p>
            </p:txBody>
          </p:sp>
        </mc:Choice>
        <mc:Fallback xmlns="">
          <p:sp>
            <p:nvSpPr>
              <p:cNvPr id="59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062505"/>
                <a:ext cx="10515600" cy="1400002"/>
              </a:xfrm>
              <a:prstGeom prst="rect">
                <a:avLst/>
              </a:prstGeom>
              <a:blipFill>
                <a:blip r:embed="rId4"/>
                <a:stretch>
                  <a:fillRect l="-1217" t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46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b="0" dirty="0" smtClean="0"/>
                  <a:t>Streaming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-edit pattern matching algorithm that uses:</a:t>
                </a:r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space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		time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per arriving symbol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2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results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-edit					     space		time per symbol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Starikovskaya’17:			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√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ra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Kociumaka-Porat-Starikovskaya’22:</a:t>
                </a:r>
                <a:r>
                  <a:rPr lang="en-US" sz="2400" dirty="0">
                    <a:solidFill>
                      <a:schemeClr val="tx2"/>
                    </a:solidFill>
                  </a:rPr>
                  <a:t>	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	</a:t>
                </a:r>
                <a:r>
                  <a:rPr lang="en-US" sz="2400" dirty="0">
                    <a:solidFill>
                      <a:schemeClr val="tx2"/>
                    </a:solidFill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ours:</a:t>
                </a:r>
                <a:r>
                  <a:rPr lang="en-US" sz="2400" dirty="0">
                    <a:solidFill>
                      <a:schemeClr val="tx2"/>
                    </a:solidFill>
                  </a:rPr>
                  <a:t>	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				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	</a:t>
                </a:r>
                <a:r>
                  <a:rPr lang="en-US" sz="2400" dirty="0">
                    <a:solidFill>
                      <a:schemeClr val="tx2"/>
                    </a:solidFill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-Hamming</a:t>
                </a: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Porat-Porat’09:</a:t>
                </a:r>
                <a:r>
                  <a:rPr lang="en-US" sz="2400" dirty="0">
                    <a:solidFill>
                      <a:schemeClr val="tx2"/>
                    </a:solidFill>
                  </a:rPr>
                  <a:t>			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Clifford-Fontaine-</a:t>
                </a:r>
                <a:r>
                  <a:rPr lang="en-US" sz="2400" dirty="0" err="1" smtClean="0">
                    <a:solidFill>
                      <a:schemeClr val="tx2"/>
                    </a:solidFill>
                  </a:rPr>
                  <a:t>Porat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-</a:t>
                </a:r>
                <a:br>
                  <a:rPr lang="en-US" sz="2400" dirty="0" smtClean="0">
                    <a:solidFill>
                      <a:schemeClr val="tx2"/>
                    </a:solidFill>
                  </a:rPr>
                </a:br>
                <a:r>
                  <a:rPr lang="en-US" sz="2400" dirty="0">
                    <a:solidFill>
                      <a:schemeClr val="tx2"/>
                    </a:solidFill>
                  </a:rPr>
                  <a:t>Sach-Starikovskaya’09: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		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√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Clifford-Kociumaka-Porat’19:</a:t>
                </a:r>
                <a:r>
                  <a:rPr lang="en-US" sz="2400" dirty="0">
                    <a:solidFill>
                      <a:schemeClr val="tx2"/>
                    </a:solidFill>
                  </a:rPr>
                  <a:t>		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	</a:t>
                </a:r>
                <a:r>
                  <a:rPr lang="en-US" sz="2400" dirty="0"/>
                  <a:t>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(√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90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980" y="348295"/>
            <a:ext cx="10515600" cy="1325563"/>
          </a:xfrm>
        </p:spPr>
        <p:txBody>
          <a:bodyPr/>
          <a:lstStyle/>
          <a:p>
            <a:r>
              <a:rPr lang="en-US" dirty="0" smtClean="0"/>
              <a:t>Edit distance sketches </a:t>
            </a:r>
            <a:br>
              <a:rPr lang="en-US" dirty="0" smtClean="0"/>
            </a:b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75"/>
              <p:cNvSpPr txBox="1"/>
              <p:nvPr/>
            </p:nvSpPr>
            <p:spPr>
              <a:xfrm>
                <a:off x="1103158" y="1716783"/>
                <a:ext cx="2292363" cy="461665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8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158" y="1716783"/>
                <a:ext cx="22923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Přímá spojnice 51"/>
          <p:cNvCxnSpPr/>
          <p:nvPr/>
        </p:nvCxnSpPr>
        <p:spPr>
          <a:xfrm>
            <a:off x="7449836" y="43027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ástupný symbol pro obsah 2"/>
              <p:cNvSpPr txBox="1">
                <a:spLocks/>
              </p:cNvSpPr>
              <p:nvPr/>
            </p:nvSpPr>
            <p:spPr>
              <a:xfrm>
                <a:off x="7719811" y="2220346"/>
                <a:ext cx="2792984" cy="5722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811" y="2220346"/>
                <a:ext cx="2792984" cy="5722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Šipka doprava 3"/>
          <p:cNvSpPr/>
          <p:nvPr/>
        </p:nvSpPr>
        <p:spPr>
          <a:xfrm>
            <a:off x="3721811" y="1747652"/>
            <a:ext cx="1205548" cy="399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8"/>
              <p:cNvSpPr txBox="1"/>
              <p:nvPr/>
            </p:nvSpPr>
            <p:spPr>
              <a:xfrm>
                <a:off x="5168993" y="1716783"/>
                <a:ext cx="1635713" cy="461665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i="1" dirty="0"/>
                            <m:t>sketch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55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93" y="1716783"/>
                <a:ext cx="163571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Zástupný symbol pro obsah 2"/>
              <p:cNvSpPr txBox="1">
                <a:spLocks/>
              </p:cNvSpPr>
              <p:nvPr/>
            </p:nvSpPr>
            <p:spPr>
              <a:xfrm>
                <a:off x="838200" y="3803456"/>
                <a:ext cx="10515600" cy="26590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defPPr>
                  <a:defRPr lang="en-US"/>
                </a:defPPr>
                <a:lvl1pPr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400">
                    <a:solidFill>
                      <a:schemeClr val="tx2"/>
                    </a:solidFill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/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/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5pPr>
                <a:lvl6pPr marL="25146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6pPr>
                <a:lvl7pPr marL="2971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7pPr>
                <a:lvl8pPr marL="3429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8pPr>
                <a:lvl9pPr marL="3886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9pPr>
              </a:lstStyle>
              <a:p>
                <a:r>
                  <a:rPr lang="en-US" dirty="0" smtClean="0"/>
                  <a:t>				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sketch size</a:t>
                </a:r>
              </a:p>
              <a:p>
                <a:r>
                  <a:rPr lang="en-US" dirty="0" smtClean="0"/>
                  <a:t>Belazzougui-Zhang’16</a:t>
                </a:r>
                <a:r>
                  <a:rPr lang="en-US" dirty="0"/>
                  <a:t>: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Jin-Nelson-Wu’21:	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Kociumaka-Porat-Starikovskaya’21: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Bhattacharya-K.’23</a:t>
                </a:r>
                <a:r>
                  <a:rPr lang="en-US" dirty="0"/>
                  <a:t>:	</a:t>
                </a:r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9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03456"/>
                <a:ext cx="10515600" cy="2659052"/>
              </a:xfrm>
              <a:prstGeom prst="rect">
                <a:avLst/>
              </a:prstGeom>
              <a:blipFill>
                <a:blip r:embed="rId5"/>
                <a:stretch>
                  <a:fillRect l="-928" t="-3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75"/>
              <p:cNvSpPr txBox="1"/>
              <p:nvPr/>
            </p:nvSpPr>
            <p:spPr>
              <a:xfrm>
                <a:off x="1103158" y="2597171"/>
                <a:ext cx="2292363" cy="461665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8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158" y="2597171"/>
                <a:ext cx="2292363" cy="461665"/>
              </a:xfrm>
              <a:prstGeom prst="rect">
                <a:avLst/>
              </a:prstGeom>
              <a:blipFill>
                <a:blip r:embed="rId6"/>
                <a:stretch>
                  <a:fillRect b="-7595"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Šipka doprava 48"/>
          <p:cNvSpPr/>
          <p:nvPr/>
        </p:nvSpPr>
        <p:spPr>
          <a:xfrm>
            <a:off x="3721811" y="2628040"/>
            <a:ext cx="1205548" cy="399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58"/>
              <p:cNvSpPr txBox="1"/>
              <p:nvPr/>
            </p:nvSpPr>
            <p:spPr>
              <a:xfrm>
                <a:off x="5168993" y="2597171"/>
                <a:ext cx="1635713" cy="490840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i="1" dirty="0"/>
                            <m:t>sketch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50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93" y="2597171"/>
                <a:ext cx="1635713" cy="490840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Šipka doprava 50"/>
          <p:cNvSpPr/>
          <p:nvPr/>
        </p:nvSpPr>
        <p:spPr>
          <a:xfrm rot="698499">
            <a:off x="7004488" y="1789713"/>
            <a:ext cx="1205548" cy="399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Šipka doprava 56"/>
          <p:cNvSpPr/>
          <p:nvPr/>
        </p:nvSpPr>
        <p:spPr>
          <a:xfrm rot="21049506">
            <a:off x="7004488" y="2653271"/>
            <a:ext cx="1205548" cy="399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980" y="348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String </a:t>
            </a:r>
            <a:r>
              <a:rPr lang="en-US" dirty="0"/>
              <a:t>decomposition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[Bhattacharya-K.’23</a:t>
            </a:r>
            <a:r>
              <a:rPr lang="en-US" sz="27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]</a:t>
            </a:r>
            <a:br>
              <a:rPr lang="en-US" sz="27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en-US" sz="27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8" name="TextBox 75"/>
          <p:cNvSpPr txBox="1"/>
          <p:nvPr/>
        </p:nvSpPr>
        <p:spPr>
          <a:xfrm>
            <a:off x="2258781" y="1778771"/>
            <a:ext cx="2271931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ástupný symbol pro obsah 2"/>
              <p:cNvSpPr txBox="1">
                <a:spLocks/>
              </p:cNvSpPr>
              <p:nvPr/>
            </p:nvSpPr>
            <p:spPr>
              <a:xfrm>
                <a:off x="720225" y="5267273"/>
                <a:ext cx="6182408" cy="14193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𝐸𝐷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𝐸𝐷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𝑒𝑣𝑎𝑙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𝑒𝑣𝑎𝑙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25" y="5267273"/>
                <a:ext cx="6182408" cy="14193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Zástupný symbol pro obsah 2"/>
              <p:cNvSpPr txBox="1">
                <a:spLocks/>
              </p:cNvSpPr>
              <p:nvPr/>
            </p:nvSpPr>
            <p:spPr>
              <a:xfrm>
                <a:off x="800496" y="3614539"/>
                <a:ext cx="10515600" cy="15408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defPPr>
                  <a:defRPr lang="en-US"/>
                </a:defPPr>
                <a:lvl1pPr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400">
                    <a:solidFill>
                      <a:schemeClr val="tx2"/>
                    </a:solidFill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/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/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5pPr>
                <a:lvl6pPr marL="25146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6pPr>
                <a:lvl7pPr marL="2971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7pPr>
                <a:lvl8pPr marL="3429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8pPr>
                <a:lvl9pPr marL="3886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9pPr>
              </a:lstStyle>
              <a:p>
                <a:pPr marL="457200" indent="-457200">
                  <a:buAutoNum type="arabicPeriod"/>
                </a:pPr>
                <a:r>
                  <a:rPr lang="en-US" dirty="0" smtClean="0">
                    <a:solidFill>
                      <a:schemeClr val="tx1"/>
                    </a:solidFill>
                  </a:rPr>
                  <a:t>Each block has grammar of size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Can be computed in streaming fashion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457200" indent="-457200">
                  <a:buAutoNum type="arabicPeriod"/>
                </a:pPr>
                <a:r>
                  <a:rPr lang="en-US" dirty="0" smtClean="0">
                    <a:solidFill>
                      <a:schemeClr val="tx1"/>
                    </a:solidFill>
                  </a:rPr>
                  <a:t>For </a:t>
                </a:r>
                <a:r>
                  <a:rPr lang="en-US" dirty="0">
                    <a:solidFill>
                      <a:schemeClr val="tx1"/>
                    </a:solidFill>
                  </a:rPr>
                  <a:t>a pair of strings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:</a:t>
                </a:r>
              </a:p>
            </p:txBody>
          </p:sp>
        </mc:Choice>
        <mc:Fallback xmlns="">
          <p:sp>
            <p:nvSpPr>
              <p:cNvPr id="59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96" y="3614539"/>
                <a:ext cx="10515600" cy="1540882"/>
              </a:xfrm>
              <a:prstGeom prst="rect">
                <a:avLst/>
              </a:prstGeom>
              <a:blipFill>
                <a:blip r:embed="rId3"/>
                <a:stretch>
                  <a:fillRect l="-928" t="-5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75"/>
              <p:cNvSpPr txBox="1"/>
              <p:nvPr/>
            </p:nvSpPr>
            <p:spPr>
              <a:xfrm>
                <a:off x="3450039" y="1778771"/>
                <a:ext cx="3787884" cy="461665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039" y="1778771"/>
                <a:ext cx="378788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75"/>
          <p:cNvSpPr txBox="1"/>
          <p:nvPr/>
        </p:nvSpPr>
        <p:spPr>
          <a:xfrm>
            <a:off x="6350313" y="1778771"/>
            <a:ext cx="2120509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3" name="Šipka dolů 2"/>
          <p:cNvSpPr/>
          <p:nvPr/>
        </p:nvSpPr>
        <p:spPr>
          <a:xfrm>
            <a:off x="2513198" y="2345349"/>
            <a:ext cx="521713" cy="3029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Šipka dolů 16"/>
          <p:cNvSpPr/>
          <p:nvPr/>
        </p:nvSpPr>
        <p:spPr>
          <a:xfrm>
            <a:off x="3709024" y="2345349"/>
            <a:ext cx="521713" cy="3029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Šipka dolů 18"/>
          <p:cNvSpPr/>
          <p:nvPr/>
        </p:nvSpPr>
        <p:spPr>
          <a:xfrm>
            <a:off x="6525781" y="2345349"/>
            <a:ext cx="521713" cy="3029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Šipka dolů 19"/>
          <p:cNvSpPr/>
          <p:nvPr/>
        </p:nvSpPr>
        <p:spPr>
          <a:xfrm>
            <a:off x="7581362" y="2340185"/>
            <a:ext cx="521713" cy="3029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75"/>
              <p:cNvSpPr txBox="1"/>
              <p:nvPr/>
            </p:nvSpPr>
            <p:spPr>
              <a:xfrm>
                <a:off x="2419712" y="2751857"/>
                <a:ext cx="708684" cy="461665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712" y="2751857"/>
                <a:ext cx="70868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75"/>
              <p:cNvSpPr txBox="1"/>
              <p:nvPr/>
            </p:nvSpPr>
            <p:spPr>
              <a:xfrm>
                <a:off x="3615538" y="2751857"/>
                <a:ext cx="708684" cy="471283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538" y="2751857"/>
                <a:ext cx="708684" cy="4712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75"/>
              <p:cNvSpPr txBox="1"/>
              <p:nvPr/>
            </p:nvSpPr>
            <p:spPr>
              <a:xfrm>
                <a:off x="6383823" y="2751857"/>
                <a:ext cx="805628" cy="471283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823" y="2751857"/>
                <a:ext cx="805628" cy="471283"/>
              </a:xfrm>
              <a:prstGeom prst="rect">
                <a:avLst/>
              </a:prstGeom>
              <a:blipFill>
                <a:blip r:embed="rId7"/>
                <a:stretch>
                  <a:fillRect l="-3704"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75"/>
              <p:cNvSpPr txBox="1"/>
              <p:nvPr/>
            </p:nvSpPr>
            <p:spPr>
              <a:xfrm>
                <a:off x="7487876" y="2751857"/>
                <a:ext cx="708684" cy="471283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876" y="2751857"/>
                <a:ext cx="708684" cy="4712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Zástupný symbol pro obsah 2"/>
          <p:cNvSpPr txBox="1">
            <a:spLocks/>
          </p:cNvSpPr>
          <p:nvPr/>
        </p:nvSpPr>
        <p:spPr>
          <a:xfrm>
            <a:off x="826980" y="5816076"/>
            <a:ext cx="10515600" cy="521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>
                <a:solidFill>
                  <a:schemeClr val="tx2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Zástupný symbol pro obsah 2"/>
          <p:cNvSpPr txBox="1">
            <a:spLocks/>
          </p:cNvSpPr>
          <p:nvPr/>
        </p:nvSpPr>
        <p:spPr>
          <a:xfrm>
            <a:off x="4719251" y="2514885"/>
            <a:ext cx="1146163" cy="701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4000" dirty="0" smtClean="0"/>
              <a:t>…</a:t>
            </a:r>
            <a:endParaRPr lang="en-US" sz="4000" dirty="0"/>
          </a:p>
        </p:txBody>
      </p:sp>
      <p:grpSp>
        <p:nvGrpSpPr>
          <p:cNvPr id="42" name="Skupina 41"/>
          <p:cNvGrpSpPr/>
          <p:nvPr/>
        </p:nvGrpSpPr>
        <p:grpSpPr>
          <a:xfrm>
            <a:off x="6907249" y="4057036"/>
            <a:ext cx="4924156" cy="1230330"/>
            <a:chOff x="6907249" y="4057036"/>
            <a:chExt cx="4924156" cy="1230330"/>
          </a:xfrm>
        </p:grpSpPr>
        <p:cxnSp>
          <p:nvCxnSpPr>
            <p:cNvPr id="52" name="Přímá spojnice 51"/>
            <p:cNvCxnSpPr/>
            <p:nvPr/>
          </p:nvCxnSpPr>
          <p:spPr>
            <a:xfrm>
              <a:off x="8437011" y="4239235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75"/>
                <p:cNvSpPr txBox="1"/>
                <p:nvPr/>
              </p:nvSpPr>
              <p:spPr>
                <a:xfrm>
                  <a:off x="6907249" y="4068891"/>
                  <a:ext cx="708684" cy="461665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7249" y="4068891"/>
                  <a:ext cx="708684" cy="46166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75"/>
                <p:cNvSpPr txBox="1"/>
                <p:nvPr/>
              </p:nvSpPr>
              <p:spPr>
                <a:xfrm>
                  <a:off x="8103075" y="4068891"/>
                  <a:ext cx="708684" cy="471283"/>
                </a:xfrm>
                <a:prstGeom prst="rect">
                  <a:avLst/>
                </a:prstGeom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3075" y="4068891"/>
                  <a:ext cx="708684" cy="47128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75"/>
                <p:cNvSpPr txBox="1"/>
                <p:nvPr/>
              </p:nvSpPr>
              <p:spPr>
                <a:xfrm>
                  <a:off x="10018668" y="4057036"/>
                  <a:ext cx="805628" cy="471283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9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18668" y="4057036"/>
                  <a:ext cx="805628" cy="471283"/>
                </a:xfrm>
                <a:prstGeom prst="rect">
                  <a:avLst/>
                </a:prstGeom>
                <a:blipFill>
                  <a:blip r:embed="rId11"/>
                  <a:stretch>
                    <a:fillRect l="-3676"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75"/>
                <p:cNvSpPr txBox="1"/>
                <p:nvPr/>
              </p:nvSpPr>
              <p:spPr>
                <a:xfrm>
                  <a:off x="11122721" y="4057036"/>
                  <a:ext cx="708684" cy="471283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0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22721" y="4057036"/>
                  <a:ext cx="708684" cy="47128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Přímá spojnice 30"/>
            <p:cNvCxnSpPr/>
            <p:nvPr/>
          </p:nvCxnSpPr>
          <p:spPr>
            <a:xfrm>
              <a:off x="8437011" y="495834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75"/>
                <p:cNvSpPr txBox="1"/>
                <p:nvPr/>
              </p:nvSpPr>
              <p:spPr>
                <a:xfrm>
                  <a:off x="6907249" y="4787999"/>
                  <a:ext cx="708684" cy="498663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7249" y="4787999"/>
                  <a:ext cx="708684" cy="498663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75"/>
                <p:cNvSpPr txBox="1"/>
                <p:nvPr/>
              </p:nvSpPr>
              <p:spPr>
                <a:xfrm>
                  <a:off x="8103075" y="4787999"/>
                  <a:ext cx="708684" cy="499367"/>
                </a:xfrm>
                <a:prstGeom prst="rect">
                  <a:avLst/>
                </a:prstGeom>
                <a:pattFill prst="pct40">
                  <a:fgClr>
                    <a:schemeClr val="accent1"/>
                  </a:fgClr>
                  <a:bgClr>
                    <a:schemeClr val="bg1"/>
                  </a:bgClr>
                </a:patt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3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3075" y="4787999"/>
                  <a:ext cx="708684" cy="49936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75"/>
                <p:cNvSpPr txBox="1"/>
                <p:nvPr/>
              </p:nvSpPr>
              <p:spPr>
                <a:xfrm>
                  <a:off x="10018668" y="4776144"/>
                  <a:ext cx="805628" cy="500586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4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18668" y="4776144"/>
                  <a:ext cx="805628" cy="500586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75"/>
                <p:cNvSpPr txBox="1"/>
                <p:nvPr/>
              </p:nvSpPr>
              <p:spPr>
                <a:xfrm>
                  <a:off x="11122721" y="4776144"/>
                  <a:ext cx="708684" cy="493277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5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22721" y="4776144"/>
                  <a:ext cx="708684" cy="49327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Přímá spojnice 5"/>
            <p:cNvCxnSpPr>
              <a:stCxn id="27" idx="2"/>
              <a:endCxn id="32" idx="0"/>
            </p:cNvCxnSpPr>
            <p:nvPr/>
          </p:nvCxnSpPr>
          <p:spPr>
            <a:xfrm>
              <a:off x="7261591" y="4530556"/>
              <a:ext cx="0" cy="257443"/>
            </a:xfrm>
            <a:prstGeom prst="line">
              <a:avLst/>
            </a:prstGeom>
            <a:ln w="107950" cmpd="dbl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>
              <a:stCxn id="28" idx="2"/>
              <a:endCxn id="33" idx="0"/>
            </p:cNvCxnSpPr>
            <p:nvPr/>
          </p:nvCxnSpPr>
          <p:spPr>
            <a:xfrm>
              <a:off x="8457417" y="4540174"/>
              <a:ext cx="0" cy="247825"/>
            </a:xfrm>
            <a:prstGeom prst="line">
              <a:avLst/>
            </a:prstGeom>
            <a:ln w="19050" cmpd="sng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>
              <a:stCxn id="29" idx="2"/>
              <a:endCxn id="34" idx="0"/>
            </p:cNvCxnSpPr>
            <p:nvPr/>
          </p:nvCxnSpPr>
          <p:spPr>
            <a:xfrm>
              <a:off x="10421482" y="4528319"/>
              <a:ext cx="0" cy="247825"/>
            </a:xfrm>
            <a:prstGeom prst="line">
              <a:avLst/>
            </a:prstGeom>
            <a:ln w="107950" cmpd="dbl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Přímá spojnice 43"/>
            <p:cNvCxnSpPr>
              <a:stCxn id="30" idx="2"/>
              <a:endCxn id="35" idx="0"/>
            </p:cNvCxnSpPr>
            <p:nvPr/>
          </p:nvCxnSpPr>
          <p:spPr>
            <a:xfrm>
              <a:off x="11477063" y="4528319"/>
              <a:ext cx="0" cy="247825"/>
            </a:xfrm>
            <a:prstGeom prst="line">
              <a:avLst/>
            </a:prstGeom>
            <a:ln w="107950" cmpd="dbl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Zástupný symbol pro obsah 2"/>
            <p:cNvSpPr txBox="1">
              <a:spLocks/>
            </p:cNvSpPr>
            <p:nvPr/>
          </p:nvSpPr>
          <p:spPr>
            <a:xfrm>
              <a:off x="8822842" y="4292677"/>
              <a:ext cx="1146163" cy="7011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sz="4000" dirty="0" smtClean="0"/>
                <a:t>…</a:t>
              </a: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6287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826980" y="348295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Streaming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-edit approximate pattern matching</a:t>
                </a:r>
                <a:endParaRPr lang="en-US" sz="2700" dirty="0">
                  <a:solidFill>
                    <a:schemeClr val="tx2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26980" y="348295"/>
                <a:ext cx="10515600" cy="1325563"/>
              </a:xfrm>
              <a:blipFill>
                <a:blip r:embed="rId2"/>
                <a:stretch>
                  <a:fillRect l="-2377" t="-13303" b="-20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Zástupný symbol pro obsah 2"/>
          <p:cNvSpPr txBox="1">
            <a:spLocks/>
          </p:cNvSpPr>
          <p:nvPr/>
        </p:nvSpPr>
        <p:spPr>
          <a:xfrm>
            <a:off x="784482" y="5263825"/>
            <a:ext cx="5254186" cy="154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>
                <a:solidFill>
                  <a:schemeClr val="tx2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en-US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75"/>
              <p:cNvSpPr txBox="1"/>
              <p:nvPr/>
            </p:nvSpPr>
            <p:spPr>
              <a:xfrm>
                <a:off x="9943389" y="3517805"/>
                <a:ext cx="1343561" cy="461665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3389" y="3517805"/>
                <a:ext cx="134356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ástupný symbol pro obsah 2"/>
              <p:cNvSpPr txBox="1">
                <a:spLocks/>
              </p:cNvSpPr>
              <p:nvPr/>
            </p:nvSpPr>
            <p:spPr>
              <a:xfrm>
                <a:off x="1432840" y="5538494"/>
                <a:ext cx="10515600" cy="103878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defPPr>
                  <a:defRPr lang="en-US"/>
                </a:defPPr>
                <a:lvl1pPr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400">
                    <a:solidFill>
                      <a:schemeClr val="tx2"/>
                    </a:solidFill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/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/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5pPr>
                <a:lvl6pPr marL="25146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6pPr>
                <a:lvl7pPr marL="2971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7pPr>
                <a:lvl8pPr marL="3429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8pPr>
                <a:lvl9pPr marL="3886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9pPr>
              </a:lstStyle>
              <a:p>
                <a:r>
                  <a:rPr lang="en-US" dirty="0" smtClean="0">
                    <a:solidFill>
                      <a:schemeClr val="tx1"/>
                    </a:solidFill>
                  </a:rPr>
                  <a:t>Key message: Pattern matching on grammars with up to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mismatches.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840" y="5538494"/>
                <a:ext cx="10515600" cy="1038781"/>
              </a:xfrm>
              <a:prstGeom prst="rect">
                <a:avLst/>
              </a:prstGeom>
              <a:blipFill>
                <a:blip r:embed="rId4"/>
                <a:stretch>
                  <a:fillRect l="-870" t="-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Přímá spojnice 30"/>
          <p:cNvCxnSpPr/>
          <p:nvPr/>
        </p:nvCxnSpPr>
        <p:spPr>
          <a:xfrm>
            <a:off x="5738691" y="36504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75"/>
              <p:cNvSpPr txBox="1"/>
              <p:nvPr/>
            </p:nvSpPr>
            <p:spPr>
              <a:xfrm>
                <a:off x="3913159" y="3480471"/>
                <a:ext cx="708684" cy="498663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159" y="3480471"/>
                <a:ext cx="708684" cy="498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75"/>
              <p:cNvSpPr txBox="1"/>
              <p:nvPr/>
            </p:nvSpPr>
            <p:spPr>
              <a:xfrm>
                <a:off x="5277283" y="3480471"/>
                <a:ext cx="708684" cy="499367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283" y="3480471"/>
                <a:ext cx="708684" cy="4993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75"/>
              <p:cNvSpPr txBox="1"/>
              <p:nvPr/>
            </p:nvSpPr>
            <p:spPr>
              <a:xfrm>
                <a:off x="7023027" y="3468248"/>
                <a:ext cx="805628" cy="500586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027" y="3468248"/>
                <a:ext cx="805628" cy="5005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75"/>
              <p:cNvSpPr txBox="1"/>
              <p:nvPr/>
            </p:nvSpPr>
            <p:spPr>
              <a:xfrm>
                <a:off x="8127080" y="3468248"/>
                <a:ext cx="708684" cy="493277"/>
              </a:xfrm>
              <a:prstGeom prst="rect">
                <a:avLst/>
              </a:prstGeom>
              <a:noFill/>
              <a:ln w="15875" cap="sq">
                <a:solidFill>
                  <a:schemeClr val="tx1"/>
                </a:solidFill>
                <a:round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080" y="3468248"/>
                <a:ext cx="708684" cy="4932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5875" cap="sq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Skupina 56"/>
          <p:cNvGrpSpPr/>
          <p:nvPr/>
        </p:nvGrpSpPr>
        <p:grpSpPr>
          <a:xfrm>
            <a:off x="4267501" y="3220423"/>
            <a:ext cx="4213921" cy="260048"/>
            <a:chOff x="4267501" y="3220423"/>
            <a:chExt cx="4213921" cy="260048"/>
          </a:xfrm>
        </p:grpSpPr>
        <p:cxnSp>
          <p:nvCxnSpPr>
            <p:cNvPr id="6" name="Přímá spojnice 5"/>
            <p:cNvCxnSpPr>
              <a:stCxn id="27" idx="2"/>
              <a:endCxn id="32" idx="0"/>
            </p:cNvCxnSpPr>
            <p:nvPr/>
          </p:nvCxnSpPr>
          <p:spPr>
            <a:xfrm flipH="1">
              <a:off x="4267501" y="3232278"/>
              <a:ext cx="6081" cy="248193"/>
            </a:xfrm>
            <a:prstGeom prst="line">
              <a:avLst/>
            </a:prstGeom>
            <a:ln w="107950" cmpd="dbl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>
              <a:stCxn id="28" idx="2"/>
              <a:endCxn id="33" idx="0"/>
            </p:cNvCxnSpPr>
            <p:nvPr/>
          </p:nvCxnSpPr>
          <p:spPr>
            <a:xfrm>
              <a:off x="5627141" y="3226032"/>
              <a:ext cx="4484" cy="254439"/>
            </a:xfrm>
            <a:prstGeom prst="line">
              <a:avLst/>
            </a:prstGeom>
            <a:ln w="19050" cmpd="sng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>
              <a:stCxn id="29" idx="2"/>
              <a:endCxn id="34" idx="0"/>
            </p:cNvCxnSpPr>
            <p:nvPr/>
          </p:nvCxnSpPr>
          <p:spPr>
            <a:xfrm>
              <a:off x="7425841" y="3220423"/>
              <a:ext cx="0" cy="247825"/>
            </a:xfrm>
            <a:prstGeom prst="line">
              <a:avLst/>
            </a:prstGeom>
            <a:ln w="107950" cmpd="dbl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Přímá spojnice 43"/>
            <p:cNvCxnSpPr>
              <a:stCxn id="30" idx="2"/>
              <a:endCxn id="35" idx="0"/>
            </p:cNvCxnSpPr>
            <p:nvPr/>
          </p:nvCxnSpPr>
          <p:spPr>
            <a:xfrm>
              <a:off x="8481422" y="3220423"/>
              <a:ext cx="0" cy="247825"/>
            </a:xfrm>
            <a:prstGeom prst="line">
              <a:avLst/>
            </a:prstGeom>
            <a:ln w="107950" cmpd="dbl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Šipka doleva 36"/>
          <p:cNvSpPr/>
          <p:nvPr/>
        </p:nvSpPr>
        <p:spPr>
          <a:xfrm>
            <a:off x="9035564" y="3590410"/>
            <a:ext cx="708686" cy="326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Zástupný symbol pro obsah 2"/>
          <p:cNvSpPr txBox="1">
            <a:spLocks/>
          </p:cNvSpPr>
          <p:nvPr/>
        </p:nvSpPr>
        <p:spPr>
          <a:xfrm>
            <a:off x="6013245" y="3373130"/>
            <a:ext cx="1146163" cy="701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4000" dirty="0" smtClean="0"/>
              <a:t>…</a:t>
            </a:r>
            <a:endParaRPr lang="en-US" sz="4000" dirty="0"/>
          </a:p>
        </p:txBody>
      </p:sp>
      <p:grpSp>
        <p:nvGrpSpPr>
          <p:cNvPr id="55" name="Skupina 54"/>
          <p:cNvGrpSpPr/>
          <p:nvPr/>
        </p:nvGrpSpPr>
        <p:grpSpPr>
          <a:xfrm>
            <a:off x="2232413" y="2566337"/>
            <a:ext cx="9110167" cy="742438"/>
            <a:chOff x="2232413" y="2566337"/>
            <a:chExt cx="9110167" cy="742438"/>
          </a:xfrm>
        </p:grpSpPr>
        <p:cxnSp>
          <p:nvCxnSpPr>
            <p:cNvPr id="52" name="Přímá spojnice 51"/>
            <p:cNvCxnSpPr/>
            <p:nvPr/>
          </p:nvCxnSpPr>
          <p:spPr>
            <a:xfrm>
              <a:off x="5738691" y="2931339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75"/>
                <p:cNvSpPr txBox="1"/>
                <p:nvPr/>
              </p:nvSpPr>
              <p:spPr>
                <a:xfrm>
                  <a:off x="3764187" y="2760995"/>
                  <a:ext cx="1018790" cy="471283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4187" y="2760995"/>
                  <a:ext cx="1018790" cy="471283"/>
                </a:xfrm>
                <a:prstGeom prst="rect">
                  <a:avLst/>
                </a:prstGeom>
                <a:blipFill>
                  <a:blip r:embed="rId9"/>
                  <a:stretch>
                    <a:fillRect l="-5263"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75"/>
                <p:cNvSpPr txBox="1"/>
                <p:nvPr/>
              </p:nvSpPr>
              <p:spPr>
                <a:xfrm>
                  <a:off x="5096970" y="2754749"/>
                  <a:ext cx="1060342" cy="471283"/>
                </a:xfrm>
                <a:prstGeom prst="rect">
                  <a:avLst/>
                </a:prstGeom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6970" y="2754749"/>
                  <a:ext cx="1060342" cy="471283"/>
                </a:xfrm>
                <a:prstGeom prst="rect">
                  <a:avLst/>
                </a:prstGeom>
                <a:blipFill>
                  <a:blip r:embed="rId10"/>
                  <a:stretch>
                    <a:fillRect l="-3390"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75"/>
                <p:cNvSpPr txBox="1"/>
                <p:nvPr/>
              </p:nvSpPr>
              <p:spPr>
                <a:xfrm>
                  <a:off x="7023027" y="2749140"/>
                  <a:ext cx="805628" cy="471283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9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3027" y="2749140"/>
                  <a:ext cx="805628" cy="471283"/>
                </a:xfrm>
                <a:prstGeom prst="rect">
                  <a:avLst/>
                </a:prstGeom>
                <a:blipFill>
                  <a:blip r:embed="rId11"/>
                  <a:stretch>
                    <a:fillRect l="-2963"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75"/>
                <p:cNvSpPr txBox="1"/>
                <p:nvPr/>
              </p:nvSpPr>
              <p:spPr>
                <a:xfrm>
                  <a:off x="8127080" y="2749140"/>
                  <a:ext cx="708684" cy="471283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b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0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7080" y="2749140"/>
                  <a:ext cx="708684" cy="47128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Zástupný symbol pro obsah 2"/>
            <p:cNvSpPr txBox="1">
              <a:spLocks/>
            </p:cNvSpPr>
            <p:nvPr/>
          </p:nvSpPr>
          <p:spPr>
            <a:xfrm>
              <a:off x="6023291" y="2607651"/>
              <a:ext cx="1146163" cy="7011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sz="4000" dirty="0" smtClean="0"/>
                <a:t>…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75"/>
                <p:cNvSpPr txBox="1"/>
                <p:nvPr/>
              </p:nvSpPr>
              <p:spPr>
                <a:xfrm>
                  <a:off x="9648883" y="2770613"/>
                  <a:ext cx="1693697" cy="461665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8883" y="2770613"/>
                  <a:ext cx="1693697" cy="461665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Šipka doleva 3"/>
            <p:cNvSpPr/>
            <p:nvPr/>
          </p:nvSpPr>
          <p:spPr>
            <a:xfrm>
              <a:off x="8991604" y="2838248"/>
              <a:ext cx="501439" cy="32639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Šipka doleva 42"/>
            <p:cNvSpPr/>
            <p:nvPr/>
          </p:nvSpPr>
          <p:spPr>
            <a:xfrm>
              <a:off x="2232413" y="2828630"/>
              <a:ext cx="501439" cy="32639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Zástupný symbol pro obsah 2"/>
            <p:cNvSpPr txBox="1">
              <a:spLocks/>
            </p:cNvSpPr>
            <p:nvPr/>
          </p:nvSpPr>
          <p:spPr>
            <a:xfrm>
              <a:off x="2749648" y="2566337"/>
              <a:ext cx="1146163" cy="7011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sz="4000" dirty="0" smtClean="0"/>
                <a:t>…</a:t>
              </a:r>
              <a:endParaRPr lang="en-US" sz="4000" dirty="0"/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372134" y="2592381"/>
            <a:ext cx="3895367" cy="2556449"/>
            <a:chOff x="372134" y="2592381"/>
            <a:chExt cx="3895367" cy="2556449"/>
          </a:xfrm>
        </p:grpSpPr>
        <p:sp>
          <p:nvSpPr>
            <p:cNvPr id="40" name="Šipka doleva 39"/>
            <p:cNvSpPr/>
            <p:nvPr/>
          </p:nvSpPr>
          <p:spPr>
            <a:xfrm>
              <a:off x="2232413" y="3590410"/>
              <a:ext cx="1468973" cy="32639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75"/>
                <p:cNvSpPr txBox="1"/>
                <p:nvPr/>
              </p:nvSpPr>
              <p:spPr>
                <a:xfrm>
                  <a:off x="462218" y="2592381"/>
                  <a:ext cx="1603935" cy="1569660"/>
                </a:xfrm>
                <a:prstGeom prst="rect">
                  <a:avLst/>
                </a:prstGeom>
                <a:noFill/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z="2400" dirty="0" smtClean="0"/>
                    <a:t>-Hamm.</a:t>
                  </a:r>
                </a:p>
                <a:p>
                  <a:pPr algn="ctr"/>
                  <a:r>
                    <a:rPr lang="en-US" sz="2400" dirty="0" smtClean="0"/>
                    <a:t>Approx.</a:t>
                  </a:r>
                </a:p>
                <a:p>
                  <a:pPr algn="ctr"/>
                  <a:r>
                    <a:rPr lang="en-US" sz="2400" dirty="0" smtClean="0"/>
                    <a:t>Pattern</a:t>
                  </a:r>
                </a:p>
                <a:p>
                  <a:pPr algn="ctr"/>
                  <a:r>
                    <a:rPr lang="en-US" sz="2400" dirty="0" smtClean="0"/>
                    <a:t>Matching</a:t>
                  </a:r>
                  <a:endParaRPr lang="en-US" sz="2400" dirty="0"/>
                </a:p>
              </p:txBody>
            </p:sp>
          </mc:Choice>
          <mc:Fallback>
            <p:sp>
              <p:nvSpPr>
                <p:cNvPr id="45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218" y="2592381"/>
                  <a:ext cx="1603935" cy="1569660"/>
                </a:xfrm>
                <a:prstGeom prst="rect">
                  <a:avLst/>
                </a:prstGeom>
                <a:blipFill>
                  <a:blip r:embed="rId14"/>
                  <a:stretch>
                    <a:fillRect t="-2682" r="-1504" b="-6897"/>
                  </a:stretch>
                </a:blipFill>
                <a:ln w="15875" cap="sq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ovéPole 17"/>
            <p:cNvSpPr txBox="1"/>
            <p:nvPr/>
          </p:nvSpPr>
          <p:spPr>
            <a:xfrm>
              <a:off x="372134" y="4687165"/>
              <a:ext cx="38953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Clifford-Kociumaka-Porat’19</a:t>
              </a:r>
              <a:endParaRPr lang="en-US" sz="2400" dirty="0"/>
            </a:p>
          </p:txBody>
        </p:sp>
        <p:cxnSp>
          <p:nvCxnSpPr>
            <p:cNvPr id="49" name="Přímá spojnice 48"/>
            <p:cNvCxnSpPr>
              <a:stCxn id="45" idx="2"/>
              <a:endCxn id="18" idx="0"/>
            </p:cNvCxnSpPr>
            <p:nvPr/>
          </p:nvCxnSpPr>
          <p:spPr>
            <a:xfrm>
              <a:off x="1264186" y="4162041"/>
              <a:ext cx="1055632" cy="525124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544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236</Words>
  <Application>Microsoft Office PowerPoint</Application>
  <PresentationFormat>Širokoúhlá obrazovka</PresentationFormat>
  <Paragraphs>148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Motiv Office</vt:lpstr>
      <vt:lpstr>Streaming k-edit approximate pattern matching via string decomposition</vt:lpstr>
      <vt:lpstr>Pattern matching  [Knuth-Morris-Pratt’77, Boyer-Moore’77]</vt:lpstr>
      <vt:lpstr>k-edit approximate pattern matching  </vt:lpstr>
      <vt:lpstr>Streaming pattern matching  </vt:lpstr>
      <vt:lpstr>Our result</vt:lpstr>
      <vt:lpstr>Previous results</vt:lpstr>
      <vt:lpstr>Edit distance sketches  </vt:lpstr>
      <vt:lpstr>String decomposition  [Bhattacharya-K.’23] </vt:lpstr>
      <vt:lpstr>Streaming k-edit approximate pattern matching</vt:lpstr>
      <vt:lpstr>Open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Streaming k-edit approximate pattern matching via string decomposition</dc:title>
  <dc:creator>Michal</dc:creator>
  <cp:lastModifiedBy>Michal</cp:lastModifiedBy>
  <cp:revision>22</cp:revision>
  <dcterms:created xsi:type="dcterms:W3CDTF">2023-07-09T09:05:43Z</dcterms:created>
  <dcterms:modified xsi:type="dcterms:W3CDTF">2023-07-11T11:38:38Z</dcterms:modified>
</cp:coreProperties>
</file>