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58" r:id="rId7"/>
    <p:sldId id="265" r:id="rId8"/>
    <p:sldId id="271" r:id="rId9"/>
    <p:sldId id="267" r:id="rId10"/>
    <p:sldId id="268" r:id="rId11"/>
    <p:sldId id="269" r:id="rId12"/>
    <p:sldId id="270" r:id="rId13"/>
    <p:sldId id="264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56">
          <p15:clr>
            <a:srgbClr val="A4A3A4"/>
          </p15:clr>
        </p15:guide>
        <p15:guide id="2" pos="34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1512" y="62"/>
      </p:cViewPr>
      <p:guideLst>
        <p:guide orient="horz" pos="3656"/>
        <p:guide pos="34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3A5D2-DBA2-48E5-8E18-A4D19248AB49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5B782-9697-472C-B1A8-CC8B23993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5B782-9697-472C-B1A8-CC8B23993B0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7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75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5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4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07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57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7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8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1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23802-89E3-4444-BB86-CB83D3A23D64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56BFF-EA1E-471B-869E-2E9129491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9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4.jpg"/><Relationship Id="rId4" Type="http://schemas.openxmlformats.org/officeDocument/2006/relationships/image" Target="../media/image7.png"/><Relationship Id="rId9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2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22.png"/><Relationship Id="rId7" Type="http://schemas.openxmlformats.org/officeDocument/2006/relationships/image" Target="../media/image1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11.png"/><Relationship Id="rId10" Type="http://schemas.openxmlformats.org/officeDocument/2006/relationships/image" Target="../media/image130.png"/><Relationship Id="rId4" Type="http://schemas.openxmlformats.org/officeDocument/2006/relationships/image" Target="../media/image12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4144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 New Approach to the Sensitivity Conjecture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9945" y="3429000"/>
            <a:ext cx="3276600" cy="15239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Justin Gilmer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2"/>
                </a:solidFill>
              </a:rPr>
              <a:t>Rutgers U.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727435" y="3428998"/>
            <a:ext cx="32766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 smtClean="0"/>
              <a:t>Mike Saks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dirty="0" smtClean="0">
                <a:solidFill>
                  <a:schemeClr val="tx2"/>
                </a:solidFill>
              </a:rPr>
              <a:t>Rutgers U.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022335" y="3428997"/>
            <a:ext cx="3276600" cy="1523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dirty="0" smtClean="0"/>
              <a:t>Michal </a:t>
            </a:r>
            <a:r>
              <a:rPr lang="en-US" dirty="0" err="1" smtClean="0"/>
              <a:t>Kouck</a:t>
            </a:r>
            <a:r>
              <a:rPr lang="cs-CZ" dirty="0" smtClean="0"/>
              <a:t>ý</a:t>
            </a:r>
            <a:endParaRPr lang="en-US" dirty="0" smtClean="0"/>
          </a:p>
          <a:p>
            <a:pPr marL="0" indent="0" algn="ctr">
              <a:buFont typeface="Arial" pitchFamily="34" charset="0"/>
              <a:buNone/>
            </a:pPr>
            <a:r>
              <a:rPr lang="en-US" dirty="0" smtClean="0">
                <a:solidFill>
                  <a:schemeClr val="tx2"/>
                </a:solidFill>
              </a:rPr>
              <a:t>Charles U.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6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conjecture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/>
              </a:bodyPr>
              <a:lstStyle/>
              <a:p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/>
              </a:p>
              <a:p>
                <a:pPr marL="0" indent="0">
                  <a:buNone/>
                </a:pPr>
                <a:r>
                  <a:rPr lang="en-US" sz="2800" b="1" dirty="0" smtClean="0"/>
                  <a:t>Conjecture:</a:t>
                </a:r>
                <a:r>
                  <a:rPr lang="en-US" sz="2800" dirty="0" smtClean="0"/>
                  <a:t> Sensitivity </a:t>
                </a:r>
                <a:r>
                  <a:rPr lang="en-US" sz="2800" dirty="0"/>
                  <a:t>is </a:t>
                </a:r>
                <a:r>
                  <a:rPr lang="en-US" sz="2800" dirty="0" err="1"/>
                  <a:t>polynomially</a:t>
                </a:r>
                <a:r>
                  <a:rPr lang="en-US" sz="2800" dirty="0"/>
                  <a:t> related to </a:t>
                </a:r>
                <a:r>
                  <a:rPr lang="en-US" sz="2800" dirty="0" smtClean="0"/>
                  <a:t>degree.</a:t>
                </a:r>
                <a:endParaRPr lang="en-US" sz="2800" dirty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b="1" dirty="0" err="1" smtClean="0"/>
                  <a:t>Thm</a:t>
                </a:r>
                <a:r>
                  <a:rPr lang="en-US" sz="2800" b="1" dirty="0" smtClean="0"/>
                  <a:t>:</a:t>
                </a:r>
                <a:r>
                  <a:rPr lang="en-US" sz="2800" dirty="0" smtClean="0"/>
                  <a:t> A function with a large gap between sensitivity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800" dirty="0" smtClean="0"/>
                  <a:t> and its degree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800" dirty="0" smtClean="0"/>
                  <a:t> gives a good strategy for Alice and Bob.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 rotWithShape="0">
                <a:blip r:embed="rId2"/>
                <a:stretch>
                  <a:fillRect l="-1456" r="-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009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sensitivity → small cost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 smtClean="0"/>
                  <a:t>	… 	degree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 smtClean="0"/>
                  <a:t>         sensitivity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2800" dirty="0" smtClean="0"/>
              </a:p>
              <a:p>
                <a:endParaRPr lang="en-US" sz="2800" dirty="0" smtClean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800" dirty="0" smtClean="0">
                    <a:solidFill>
                      <a:schemeClr val="tx2"/>
                    </a:solidFill>
                  </a:rPr>
                  <a:t>Alice sets each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 smtClean="0">
                    <a:solidFill>
                      <a:schemeClr val="tx2"/>
                    </a:solidFill>
                  </a:rPr>
                  <a:t> so that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 smtClean="0">
                    <a:solidFill>
                      <a:schemeClr val="tx2"/>
                    </a:solidFill>
                  </a:rPr>
                  <a:t> remains non-constant.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800" dirty="0" smtClean="0"/>
                  <a:t>Setting the last bit to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800" dirty="0" smtClean="0"/>
                  <a:t> sets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 smtClean="0"/>
                  <a:t> to either 0 or 1.</a:t>
                </a:r>
              </a:p>
              <a:p>
                <a:r>
                  <a:rPr lang="en-US" sz="2800" dirty="0" smtClean="0"/>
                  <a:t>The last bit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is a sensitive coordinate of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800" dirty="0" smtClean="0"/>
                  <a:t>.</a:t>
                </a:r>
              </a:p>
              <a:p>
                <a:pPr>
                  <a:spcBef>
                    <a:spcPts val="1800"/>
                  </a:spcBef>
                  <a:buFont typeface="Wingdings" panose="05000000000000000000" pitchFamily="2" charset="2"/>
                  <a:buChar char="Ø"/>
                </a:pPr>
                <a:r>
                  <a:rPr lang="en-US" sz="2800" dirty="0" smtClean="0">
                    <a:solidFill>
                      <a:schemeClr val="tx2"/>
                    </a:solidFill>
                  </a:rPr>
                  <a:t>Bob outputs the set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</a:rPr>
                      <m:t>𝐽</m:t>
                    </m:r>
                  </m:oMath>
                </a14:m>
                <a:r>
                  <a:rPr lang="en-US" sz="2800" dirty="0" smtClean="0">
                    <a:solidFill>
                      <a:schemeClr val="tx2"/>
                    </a:solidFill>
                  </a:rPr>
                  <a:t> of sensitive coordinates of</a:t>
                </a:r>
                <a:r>
                  <a:rPr lang="en-US" sz="28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2800" dirty="0" smtClean="0">
                    <a:solidFill>
                      <a:schemeClr val="tx2"/>
                    </a:solidFill>
                  </a:rPr>
                  <a:t>.</a:t>
                </a:r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378890" cy="4525963"/>
              </a:xfrm>
              <a:blipFill rotWithShape="0">
                <a:blip r:embed="rId3"/>
                <a:stretch>
                  <a:fillRect l="-1310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60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know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3394"/>
                <a:ext cx="8229600" cy="517488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 smtClean="0"/>
                  <a:t>Best protocol (so far): cost &lt;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(1−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𝜀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)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en-US" sz="2800" dirty="0" smtClean="0"/>
              </a:p>
              <a:p>
                <a:r>
                  <a:rPr lang="en-US" sz="2800" dirty="0" smtClean="0"/>
                  <a:t>Two stronger conjectures are false:</a:t>
                </a:r>
                <a:endParaRPr lang="en-US" sz="2800" dirty="0"/>
              </a:p>
              <a:p>
                <a:pPr lvl="1"/>
                <a:r>
                  <a:rPr lang="en-US" sz="2400" dirty="0" smtClean="0"/>
                  <a:t> </a:t>
                </a:r>
                <a:r>
                  <a:rPr lang="en-US" dirty="0" smtClean="0"/>
                  <a:t>If Alice can use an alphabet of size 3, </a:t>
                </a:r>
              </a:p>
              <a:p>
                <a:pPr marL="457200" lvl="1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 	then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dirty="0" smtClean="0"/>
                  <a:t> protocol with cost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Natural notion of “Information cost” of a protocol satisfies Cost &gt; 2</a:t>
                </a:r>
                <a:r>
                  <a:rPr lang="en-US" baseline="30000" dirty="0" smtClean="0"/>
                  <a:t>IC  </a:t>
                </a:r>
                <a:r>
                  <a:rPr lang="en-US" dirty="0" smtClean="0"/>
                  <a:t>  </a:t>
                </a:r>
              </a:p>
              <a:p>
                <a:pPr marL="457200" lvl="1" indent="0">
                  <a:buNone/>
                </a:pPr>
                <a:r>
                  <a:rPr lang="en-US" sz="2400" dirty="0"/>
                  <a:t>	</a:t>
                </a:r>
                <a:r>
                  <a:rPr lang="en-US" sz="2400" dirty="0" smtClean="0"/>
                  <a:t>	</a:t>
                </a:r>
                <a:r>
                  <a:rPr lang="en-US" sz="2800" dirty="0" smtClean="0"/>
                  <a:t>but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∃</m:t>
                    </m:r>
                  </m:oMath>
                </a14:m>
                <a:r>
                  <a:rPr lang="en-US" sz="2800" dirty="0"/>
                  <a:t> protocol </a:t>
                </a:r>
                <a:r>
                  <a:rPr lang="en-US" sz="2800" dirty="0" smtClean="0"/>
                  <a:t>with </a:t>
                </a:r>
                <a:r>
                  <a:rPr lang="en-US" sz="2800" dirty="0"/>
                  <a:t>2</a:t>
                </a:r>
                <a:r>
                  <a:rPr lang="en-US" sz="2800" baseline="30000" dirty="0"/>
                  <a:t>IC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prstClr val="black"/>
                            </a:solidFill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solidFill>
                              <a:prstClr val="black"/>
                            </a:solidFill>
                          </a:rPr>
                          <m:t>(1)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/>
                              </a:rPr>
                              <m:t>𝑛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800" dirty="0"/>
                  <a:t>.</a:t>
                </a:r>
                <a:endParaRPr lang="en-US" dirty="0" smtClean="0"/>
              </a:p>
              <a:p>
                <a:r>
                  <a:rPr lang="en-US" sz="2800" dirty="0" smtClean="0"/>
                  <a:t>In both counterexamples,  protocols are “monotone</a:t>
                </a:r>
                <a:r>
                  <a:rPr lang="en-US" dirty="0" smtClean="0"/>
                  <a:t>”</a:t>
                </a:r>
                <a:endParaRPr lang="en-US" sz="3200" dirty="0" smtClean="0"/>
              </a:p>
              <a:p>
                <a:r>
                  <a:rPr lang="en-US" sz="2800" dirty="0" smtClean="0"/>
                  <a:t>For original (</a:t>
                </a:r>
                <a:r>
                  <a:rPr lang="en-US" sz="2800" dirty="0" err="1" smtClean="0"/>
                  <a:t>unstrengthened</a:t>
                </a:r>
                <a:r>
                  <a:rPr lang="en-US" sz="2800" dirty="0" smtClean="0"/>
                  <a:t>) conjecture:</a:t>
                </a:r>
              </a:p>
              <a:p>
                <a:pPr marL="0" indent="0">
                  <a:buNone/>
                </a:pPr>
                <a:r>
                  <a:rPr lang="en-US" sz="2800" dirty="0"/>
                  <a:t> </a:t>
                </a:r>
                <a:r>
                  <a:rPr lang="en-US" sz="2800" dirty="0" smtClean="0"/>
                  <a:t>       any monotone protocol has cost at least </a:t>
                </a:r>
                <a:r>
                  <a:rPr lang="en-US" sz="2800" dirty="0"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Ω</m:t>
                    </m:r>
                    <m:r>
                      <a:rPr lang="en-US" sz="2800" b="0" i="0" smtClean="0">
                        <a:latin typeface="Cambria Math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0" i="1" smtClean="0">
                            <a:latin typeface="Cambria Math"/>
                          </a:rPr>
                          <m:t>𝑛</m:t>
                        </m:r>
                      </m:e>
                    </m:rad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 smtClean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3394"/>
                <a:ext cx="8229600" cy="5174880"/>
              </a:xfrm>
              <a:blipFill rotWithShape="0">
                <a:blip r:embed="rId2"/>
                <a:stretch>
                  <a:fillRect l="-1333" t="-942" r="-1037" b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923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45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dirty="0" smtClean="0"/>
              <a:t>log(n) cost ternary 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057685" y="2667127"/>
                <a:ext cx="500176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: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685" y="2667127"/>
                <a:ext cx="500176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002515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95622" y="2544017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5622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75330" y="2544017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/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72515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5622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16263" y="3626767"/>
            <a:ext cx="5902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v</a:t>
            </a:r>
            <a:r>
              <a:rPr lang="en-US" sz="4400" dirty="0" smtClean="0"/>
              <a:t>: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6419" y="1350577"/>
                <a:ext cx="601292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000" dirty="0" smtClean="0"/>
                  <a:t>Alice writes 2 on first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latin typeface="Cambria Math"/>
                      </a:rPr>
                      <m:t>−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log</m:t>
                    </m:r>
                    <m:r>
                      <a:rPr lang="en-US" sz="2000" b="0" i="1" smtClean="0">
                        <a:latin typeface="Cambria Math"/>
                      </a:rPr>
                      <m:t>⁡(</m:t>
                    </m:r>
                    <m:r>
                      <a:rPr lang="en-US" sz="2000" b="0" i="1" smtClean="0">
                        <a:latin typeface="Cambria Math"/>
                      </a:rPr>
                      <m:t>𝑛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received locations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19" y="1350577"/>
                <a:ext cx="6012928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913" t="-9231" r="-1217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1896146" y="439620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601146" y="439620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306146" y="439620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953191" y="362676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658191" y="362676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363191" y="362676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3975720" y="439441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680720" y="439441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385720" y="4394418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032765" y="362497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0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37765" y="3626767"/>
            <a:ext cx="4812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FF0000"/>
                </a:solidFill>
              </a:rPr>
              <a:t>b</a:t>
            </a:r>
            <a:endParaRPr lang="en-US" sz="4400" i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442765" y="3624977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6061984" y="4394417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766984" y="4394417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471984" y="4394417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119029" y="36249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24029" y="36249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29029" y="3624976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805622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4</a:t>
            </a:r>
            <a:endParaRPr lang="en-US" sz="4400" dirty="0"/>
          </a:p>
        </p:txBody>
      </p:sp>
      <p:sp>
        <p:nvSpPr>
          <p:cNvPr id="64" name="TextBox 63"/>
          <p:cNvSpPr txBox="1"/>
          <p:nvPr/>
        </p:nvSpPr>
        <p:spPr>
          <a:xfrm>
            <a:off x="6218577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7</a:t>
            </a:r>
            <a:endParaRPr lang="en-US" sz="4400" dirty="0"/>
          </a:p>
        </p:txBody>
      </p:sp>
      <p:sp>
        <p:nvSpPr>
          <p:cNvPr id="65" name="TextBox 64"/>
          <p:cNvSpPr txBox="1"/>
          <p:nvPr/>
        </p:nvSpPr>
        <p:spPr>
          <a:xfrm>
            <a:off x="6688577" y="2544017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5</a:t>
            </a:r>
            <a:endParaRPr lang="en-US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482466" y="4821382"/>
            <a:ext cx="504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Bob can figure out </a:t>
            </a:r>
            <a:r>
              <a:rPr lang="en-US" dirty="0" err="1" smtClean="0"/>
              <a:t>codeword</a:t>
            </a:r>
            <a:r>
              <a:rPr lang="en-US" dirty="0" smtClean="0"/>
              <a:t> (with one deletion)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52345" y="1783294"/>
                <a:ext cx="6412042" cy="395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dirty="0" smtClean="0"/>
                  <a:t>Uses 0,1’s to encode the set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S</m:t>
                    </m:r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−3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sub>
                    </m:sSub>
                    <m:r>
                      <a:rPr lang="en-US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45" y="1783294"/>
                <a:ext cx="6412042" cy="395493"/>
              </a:xfrm>
              <a:prstGeom prst="rect">
                <a:avLst/>
              </a:prstGeom>
              <a:blipFill rotWithShape="0">
                <a:blip r:embed="rId4"/>
                <a:stretch>
                  <a:fillRect l="-666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36419" y="5190714"/>
                <a:ext cx="681251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, Bob knows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 and what is missing from it</a:t>
                </a:r>
                <a:endParaRPr lang="en-US" i="1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19" y="5190714"/>
                <a:ext cx="6812514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62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6419" y="5560046"/>
                <a:ext cx="693365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≠2</m:t>
                    </m:r>
                  </m:oMath>
                </a14:m>
                <a:r>
                  <a:rPr lang="en-US" dirty="0" smtClean="0"/>
                  <a:t>, only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3 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log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possibilities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19" y="5560046"/>
                <a:ext cx="693365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1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006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9" grpId="0"/>
      <p:bldP spid="42" grpId="0"/>
      <p:bldP spid="43" grpId="0"/>
      <p:bldP spid="44" grpId="0"/>
      <p:bldP spid="54" grpId="0"/>
      <p:bldP spid="55" grpId="0"/>
      <p:bldP spid="56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</a:t>
            </a:r>
            <a:r>
              <a:rPr lang="en-US" dirty="0"/>
              <a:t>s</a:t>
            </a:r>
            <a:r>
              <a:rPr lang="cs-CZ" dirty="0" err="1" smtClean="0"/>
              <a:t>ensitivity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n-US" dirty="0" smtClean="0"/>
              <a:t>a </a:t>
            </a:r>
            <a:r>
              <a:rPr lang="cs-CZ" dirty="0" err="1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4293"/>
            <a:ext cx="8229600" cy="72373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Block sensitivity    </a:t>
            </a:r>
            <a:r>
              <a:rPr lang="en-US" dirty="0" smtClean="0"/>
              <a:t>… 	the maximum number of disjoint blocks 			of coordinates that flip the value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64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396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28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260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692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24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556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88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25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57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489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921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353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785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3217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649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064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96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928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360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0</a:t>
            </a:r>
            <a:endParaRPr 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792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224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5656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088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101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533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5965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397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829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7261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7693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125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783771" y="2677886"/>
            <a:ext cx="7680443" cy="4479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4" idx="2"/>
            <a:endCxn id="32" idx="0"/>
          </p:cNvCxnSpPr>
          <p:nvPr/>
        </p:nvCxnSpPr>
        <p:spPr>
          <a:xfrm flipH="1">
            <a:off x="1705933" y="2232348"/>
            <a:ext cx="2338873" cy="1090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5" idx="2"/>
            <a:endCxn id="41" idx="0"/>
          </p:cNvCxnSpPr>
          <p:nvPr/>
        </p:nvCxnSpPr>
        <p:spPr>
          <a:xfrm>
            <a:off x="4476806" y="2232348"/>
            <a:ext cx="99530" cy="2073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8" idx="2"/>
            <a:endCxn id="52" idx="0"/>
          </p:cNvCxnSpPr>
          <p:nvPr/>
        </p:nvCxnSpPr>
        <p:spPr>
          <a:xfrm>
            <a:off x="5772806" y="2232348"/>
            <a:ext cx="2136717" cy="1311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788901" y="2146043"/>
                <a:ext cx="15372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 smtClean="0"/>
                  <a:t> = 0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 smtClean="0"/>
                  <a:t> = 1</a:t>
                </a:r>
                <a:endParaRPr lang="en-US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901" y="2146043"/>
                <a:ext cx="153724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3571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3833460" y="1755641"/>
            <a:ext cx="432000" cy="48370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260806" y="1755641"/>
            <a:ext cx="432000" cy="48370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556806" y="1763683"/>
            <a:ext cx="432000" cy="47566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942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5374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7" name="TextBox 56"/>
          <p:cNvSpPr txBox="1"/>
          <p:nvPr/>
        </p:nvSpPr>
        <p:spPr>
          <a:xfrm>
            <a:off x="5806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6238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70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7102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534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7966898" y="4943102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0</a:t>
            </a:r>
          </a:p>
        </p:txBody>
      </p:sp>
      <p:cxnSp>
        <p:nvCxnSpPr>
          <p:cNvPr id="5" name="Straight Arrow Connector 4"/>
          <p:cNvCxnSpPr>
            <a:stCxn id="27" idx="2"/>
            <a:endCxn id="63" idx="0"/>
          </p:cNvCxnSpPr>
          <p:nvPr/>
        </p:nvCxnSpPr>
        <p:spPr>
          <a:xfrm>
            <a:off x="5340806" y="2232348"/>
            <a:ext cx="1978092" cy="271075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29" idx="2"/>
            <a:endCxn id="66" idx="0"/>
          </p:cNvCxnSpPr>
          <p:nvPr/>
        </p:nvCxnSpPr>
        <p:spPr>
          <a:xfrm>
            <a:off x="6204806" y="2232348"/>
            <a:ext cx="1978092" cy="271075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5989118" y="1766792"/>
            <a:ext cx="432000" cy="475664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5124678" y="1764375"/>
            <a:ext cx="432000" cy="475664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9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57" grpId="0" animBg="1"/>
      <p:bldP spid="59" grpId="0" animBg="1"/>
      <p:bldP spid="61" grpId="0" animBg="1"/>
      <p:bldP spid="63" grpId="0" animBg="1"/>
      <p:bldP spid="64" grpId="0" animBg="1"/>
      <p:bldP spid="66" grpId="0" animBg="1"/>
      <p:bldP spid="67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Cooperative Communication Game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8372" y="3476654"/>
                <a:ext cx="393228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Receives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∈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 smtClean="0"/>
                  <a:t> step by step and bit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𝑏</m:t>
                    </m:r>
                  </m:oMath>
                </a14:m>
                <a:endParaRPr lang="en-US" sz="2400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 smtClean="0"/>
                  <a:t>Fills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𝑣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in order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𝜎</m:t>
                    </m:r>
                  </m:oMath>
                </a14:m>
                <a:endParaRPr lang="en-US" sz="2400" i="1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72" y="3476654"/>
                <a:ext cx="3932281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2171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3124200" y="2222090"/>
            <a:ext cx="2895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03602" y="1617329"/>
                <a:ext cx="15958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602" y="1617329"/>
                <a:ext cx="159588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869869" y="3476654"/>
            <a:ext cx="383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Receives message from Alice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1038999"/>
            <a:ext cx="1712229" cy="23415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342" y="1404127"/>
            <a:ext cx="2344575" cy="19577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02346" y="5355335"/>
                <a:ext cx="2539308" cy="603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𝑐𝑜𝑠𝑡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𝜎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lim>
                          </m:limLow>
                        </m:fName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𝐽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|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346" y="5355335"/>
                <a:ext cx="2539308" cy="6038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869869" y="4289129"/>
                <a:ext cx="343914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2400" dirty="0"/>
                  <a:t>Outputs set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𝐽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s.t.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𝐽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869" y="4289129"/>
                <a:ext cx="3439147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2482" t="-10667" r="-17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79" y="1399795"/>
            <a:ext cx="2362200" cy="197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66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Alice Communicates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464970" y="3772155"/>
                <a:ext cx="500176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: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970" y="3772155"/>
                <a:ext cx="500176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09800" y="364904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802907" y="364904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 smtClean="0"/>
              <a:t>4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4332907" y="364904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82615" y="364904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3879800" y="364904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42907" y="364904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5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474329" y="5034459"/>
                <a:ext cx="66877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4400" dirty="0" smtClean="0"/>
                  <a:t>:</a:t>
                </a:r>
                <a:endParaRPr lang="en-US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329" y="5034459"/>
                <a:ext cx="668773" cy="769441"/>
              </a:xfrm>
              <a:prstGeom prst="rect">
                <a:avLst/>
              </a:prstGeom>
              <a:blipFill rotWithShape="0">
                <a:blip r:embed="rId5"/>
                <a:stretch>
                  <a:fillRect t="-16667" r="-35455" b="-37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2704800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09800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114800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774351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60570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138753" y="5803900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61845" y="5081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3466845" y="5081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171845" y="5081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31396" y="5081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17615" y="5081282"/>
                <a:ext cx="62985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7615" y="5081282"/>
                <a:ext cx="629851" cy="7694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195798" y="5081282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22843" y="3649045"/>
                <a:ext cx="2470933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/>
                        </a:rPr>
                        <m:t>𝑏</m:t>
                      </m:r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∈{0,1}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843" y="3649045"/>
                <a:ext cx="2470933" cy="7694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/>
          <p:cNvCxnSpPr/>
          <p:nvPr/>
        </p:nvCxnSpPr>
        <p:spPr>
          <a:xfrm>
            <a:off x="3124200" y="2222090"/>
            <a:ext cx="2895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03602" y="1617329"/>
                <a:ext cx="15958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602" y="1617329"/>
                <a:ext cx="1595886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0" name="Picture 4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42" y="1038999"/>
            <a:ext cx="1712229" cy="234151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879" y="1399795"/>
            <a:ext cx="2362200" cy="197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14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9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45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24200" y="2222090"/>
            <a:ext cx="2895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48688" y="1708666"/>
                <a:ext cx="1246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88" y="1708666"/>
                <a:ext cx="124662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992015" y="4023375"/>
                <a:ext cx="500176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: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015" y="4023375"/>
                <a:ext cx="500176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93" y="979173"/>
            <a:ext cx="1358389" cy="1857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668" y="1143000"/>
            <a:ext cx="2028502" cy="16937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36845" y="390026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5329952" y="390026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 smtClean="0"/>
              <a:t>4</a:t>
            </a:r>
            <a:endParaRPr lang="en-US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4859952" y="390026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5809660" y="390026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 smtClean="0"/>
              <a:t>2</a:t>
            </a:r>
            <a:endParaRPr 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4406845" y="390026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69952" y="390026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5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01374" y="4947781"/>
                <a:ext cx="6580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4400" dirty="0" smtClean="0"/>
                  <a:t>:</a:t>
                </a:r>
                <a:endParaRPr lang="en-US" sz="4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374" y="4947781"/>
                <a:ext cx="658065" cy="769441"/>
              </a:xfrm>
              <a:prstGeom prst="rect">
                <a:avLst/>
              </a:prstGeom>
              <a:blipFill rotWithShape="0">
                <a:blip r:embed="rId7"/>
                <a:stretch>
                  <a:fillRect t="-16667" r="-37037" b="-37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3231845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936845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41845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301396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987615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665798" y="5717222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88890" y="499460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35" name="TextBox 34"/>
          <p:cNvSpPr txBox="1"/>
          <p:nvPr/>
        </p:nvSpPr>
        <p:spPr>
          <a:xfrm>
            <a:off x="3993890" y="499460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98890" y="499460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37" name="TextBox 36"/>
          <p:cNvSpPr txBox="1"/>
          <p:nvPr/>
        </p:nvSpPr>
        <p:spPr>
          <a:xfrm>
            <a:off x="5358441" y="499460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44660" y="4994604"/>
                <a:ext cx="62985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4660" y="4994604"/>
                <a:ext cx="629851" cy="76944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722843" y="4994604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62810" y="3291222"/>
                <a:ext cx="74829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Alice writes 0 on first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/2 </m:t>
                    </m:r>
                  </m:oMath>
                </a14:m>
                <a:r>
                  <a:rPr lang="en-US" sz="2400" dirty="0" smtClean="0"/>
                  <a:t>locations received, then writes 1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810" y="3291222"/>
                <a:ext cx="7482946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1304" t="-10526" r="-3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78935" y="6123708"/>
                <a:ext cx="35376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worst case cost 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+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935" y="6123708"/>
                <a:ext cx="3537635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2759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434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9" grpId="0"/>
      <p:bldP spid="33" grpId="0"/>
      <p:bldP spid="35" grpId="0"/>
      <p:bldP spid="36" grpId="0"/>
      <p:bldP spid="37" grpId="0"/>
      <p:bldP spid="38" grpId="0"/>
      <p:bldP spid="39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45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(AND-OR Protocol)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124200" y="2222090"/>
            <a:ext cx="28956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48688" y="1708666"/>
                <a:ext cx="1246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88" y="1708666"/>
                <a:ext cx="124662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73608" y="4059285"/>
                <a:ext cx="500176" cy="64633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smtClean="0">
                          <a:latin typeface="Cambria Math"/>
                          <a:ea typeface="Cambria Math"/>
                        </a:rPr>
                        <m:t>𝜎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: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608" y="4059285"/>
                <a:ext cx="500176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93" y="979173"/>
            <a:ext cx="1358389" cy="18576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6668" y="1143000"/>
            <a:ext cx="2028502" cy="16937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18438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3</a:t>
            </a:r>
            <a:endParaRPr 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4311545" y="393617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/>
              <a:t>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41545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4791253" y="3936175"/>
            <a:ext cx="470000" cy="769441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en-US" sz="4400" dirty="0"/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88438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51545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1960" y="5017135"/>
            <a:ext cx="5902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v</a:t>
            </a:r>
            <a:r>
              <a:rPr lang="en-US" sz="4400" dirty="0" smtClean="0"/>
              <a:t>: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63370" y="3004036"/>
                <a:ext cx="4756430" cy="465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 smtClean="0"/>
                  <a:t>Split [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sz="2400" dirty="0" smtClean="0"/>
                  <a:t>] into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400" dirty="0" smtClean="0"/>
                  <a:t> groups of size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370" y="3004036"/>
                <a:ext cx="4756430" cy="465769"/>
              </a:xfrm>
              <a:prstGeom prst="rect">
                <a:avLst/>
              </a:prstGeom>
              <a:blipFill rotWithShape="0">
                <a:blip r:embed="rId7"/>
                <a:stretch>
                  <a:fillRect l="-1665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78935" y="6123708"/>
                <a:ext cx="2755498" cy="465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w</a:t>
                </a:r>
                <a:r>
                  <a:rPr lang="en-US" sz="2400" dirty="0" smtClean="0"/>
                  <a:t>orst case cost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8935" y="6123708"/>
                <a:ext cx="2755498" cy="465769"/>
              </a:xfrm>
              <a:prstGeom prst="rect">
                <a:avLst/>
              </a:prstGeom>
              <a:blipFill rotWithShape="1">
                <a:blip r:embed="rId8"/>
                <a:stretch>
                  <a:fillRect l="-3540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>
            <a:off x="1375176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080176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785176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432221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43" name="TextBox 42"/>
          <p:cNvSpPr txBox="1"/>
          <p:nvPr/>
        </p:nvSpPr>
        <p:spPr>
          <a:xfrm>
            <a:off x="2137221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842221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3891643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596643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301643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948688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653688" y="5017135"/>
                <a:ext cx="629852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688" y="5017135"/>
                <a:ext cx="629852" cy="76944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358688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6447907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152907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857907" y="5786576"/>
            <a:ext cx="5840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6504952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209952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62" name="TextBox 61"/>
          <p:cNvSpPr txBox="1"/>
          <p:nvPr/>
        </p:nvSpPr>
        <p:spPr>
          <a:xfrm>
            <a:off x="7914952" y="50171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0</a:t>
            </a:r>
            <a:endParaRPr lang="en-US" sz="4400" dirty="0"/>
          </a:p>
        </p:txBody>
      </p:sp>
      <p:sp>
        <p:nvSpPr>
          <p:cNvPr id="63" name="TextBox 62"/>
          <p:cNvSpPr txBox="1"/>
          <p:nvPr/>
        </p:nvSpPr>
        <p:spPr>
          <a:xfrm>
            <a:off x="5721545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4</a:t>
            </a:r>
            <a:endParaRPr lang="en-US" sz="4400" dirty="0"/>
          </a:p>
        </p:txBody>
      </p:sp>
      <p:sp>
        <p:nvSpPr>
          <p:cNvPr id="64" name="TextBox 63"/>
          <p:cNvSpPr txBox="1"/>
          <p:nvPr/>
        </p:nvSpPr>
        <p:spPr>
          <a:xfrm>
            <a:off x="6134500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7</a:t>
            </a:r>
            <a:endParaRPr lang="en-US" sz="4400" dirty="0"/>
          </a:p>
        </p:txBody>
      </p:sp>
      <p:sp>
        <p:nvSpPr>
          <p:cNvPr id="65" name="TextBox 64"/>
          <p:cNvSpPr txBox="1"/>
          <p:nvPr/>
        </p:nvSpPr>
        <p:spPr>
          <a:xfrm>
            <a:off x="6604500" y="3936175"/>
            <a:ext cx="470000" cy="769441"/>
          </a:xfrm>
          <a:prstGeom prst="rect">
            <a:avLst/>
          </a:prstGeom>
          <a:noFill/>
        </p:spPr>
        <p:txBody>
          <a:bodyPr wrap="none" rtlCol="0" anchor="t" anchorCtr="1">
            <a:spAutoFit/>
          </a:bodyPr>
          <a:lstStyle/>
          <a:p>
            <a:r>
              <a:rPr lang="en-US" sz="4400" dirty="0" smtClean="0"/>
              <a:t>5</a:t>
            </a:r>
            <a:endParaRPr lang="en-US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68049" y="3430957"/>
                <a:ext cx="681708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en-US" sz="2400" dirty="0"/>
                  <a:t>Write 0 unless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/>
                  <a:t> is the last in its group to appear.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049" y="3430957"/>
                <a:ext cx="6817083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116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5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9" grpId="0"/>
      <p:bldP spid="8" grpId="0"/>
      <p:bldP spid="42" grpId="0"/>
      <p:bldP spid="43" grpId="0"/>
      <p:bldP spid="44" grpId="0"/>
      <p:bldP spid="54" grpId="0"/>
      <p:bldP spid="55" grpId="0"/>
      <p:bldP spid="56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46548" y="1493367"/>
                <a:ext cx="85654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/>
                  <a:t> denote the minimum cost of any protocol on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 smtClean="0"/>
                  <a:t> variables.</a:t>
                </a:r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48" y="1493367"/>
                <a:ext cx="8565486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139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6548" y="2809549"/>
                <a:ext cx="7743145" cy="479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Conjecture: </a:t>
                </a:r>
                <a:r>
                  <a:rPr lang="en-US" sz="2400" dirty="0" smtClean="0"/>
                  <a:t>There exists a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&gt;0</m:t>
                    </m:r>
                  </m:oMath>
                </a14:m>
                <a:r>
                  <a:rPr lang="en-US" sz="2400" b="1" dirty="0" smtClean="0"/>
                  <a:t> </a:t>
                </a:r>
                <a:r>
                  <a:rPr lang="en-US" sz="2400" dirty="0" smtClean="0"/>
                  <a:t>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𝛺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𝛿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b="1" dirty="0" smtClean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48" y="2809549"/>
                <a:ext cx="7743145" cy="479298"/>
              </a:xfrm>
              <a:prstGeom prst="rect">
                <a:avLst/>
              </a:prstGeom>
              <a:blipFill rotWithShape="0">
                <a:blip r:embed="rId3"/>
                <a:stretch>
                  <a:fillRect l="-1260" t="-6329" b="-27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46548" y="4513658"/>
            <a:ext cx="7600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Theorem: </a:t>
            </a:r>
            <a:r>
              <a:rPr lang="en-US" sz="2400" dirty="0" smtClean="0"/>
              <a:t>This conjecture implies the </a:t>
            </a:r>
            <a:r>
              <a:rPr lang="en-US" sz="2400" i="1" dirty="0"/>
              <a:t>S</a:t>
            </a:r>
            <a:r>
              <a:rPr lang="en-US" sz="2400" i="1" dirty="0" smtClean="0"/>
              <a:t>ensitivity </a:t>
            </a:r>
            <a:r>
              <a:rPr lang="en-US" sz="2400" i="1" dirty="0"/>
              <a:t>C</a:t>
            </a:r>
            <a:r>
              <a:rPr lang="en-US" sz="2400" i="1" dirty="0" smtClean="0"/>
              <a:t>onjecture.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214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Sensitivity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764293"/>
                <a:ext cx="8528180" cy="723739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n-US" i="1" dirty="0" smtClean="0"/>
                  <a:t>Sensitivity </a:t>
                </a:r>
                <a:r>
                  <a:rPr lang="en-US" dirty="0" smtClean="0"/>
                  <a:t>… the number of coordinates that flip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764293"/>
                <a:ext cx="8528180" cy="723739"/>
              </a:xfrm>
              <a:blipFill rotWithShape="0">
                <a:blip r:embed="rId2"/>
                <a:stretch>
                  <a:fillRect l="-1358" t="-13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964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396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828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260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4692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124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556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5988806" y="1770683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625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057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489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921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353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2785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3217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649933" y="3322685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3064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496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928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360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0</a:t>
            </a:r>
            <a:endParaRPr lang="en-US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792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224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5656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6088336" y="4305510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101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5533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5965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49" name="TextBox 48"/>
          <p:cNvSpPr txBox="1"/>
          <p:nvPr/>
        </p:nvSpPr>
        <p:spPr>
          <a:xfrm>
            <a:off x="6397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6829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7261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0</a:t>
            </a:r>
            <a:endParaRPr lang="en-US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7693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</a:t>
            </a:r>
            <a:endParaRPr lang="en-US" sz="24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8125523" y="3543501"/>
            <a:ext cx="432000" cy="461665"/>
          </a:xfrm>
          <a:prstGeom prst="rect">
            <a:avLst/>
          </a:prstGeom>
          <a:noFill/>
          <a:ln w="15875" cap="sq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783771" y="2677886"/>
            <a:ext cx="7680443" cy="4479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4" idx="2"/>
            <a:endCxn id="32" idx="0"/>
          </p:cNvCxnSpPr>
          <p:nvPr/>
        </p:nvCxnSpPr>
        <p:spPr>
          <a:xfrm flipH="1">
            <a:off x="1705933" y="2232348"/>
            <a:ext cx="2338873" cy="1090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5" idx="2"/>
            <a:endCxn id="41" idx="0"/>
          </p:cNvCxnSpPr>
          <p:nvPr/>
        </p:nvCxnSpPr>
        <p:spPr>
          <a:xfrm>
            <a:off x="4476806" y="2232348"/>
            <a:ext cx="99530" cy="20731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28" idx="2"/>
            <a:endCxn id="52" idx="0"/>
          </p:cNvCxnSpPr>
          <p:nvPr/>
        </p:nvCxnSpPr>
        <p:spPr>
          <a:xfrm>
            <a:off x="5772806" y="2232348"/>
            <a:ext cx="2136717" cy="13111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788901" y="2146043"/>
                <a:ext cx="15372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 smtClean="0"/>
                  <a:t> = 0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 smtClean="0"/>
                  <a:t> = 1</a:t>
                </a:r>
                <a:endParaRPr lang="en-US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901" y="2146043"/>
                <a:ext cx="1537244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3571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3833460" y="1755641"/>
            <a:ext cx="432000" cy="48370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260806" y="1755641"/>
            <a:ext cx="432000" cy="48370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556806" y="1763683"/>
            <a:ext cx="432000" cy="47566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3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69" grpId="0" animBg="1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a function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800" i="1" dirty="0" smtClean="0"/>
                  <a:t>Degree </a:t>
                </a:r>
                <a:r>
                  <a:rPr lang="en-US" sz="2800" dirty="0" smtClean="0"/>
                  <a:t>of the (unique) </a:t>
                </a:r>
                <a:r>
                  <a:rPr lang="en-US" sz="2800" dirty="0" err="1" smtClean="0"/>
                  <a:t>multilinear</a:t>
                </a:r>
                <a:r>
                  <a:rPr lang="en-US" sz="2800" dirty="0" smtClean="0"/>
                  <a:t> polynomial representing the function over reals.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b="1" dirty="0" smtClean="0"/>
                  <a:t>Example:</a:t>
                </a:r>
                <a:r>
                  <a:rPr lang="en-US" sz="2800" b="1" dirty="0"/>
                  <a:t> </a:t>
                </a:r>
                <a:r>
                  <a:rPr lang="en-US" sz="2800" b="1" dirty="0" smtClean="0"/>
                  <a:t>              </a:t>
                </a:r>
                <a:r>
                  <a:rPr lang="en-US" sz="2800" dirty="0" smtClean="0"/>
                  <a:t>OR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 smtClean="0"/>
              </a:p>
              <a:p>
                <a:pPr marL="0" indent="0" algn="ctr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                            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endParaRPr lang="en-US" sz="2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8212"/>
                <a:ext cx="8229600" cy="4830062"/>
              </a:xfrm>
              <a:blipFill rotWithShape="0">
                <a:blip r:embed="rId2"/>
                <a:stretch>
                  <a:fillRect l="-1481" t="-1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012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Complexity measures for a function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8776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Sensitivity</a:t>
            </a:r>
          </a:p>
          <a:p>
            <a:r>
              <a:rPr lang="en-US" sz="2800" dirty="0" smtClean="0"/>
              <a:t>Degree</a:t>
            </a:r>
          </a:p>
          <a:p>
            <a:r>
              <a:rPr lang="en-US" sz="2800" dirty="0" smtClean="0"/>
              <a:t>Approximate degree</a:t>
            </a:r>
          </a:p>
          <a:p>
            <a:r>
              <a:rPr lang="en-US" sz="2800" dirty="0" smtClean="0"/>
              <a:t>Decision-tree complexity</a:t>
            </a:r>
          </a:p>
          <a:p>
            <a:r>
              <a:rPr lang="en-US" sz="2800" dirty="0"/>
              <a:t>Block sensitivity</a:t>
            </a:r>
          </a:p>
          <a:p>
            <a:r>
              <a:rPr lang="en-US" sz="2800" dirty="0" smtClean="0"/>
              <a:t>Certificate complexity</a:t>
            </a:r>
            <a:endParaRPr lang="en-US" sz="2800" dirty="0"/>
          </a:p>
        </p:txBody>
      </p:sp>
      <p:sp>
        <p:nvSpPr>
          <p:cNvPr id="4" name="Right Brace 3"/>
          <p:cNvSpPr/>
          <p:nvPr/>
        </p:nvSpPr>
        <p:spPr>
          <a:xfrm>
            <a:off x="4735286" y="2291177"/>
            <a:ext cx="391885" cy="2425960"/>
          </a:xfrm>
          <a:prstGeom prst="rightBrac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74433" y="3273324"/>
            <a:ext cx="300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chemeClr val="tx2"/>
                </a:solidFill>
              </a:rPr>
              <a:t>p</a:t>
            </a:r>
            <a:r>
              <a:rPr lang="en-US" sz="2400" dirty="0" err="1" smtClean="0">
                <a:solidFill>
                  <a:schemeClr val="tx2"/>
                </a:solidFill>
              </a:rPr>
              <a:t>olynomially</a:t>
            </a:r>
            <a:r>
              <a:rPr lang="en-US" sz="2400" dirty="0" smtClean="0">
                <a:solidFill>
                  <a:schemeClr val="tx2"/>
                </a:solidFill>
              </a:rPr>
              <a:t> related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1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</TotalTime>
  <Words>485</Words>
  <Application>Microsoft Office PowerPoint</Application>
  <PresentationFormat>On-screen Show (4:3)</PresentationFormat>
  <Paragraphs>223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Wingdings</vt:lpstr>
      <vt:lpstr>Office Theme</vt:lpstr>
      <vt:lpstr>A New Approach to the Sensitivity Conjecture</vt:lpstr>
      <vt:lpstr>A Cooperative Communication Game</vt:lpstr>
      <vt:lpstr>How Alice Communicates</vt:lpstr>
      <vt:lpstr>Example 1</vt:lpstr>
      <vt:lpstr>Example (AND-OR Protocol)</vt:lpstr>
      <vt:lpstr>PowerPoint Presentation</vt:lpstr>
      <vt:lpstr>Sensitivity of a function</vt:lpstr>
      <vt:lpstr>Degree of a function</vt:lpstr>
      <vt:lpstr>Complexity measures for a function </vt:lpstr>
      <vt:lpstr>Sensitivity conjecture </vt:lpstr>
      <vt:lpstr>Small sensitivity → small cost</vt:lpstr>
      <vt:lpstr>What we know</vt:lpstr>
      <vt:lpstr>3log(n) cost ternary protocol</vt:lpstr>
      <vt:lpstr>Block sensitivity of a function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Approach to the Sensitivity Conjecture</dc:title>
  <dc:creator>Justin</dc:creator>
  <cp:lastModifiedBy>Jan Bezhlavy</cp:lastModifiedBy>
  <cp:revision>57</cp:revision>
  <dcterms:created xsi:type="dcterms:W3CDTF">2014-12-29T17:25:12Z</dcterms:created>
  <dcterms:modified xsi:type="dcterms:W3CDTF">2015-01-11T21:04:54Z</dcterms:modified>
</cp:coreProperties>
</file>