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39"/>
  </p:notesMasterIdLst>
  <p:sldIdLst>
    <p:sldId id="256" r:id="rId2"/>
    <p:sldId id="322" r:id="rId3"/>
    <p:sldId id="285" r:id="rId4"/>
    <p:sldId id="286" r:id="rId5"/>
    <p:sldId id="257" r:id="rId6"/>
    <p:sldId id="294" r:id="rId7"/>
    <p:sldId id="295" r:id="rId8"/>
    <p:sldId id="274" r:id="rId9"/>
    <p:sldId id="296" r:id="rId10"/>
    <p:sldId id="291" r:id="rId11"/>
    <p:sldId id="289" r:id="rId12"/>
    <p:sldId id="290" r:id="rId13"/>
    <p:sldId id="297" r:id="rId14"/>
    <p:sldId id="298" r:id="rId15"/>
    <p:sldId id="301" r:id="rId16"/>
    <p:sldId id="302" r:id="rId17"/>
    <p:sldId id="303" r:id="rId18"/>
    <p:sldId id="304" r:id="rId19"/>
    <p:sldId id="306" r:id="rId20"/>
    <p:sldId id="305" r:id="rId21"/>
    <p:sldId id="307" r:id="rId22"/>
    <p:sldId id="308" r:id="rId23"/>
    <p:sldId id="309" r:id="rId24"/>
    <p:sldId id="310" r:id="rId25"/>
    <p:sldId id="311" r:id="rId26"/>
    <p:sldId id="312" r:id="rId27"/>
    <p:sldId id="323" r:id="rId28"/>
    <p:sldId id="313" r:id="rId29"/>
    <p:sldId id="314" r:id="rId30"/>
    <p:sldId id="318" r:id="rId31"/>
    <p:sldId id="319" r:id="rId32"/>
    <p:sldId id="320" r:id="rId33"/>
    <p:sldId id="321" r:id="rId34"/>
    <p:sldId id="324" r:id="rId35"/>
    <p:sldId id="315" r:id="rId36"/>
    <p:sldId id="316" r:id="rId37"/>
    <p:sldId id="317" r:id="rId3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9" autoAdjust="0"/>
    <p:restoredTop sz="94660" autoAdjust="0"/>
  </p:normalViewPr>
  <p:slideViewPr>
    <p:cSldViewPr>
      <p:cViewPr varScale="1">
        <p:scale>
          <a:sx n="82" d="100"/>
          <a:sy n="82" d="100"/>
        </p:scale>
        <p:origin x="132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4511C-4431-45F2-A191-3AC4D75AF50E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C0791-421D-46C5-94C0-EA90E45E5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9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6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41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79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10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65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06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29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20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11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31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C0791-421D-46C5-94C0-EA90E45E563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18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mtClean="0"/>
            </a:p>
          </p:txBody>
        </p:sp>
      </p:grpSp>
      <p:sp>
        <p:nvSpPr>
          <p:cNvPr id="1955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Klepnutím lze upravit styl předlohy nadpisů.</a:t>
            </a:r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GB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AFAC852-AFAD-41FD-9336-574EC9D3C2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01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EAAB1-E622-4FF2-BB67-9853997B6C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27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EB576-28D1-4CCB-804F-F44E6C3728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91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9DD05-3F7D-40E6-B771-948EDD9614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66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811E5-B752-4B28-B1C2-90988428A9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95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EFF6B-1A03-4A44-8506-4D0297B844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79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EA678-F035-48A4-9C76-10190C5E93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00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F29F8-3603-4BD4-9301-36C65D0527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97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075FD-123E-4D44-B1D7-A1A2E0B5DF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90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BABC5-F181-4A11-86B7-3569C4ED31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13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C0310-CD9C-4F73-9AAD-996DE2BF48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2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9457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2D46615-0616-426A-A44D-87C4CD5F6C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Deset d</a:t>
            </a:r>
            <a:r>
              <a:rPr lang="cs-CZ" smtClean="0"/>
              <a:t>ůdodů proč P</a:t>
            </a:r>
            <a:r>
              <a:rPr lang="en-US" smtClean="0"/>
              <a:t>=NP</a:t>
            </a:r>
            <a:endParaRPr lang="en-GB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Michal </a:t>
            </a:r>
            <a:r>
              <a:rPr lang="en-US" dirty="0" err="1" smtClean="0"/>
              <a:t>Ko</a:t>
            </a:r>
            <a:r>
              <a:rPr lang="cs-CZ" dirty="0" smtClean="0"/>
              <a:t>u</a:t>
            </a:r>
            <a:r>
              <a:rPr lang="en-US" dirty="0" err="1" smtClean="0"/>
              <a:t>ck</a:t>
            </a:r>
            <a:r>
              <a:rPr lang="cs-CZ" dirty="0" smtClean="0"/>
              <a:t>ý</a:t>
            </a:r>
          </a:p>
          <a:p>
            <a:pPr eaLnBrk="1" hangingPunct="1"/>
            <a:r>
              <a:rPr lang="en-US" sz="2400" dirty="0" err="1" smtClean="0"/>
              <a:t>Informatick</a:t>
            </a:r>
            <a:r>
              <a:rPr lang="cs-CZ" sz="2400" dirty="0" smtClean="0"/>
              <a:t>ý ústav Univerzity Karlovy</a:t>
            </a:r>
          </a:p>
          <a:p>
            <a:pPr eaLnBrk="1" hangingPunct="1"/>
            <a:r>
              <a:rPr lang="en-US" sz="2400" dirty="0" smtClean="0"/>
              <a:t>MFF UK, </a:t>
            </a:r>
            <a:r>
              <a:rPr lang="en-US" sz="2400" dirty="0" err="1" smtClean="0"/>
              <a:t>Praha</a:t>
            </a:r>
            <a:r>
              <a:rPr lang="cs-CZ" sz="2400" dirty="0" smtClean="0"/>
              <a:t> </a:t>
            </a:r>
            <a:endParaRPr lang="en-GB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 vs NP</a:t>
            </a:r>
            <a:endParaRPr lang="en-US" smtClean="0"/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1961"/>
            </a:stretch>
          </a:blipFill>
          <a:extLst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Um</a:t>
            </a:r>
            <a:r>
              <a:rPr lang="cs-CZ" smtClean="0"/>
              <a:t>íme řešit</a:t>
            </a:r>
            <a:endParaRPr lang="en-GB" smtClean="0"/>
          </a:p>
        </p:txBody>
      </p:sp>
      <p:sp>
        <p:nvSpPr>
          <p:cNvPr id="3141" name="Rectangle 69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blipFill rotWithShape="0">
            <a:blip r:embed="rId2"/>
            <a:stretch>
              <a:fillRect l="-1176" t="-2074"/>
            </a:stretch>
          </a:blipFill>
          <a:extLst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Optimaliza</a:t>
            </a:r>
            <a:r>
              <a:rPr lang="cs-CZ" smtClean="0"/>
              <a:t>ční úlohy</a:t>
            </a:r>
            <a:endParaRPr lang="en-GB" smtClean="0"/>
          </a:p>
        </p:txBody>
      </p:sp>
      <p:sp>
        <p:nvSpPr>
          <p:cNvPr id="3141" name="Rectangle 69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755576" y="2017713"/>
            <a:ext cx="8199512" cy="4114800"/>
          </a:xfrm>
          <a:blipFill rotWithShape="0">
            <a:blip r:embed="rId2"/>
            <a:stretch>
              <a:fillRect l="-1190" t="-2074" b="-6074"/>
            </a:stretch>
          </a:blipFill>
          <a:extLst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Um</a:t>
            </a:r>
            <a:r>
              <a:rPr lang="cs-CZ" dirty="0" err="1" smtClean="0"/>
              <a:t>íme</a:t>
            </a:r>
            <a:r>
              <a:rPr lang="cs-CZ" dirty="0" smtClean="0"/>
              <a:t> řešit</a:t>
            </a:r>
            <a:endParaRPr lang="en-GB" dirty="0" smtClean="0"/>
          </a:p>
        </p:txBody>
      </p:sp>
      <p:sp>
        <p:nvSpPr>
          <p:cNvPr id="3141" name="Rectangle 69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blipFill rotWithShape="0">
            <a:blip r:embed="rId2"/>
            <a:stretch>
              <a:fillRect l="-1176" t="-2074" b="-1630"/>
            </a:stretch>
          </a:blipFill>
          <a:extLst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PCP věta</a:t>
            </a:r>
            <a:endParaRPr lang="en-GB" smtClean="0"/>
          </a:p>
        </p:txBody>
      </p:sp>
      <p:sp>
        <p:nvSpPr>
          <p:cNvPr id="3141" name="Rectangle 69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971600" y="2017713"/>
            <a:ext cx="7983488" cy="4114800"/>
          </a:xfrm>
          <a:blipFill rotWithShape="0">
            <a:blip r:embed="rId2"/>
            <a:stretch>
              <a:fillRect l="-1145" t="-2074" r="-763"/>
            </a:stretch>
          </a:blipFill>
          <a:extLst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Fyzikální systém několika částic</a:t>
            </a:r>
            <a:endParaRPr lang="en-GB" dirty="0" smtClean="0"/>
          </a:p>
        </p:txBody>
      </p:sp>
      <p:sp>
        <p:nvSpPr>
          <p:cNvPr id="7230" name="TextBox 2"/>
          <p:cNvSpPr txBox="1">
            <a:spLocks noChangeArrowheads="1"/>
          </p:cNvSpPr>
          <p:nvPr/>
        </p:nvSpPr>
        <p:spPr bwMode="auto">
          <a:xfrm>
            <a:off x="5436096" y="2420888"/>
            <a:ext cx="2232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2000" dirty="0" smtClean="0"/>
              <a:t>Systém částic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592504"/>
              </p:ext>
            </p:extLst>
          </p:nvPr>
        </p:nvGraphicFramePr>
        <p:xfrm>
          <a:off x="4716016" y="3053184"/>
          <a:ext cx="3696070" cy="25360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8010"/>
                <a:gridCol w="528010"/>
                <a:gridCol w="528010"/>
                <a:gridCol w="528010"/>
                <a:gridCol w="528010"/>
                <a:gridCol w="528010"/>
                <a:gridCol w="528010"/>
              </a:tblGrid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27584" y="2276872"/>
                <a:ext cx="3464498" cy="3704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400" dirty="0" smtClean="0"/>
                  <a:t>Každá částice je v jednom z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sz="2400" dirty="0" smtClean="0"/>
                  <a:t> stavů.</a:t>
                </a:r>
                <a:endParaRPr lang="cs-CZ" sz="2400" dirty="0"/>
              </a:p>
              <a:p>
                <a:pPr marL="342900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cs-CZ" sz="2400" dirty="0" smtClean="0"/>
                  <a:t>Částice se snaží splnit co nejvíce podmínek ohledně svého stavu a stavu dalších částic.</a:t>
                </a:r>
              </a:p>
              <a:p>
                <a:pPr marL="342900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cs-CZ" sz="2400" i="1" dirty="0" smtClean="0"/>
                  <a:t>Energie systému </a:t>
                </a:r>
                <a:r>
                  <a:rPr lang="cs-CZ" sz="2400" dirty="0" smtClean="0"/>
                  <a:t>… počet porušených podmínek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76872"/>
                <a:ext cx="3464498" cy="3704050"/>
              </a:xfrm>
              <a:prstGeom prst="rect">
                <a:avLst/>
              </a:prstGeom>
              <a:blipFill rotWithShape="0">
                <a:blip r:embed="rId2"/>
                <a:stretch>
                  <a:fillRect l="-2465" t="-1318" r="-4930" b="-3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683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Fyzikální systém několika částic</a:t>
            </a:r>
            <a:endParaRPr lang="en-GB" dirty="0" smtClean="0"/>
          </a:p>
        </p:txBody>
      </p:sp>
      <p:sp>
        <p:nvSpPr>
          <p:cNvPr id="7230" name="TextBox 2"/>
          <p:cNvSpPr txBox="1">
            <a:spLocks noChangeArrowheads="1"/>
          </p:cNvSpPr>
          <p:nvPr/>
        </p:nvSpPr>
        <p:spPr bwMode="auto">
          <a:xfrm>
            <a:off x="5436096" y="2420888"/>
            <a:ext cx="2232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2000" dirty="0" smtClean="0"/>
              <a:t>Systém částic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716016" y="3053184"/>
          <a:ext cx="3696070" cy="25360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8010"/>
                <a:gridCol w="528010"/>
                <a:gridCol w="528010"/>
                <a:gridCol w="528010"/>
                <a:gridCol w="528010"/>
                <a:gridCol w="528010"/>
                <a:gridCol w="528010"/>
              </a:tblGrid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2276872"/>
            <a:ext cx="346449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 rovnováze je pravděpodobnost</a:t>
            </a:r>
            <a:r>
              <a:rPr lang="cs-CZ" sz="2400" dirty="0" smtClean="0"/>
              <a:t>, že se systém nachází v daném stavu, </a:t>
            </a:r>
            <a:r>
              <a:rPr lang="cs-CZ" sz="2400" dirty="0" smtClean="0"/>
              <a:t>nepřímo </a:t>
            </a:r>
            <a:r>
              <a:rPr lang="cs-CZ" sz="2400" dirty="0" smtClean="0"/>
              <a:t>úměrná jeho energii </a:t>
            </a:r>
            <a:r>
              <a:rPr lang="en-US" sz="2400" dirty="0" smtClean="0"/>
              <a:t>(</a:t>
            </a:r>
            <a:r>
              <a:rPr lang="cs-CZ" sz="2400" dirty="0" smtClean="0"/>
              <a:t>a přímo úměrná teplotě</a:t>
            </a:r>
            <a:r>
              <a:rPr lang="en-US" sz="2400" dirty="0" smtClean="0"/>
              <a:t>)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systém chce být ve stavu s nejnižší energií.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2797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Fyzikální systém několika částic</a:t>
            </a:r>
            <a:endParaRPr lang="en-GB" dirty="0" smtClean="0"/>
          </a:p>
        </p:txBody>
      </p:sp>
      <p:sp>
        <p:nvSpPr>
          <p:cNvPr id="7230" name="TextBox 2"/>
          <p:cNvSpPr txBox="1">
            <a:spLocks noChangeArrowheads="1"/>
          </p:cNvSpPr>
          <p:nvPr/>
        </p:nvSpPr>
        <p:spPr bwMode="auto">
          <a:xfrm>
            <a:off x="5436096" y="2420888"/>
            <a:ext cx="2232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2000" dirty="0" smtClean="0"/>
              <a:t>Systém částic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716016" y="3053184"/>
          <a:ext cx="3696070" cy="25360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8010"/>
                <a:gridCol w="528010"/>
                <a:gridCol w="528010"/>
                <a:gridCol w="528010"/>
                <a:gridCol w="528010"/>
                <a:gridCol w="528010"/>
                <a:gridCol w="528010"/>
              </a:tblGrid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2276872"/>
            <a:ext cx="34644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Pokud P</a:t>
            </a:r>
            <a:r>
              <a:rPr lang="en-US" sz="2400" dirty="0" smtClean="0"/>
              <a:t>*</a:t>
            </a:r>
            <a:r>
              <a:rPr lang="cs-CZ" sz="2400" dirty="0" smtClean="0"/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≠ </a:t>
            </a:r>
            <a:r>
              <a:rPr lang="cs-CZ" sz="2400" dirty="0" smtClean="0"/>
              <a:t>NP, pak systém nemůže efektivně dosáhnout svého nejnižšího energetického stavu.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 smtClean="0"/>
              <a:t>P* … </a:t>
            </a:r>
            <a:r>
              <a:rPr lang="cs-CZ" sz="2400" dirty="0" smtClean="0"/>
              <a:t>BQP </a:t>
            </a:r>
            <a:r>
              <a:rPr lang="en-US" sz="2400" dirty="0" smtClean="0"/>
              <a:t>(</a:t>
            </a:r>
            <a:r>
              <a:rPr lang="cs-CZ" sz="2400" dirty="0" smtClean="0"/>
              <a:t>kvantové P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4738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62834"/>
              </p:ext>
            </p:extLst>
          </p:nvPr>
        </p:nvGraphicFramePr>
        <p:xfrm>
          <a:off x="4716016" y="3053184"/>
          <a:ext cx="3696070" cy="25545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8010"/>
                <a:gridCol w="528010"/>
                <a:gridCol w="528010"/>
                <a:gridCol w="528010"/>
                <a:gridCol w="528010"/>
                <a:gridCol w="528010"/>
                <a:gridCol w="528010"/>
              </a:tblGrid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528786"/>
              </p:ext>
            </p:extLst>
          </p:nvPr>
        </p:nvGraphicFramePr>
        <p:xfrm>
          <a:off x="4716016" y="3053184"/>
          <a:ext cx="3696070" cy="25551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8010"/>
                <a:gridCol w="528010"/>
                <a:gridCol w="528010"/>
                <a:gridCol w="528010"/>
                <a:gridCol w="528010"/>
                <a:gridCol w="528010"/>
                <a:gridCol w="528010"/>
              </a:tblGrid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Kvantová superpozice</a:t>
            </a:r>
            <a:endParaRPr lang="en-GB" dirty="0" smtClean="0"/>
          </a:p>
        </p:txBody>
      </p:sp>
      <p:sp>
        <p:nvSpPr>
          <p:cNvPr id="7230" name="TextBox 2"/>
          <p:cNvSpPr txBox="1">
            <a:spLocks noChangeArrowheads="1"/>
          </p:cNvSpPr>
          <p:nvPr/>
        </p:nvSpPr>
        <p:spPr bwMode="auto">
          <a:xfrm>
            <a:off x="5436096" y="2420888"/>
            <a:ext cx="2232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2000" dirty="0" smtClean="0"/>
              <a:t>Systém částic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2276872"/>
            <a:ext cx="34644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Systém může být v superpozici stavů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67944" y="2780928"/>
                <a:ext cx="720080" cy="649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780928"/>
                <a:ext cx="720080" cy="64960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43808" y="4363575"/>
                <a:ext cx="720080" cy="649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363575"/>
                <a:ext cx="720080" cy="64960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33696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2.5E-6 2.59259E-6 C -0.00295 0.00139 -0.02031 0.00926 -0.02465 0.01204 C -0.0493 0.02894 -0.06996 0.04329 -0.09184 0.06528 C -0.09461 0.06782 -0.09722 0.07083 -0.1 0.07338 C -0.10468 0.07731 -0.10173 0.07176 -0.10607 0.07755 L -0.10607 0.07894 L -0.10607 0.07894 " pathEditMode="relative" ptsTypes="AAA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-2.22222E-6 3.7037E-6 C 0.00157 -0.00371 0.00313 -0.00764 0.00504 -0.01111 C 0.00678 -0.01412 0.01216 -0.01968 0.01424 -0.0206 C 0.02118 -0.02361 0.01858 -0.02199 0.02257 -0.02454 L 0.02257 -0.02454 " pathEditMode="relative" ptsTypes="AAAAAA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716016" y="3053184"/>
          <a:ext cx="3696070" cy="25545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8010"/>
                <a:gridCol w="528010"/>
                <a:gridCol w="528010"/>
                <a:gridCol w="528010"/>
                <a:gridCol w="528010"/>
                <a:gridCol w="528010"/>
                <a:gridCol w="528010"/>
              </a:tblGrid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52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16016" y="3053184"/>
          <a:ext cx="3696070" cy="25551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8010"/>
                <a:gridCol w="528010"/>
                <a:gridCol w="528010"/>
                <a:gridCol w="528010"/>
                <a:gridCol w="528010"/>
                <a:gridCol w="528010"/>
                <a:gridCol w="528010"/>
              </a:tblGrid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5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Kvantová </a:t>
            </a:r>
            <a:r>
              <a:rPr lang="cs-CZ" dirty="0" smtClean="0"/>
              <a:t>PCP věta</a:t>
            </a:r>
            <a:endParaRPr lang="en-GB" dirty="0" smtClean="0"/>
          </a:p>
        </p:txBody>
      </p:sp>
      <p:sp>
        <p:nvSpPr>
          <p:cNvPr id="7230" name="TextBox 2"/>
          <p:cNvSpPr txBox="1">
            <a:spLocks noChangeArrowheads="1"/>
          </p:cNvSpPr>
          <p:nvPr/>
        </p:nvSpPr>
        <p:spPr bwMode="auto">
          <a:xfrm>
            <a:off x="5436096" y="2420888"/>
            <a:ext cx="2232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2000" dirty="0" smtClean="0"/>
              <a:t>Systém částic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2276872"/>
            <a:ext cx="34644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Pokud </a:t>
            </a:r>
            <a:r>
              <a:rPr lang="cs-CZ" sz="2400" dirty="0" smtClean="0"/>
              <a:t>platí kvantová PCP věta, </a:t>
            </a:r>
            <a:r>
              <a:rPr lang="cs-CZ" sz="2400" dirty="0"/>
              <a:t>pak </a:t>
            </a:r>
            <a:r>
              <a:rPr lang="cs-CZ" sz="2400" dirty="0" smtClean="0"/>
              <a:t>existuje kvantová superpozice při pokojové teplotě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67944" y="2780928"/>
                <a:ext cx="720080" cy="649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780928"/>
                <a:ext cx="720080" cy="64960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43808" y="4363575"/>
                <a:ext cx="720080" cy="649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363575"/>
                <a:ext cx="720080" cy="64960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04977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2.5E-6 2.59259E-6 C -0.00295 0.00139 -0.02031 0.00926 -0.02465 0.01204 C -0.0493 0.02894 -0.06996 0.04329 -0.09184 0.06528 C -0.09461 0.06782 -0.09722 0.07083 -0.1 0.07338 C -0.10468 0.07731 -0.10173 0.07176 -0.10607 0.07755 L -0.10607 0.07894 L -0.10607 0.07894 " pathEditMode="relative" ptsTypes="AAAAAAAA">
                                      <p:cBhvr>
                                        <p:cTn id="6" dur="1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-2.22222E-6 3.7037E-6 C 0.00157 -0.00371 0.00313 -0.00764 0.00504 -0.01111 C 0.00678 -0.01412 0.01216 -0.01968 0.01424 -0.0206 C 0.02118 -0.02361 0.01858 -0.02199 0.02257 -0.02454 L 0.02257 -0.02454 " pathEditMode="relative" ptsTypes="AAAAAA">
                                      <p:cBhvr>
                                        <p:cTn id="8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Plán</a:t>
            </a:r>
            <a:endParaRPr lang="en-GB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609" y="4052560"/>
            <a:ext cx="1412847" cy="13926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274" y="2653879"/>
            <a:ext cx="1890759" cy="15352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616" y="2535924"/>
            <a:ext cx="1631295" cy="1771206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H="1">
            <a:off x="3492500" y="3702578"/>
            <a:ext cx="1043806" cy="9059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536306" y="2334426"/>
            <a:ext cx="0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36306" y="3702578"/>
            <a:ext cx="1043806" cy="9059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23938" y="5703639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+20</a:t>
            </a:r>
            <a:r>
              <a:rPr lang="en-US" sz="2400" dirty="0" smtClean="0"/>
              <a:t>% </a:t>
            </a:r>
            <a:r>
              <a:rPr lang="cs-CZ" sz="2400" dirty="0" smtClean="0"/>
              <a:t>výpočtů ZDARMA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6792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Zpět do klasických výpočtů</a:t>
            </a:r>
            <a:endParaRPr lang="en-GB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27584" y="2276872"/>
                <a:ext cx="756084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Lineární soustavy s chybou</a:t>
                </a:r>
              </a:p>
              <a:p>
                <a:pPr lvl="1"/>
                <a:endParaRPr lang="cs-CZ" sz="2400" dirty="0" smtClean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</m:oMath>
                  </m:oMathPara>
                </a14:m>
                <a:endParaRPr lang="en-US" sz="24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24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1+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24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</m:oMath>
                  </m:oMathPara>
                </a14:m>
                <a:endParaRPr lang="en-US" sz="24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  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</m:t>
                      </m:r>
                    </m:oMath>
                  </m:oMathPara>
                </a14:m>
                <a:endParaRPr lang="en-US" sz="24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cs-CZ" sz="2400" dirty="0" smtClean="0"/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cs-CZ" sz="2400" dirty="0" smtClean="0"/>
                  <a:t>Některé rovnice mají nesprávnou pravou stranu, </a:t>
                </a:r>
                <a:r>
                  <a:rPr lang="cs-CZ" sz="2400" smtClean="0"/>
                  <a:t>chceme tak </a:t>
                </a:r>
                <a:r>
                  <a:rPr lang="cs-CZ" sz="2400" dirty="0" smtClean="0"/>
                  <a:t>řešení, které splňuje co nejvíce rovnic.</a:t>
                </a:r>
                <a:endParaRPr lang="en-US" sz="2400" dirty="0" smtClean="0"/>
              </a:p>
              <a:p>
                <a:endParaRPr lang="cs-CZ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76872"/>
                <a:ext cx="7560840" cy="4524315"/>
              </a:xfrm>
              <a:prstGeom prst="rect">
                <a:avLst/>
              </a:prstGeom>
              <a:blipFill rotWithShape="0">
                <a:blip r:embed="rId2"/>
                <a:stretch>
                  <a:fillRect l="-1290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44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Lineární systémy s chybou</a:t>
            </a: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7584" y="2276872"/>
            <a:ext cx="756084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Pro řešení lineárních rovnic s chybou neznáme efektivní </a:t>
            </a:r>
            <a:r>
              <a:rPr lang="cs-CZ" sz="2400" dirty="0" smtClean="0"/>
              <a:t>algoritmus </a:t>
            </a:r>
            <a:r>
              <a:rPr lang="en-US" sz="2400" dirty="0" smtClean="0"/>
              <a:t>(</a:t>
            </a:r>
            <a:r>
              <a:rPr lang="cs-CZ" sz="2400" dirty="0" smtClean="0"/>
              <a:t>až na výjimky – kódy</a:t>
            </a:r>
            <a:r>
              <a:rPr lang="en-US" sz="2400" dirty="0" smtClean="0"/>
              <a:t>)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Kryptografické systémy založené na tomto principu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Za jistých předpokladů jsou </a:t>
            </a:r>
            <a:r>
              <a:rPr lang="cs-CZ" sz="2400" dirty="0" smtClean="0"/>
              <a:t>odolné i </a:t>
            </a:r>
            <a:r>
              <a:rPr lang="cs-CZ" sz="2400" dirty="0" smtClean="0"/>
              <a:t>proti kvantovým </a:t>
            </a:r>
            <a:r>
              <a:rPr lang="cs-CZ" sz="2400" dirty="0" smtClean="0"/>
              <a:t>útokům.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Srovnej s kvantovou kryptografií.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0165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Biologické systémy</a:t>
            </a: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7584" y="2276872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Biologické systémy se řídí stejnými zákonitostmi jako jiné algoritmické procesy.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tx2"/>
                </a:solidFill>
              </a:rPr>
              <a:t>Populární nesmysly</a:t>
            </a:r>
            <a:endParaRPr lang="cs-CZ" sz="2400" dirty="0" smtClean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DNA počítání pro řešení obtížných problémů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Skládání proteinů je NP</a:t>
            </a:r>
            <a:r>
              <a:rPr lang="en-US" sz="2400" dirty="0" smtClean="0"/>
              <a:t>-</a:t>
            </a:r>
            <a:r>
              <a:rPr lang="cs-CZ" sz="2400" dirty="0" smtClean="0"/>
              <a:t>úplné</a:t>
            </a:r>
            <a:endParaRPr lang="cs-CZ" sz="2400" dirty="0"/>
          </a:p>
          <a:p>
            <a:pPr>
              <a:spcBef>
                <a:spcPts val="2400"/>
              </a:spcBef>
            </a:pPr>
            <a:r>
              <a:rPr lang="cs-CZ" sz="2400" dirty="0" smtClean="0">
                <a:solidFill>
                  <a:schemeClr val="tx2"/>
                </a:solidFill>
              </a:rPr>
              <a:t>Smysluplné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DNA počítání </a:t>
            </a:r>
            <a:r>
              <a:rPr lang="en-US" sz="2400" dirty="0" smtClean="0"/>
              <a:t>– </a:t>
            </a:r>
            <a:r>
              <a:rPr lang="cs-CZ" sz="2400" dirty="0" smtClean="0"/>
              <a:t>chytré léky</a:t>
            </a:r>
          </a:p>
        </p:txBody>
      </p:sp>
    </p:spTree>
    <p:extLst>
      <p:ext uri="{BB962C8B-B14F-4D97-AF65-F5344CB8AC3E}">
        <p14:creationId xmlns:p14="http://schemas.microsoft.com/office/powerpoint/2010/main" val="2421554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Jak je to</a:t>
            </a:r>
            <a:r>
              <a:rPr lang="en-US" dirty="0" smtClean="0"/>
              <a:t> </a:t>
            </a:r>
            <a:r>
              <a:rPr lang="en-US" dirty="0" err="1" smtClean="0"/>
              <a:t>tedy</a:t>
            </a:r>
            <a:r>
              <a:rPr lang="cs-CZ" dirty="0" smtClean="0"/>
              <a:t> s P </a:t>
            </a:r>
            <a:r>
              <a:rPr lang="cs-CZ" dirty="0" err="1" smtClean="0"/>
              <a:t>vs</a:t>
            </a:r>
            <a:r>
              <a:rPr lang="cs-CZ" dirty="0" smtClean="0"/>
              <a:t> NP</a:t>
            </a:r>
            <a:r>
              <a:rPr lang="en-US" dirty="0" smtClean="0"/>
              <a:t>?</a:t>
            </a: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7584" y="2276872"/>
            <a:ext cx="756084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“P vs NP” je </a:t>
            </a:r>
            <a:r>
              <a:rPr lang="cs-CZ" sz="2400" dirty="0" smtClean="0"/>
              <a:t>matematická otázka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/>
            <a:r>
              <a:rPr lang="cs-CZ" sz="2400" dirty="0" smtClean="0"/>
              <a:t>Buď P </a:t>
            </a:r>
            <a:r>
              <a:rPr lang="en-US" sz="2400" dirty="0" smtClean="0"/>
              <a:t>=</a:t>
            </a:r>
            <a:r>
              <a:rPr lang="cs-CZ" sz="2400" dirty="0" smtClean="0"/>
              <a:t> </a:t>
            </a:r>
            <a:r>
              <a:rPr lang="en-US" sz="2400" dirty="0" smtClean="0"/>
              <a:t>NP 	</a:t>
            </a:r>
            <a:r>
              <a:rPr lang="en-US" sz="2400" dirty="0" err="1" smtClean="0"/>
              <a:t>nebo</a:t>
            </a:r>
            <a:r>
              <a:rPr lang="en-US" sz="2400" dirty="0" smtClean="0"/>
              <a:t> 		P </a:t>
            </a:r>
            <a:r>
              <a:rPr lang="en-US" sz="2400" dirty="0" smtClean="0">
                <a:latin typeface="Calibri" panose="020F0502020204030204" pitchFamily="34" charset="0"/>
              </a:rPr>
              <a:t>≠</a:t>
            </a:r>
            <a:r>
              <a:rPr lang="en-US" sz="2400" dirty="0" smtClean="0"/>
              <a:t> NP</a:t>
            </a:r>
          </a:p>
          <a:p>
            <a:pPr lvl="1"/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3600" dirty="0" smtClean="0">
                <a:solidFill>
                  <a:schemeClr val="tx2"/>
                </a:solidFill>
              </a:rPr>
              <a:t>Není to otázka víry</a:t>
            </a:r>
            <a:endParaRPr lang="en-US" sz="3600" dirty="0" smtClean="0">
              <a:solidFill>
                <a:schemeClr val="tx2"/>
              </a:solidFill>
            </a:endParaRP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cs-CZ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2502">
            <a:off x="6235623" y="4221633"/>
            <a:ext cx="1297819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66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Důvody pro víru P </a:t>
            </a:r>
            <a:r>
              <a:rPr lang="cs-CZ" dirty="0" smtClean="0">
                <a:latin typeface="Calibri" panose="020F0502020204030204" pitchFamily="34" charset="0"/>
              </a:rPr>
              <a:t>≠ </a:t>
            </a:r>
            <a:r>
              <a:rPr lang="cs-CZ" dirty="0" smtClean="0"/>
              <a:t>NP</a:t>
            </a: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7584" y="2276872"/>
            <a:ext cx="7560840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cs-CZ" sz="2400" dirty="0" smtClean="0">
                <a:solidFill>
                  <a:schemeClr val="tx2"/>
                </a:solidFill>
              </a:rPr>
              <a:t>Přirozený předpoklad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1">
              <a:spcBef>
                <a:spcPts val="1800"/>
              </a:spcBef>
            </a:pPr>
            <a:r>
              <a:rPr lang="en-US" sz="2400" dirty="0" err="1" smtClean="0"/>
              <a:t>syntakticky</a:t>
            </a:r>
            <a:r>
              <a:rPr lang="en-US" sz="2400" dirty="0" smtClean="0"/>
              <a:t> r</a:t>
            </a:r>
            <a:r>
              <a:rPr lang="cs-CZ" sz="2400" dirty="0" err="1" smtClean="0"/>
              <a:t>ůzné</a:t>
            </a:r>
            <a:r>
              <a:rPr lang="cs-CZ" sz="2400" dirty="0" smtClean="0"/>
              <a:t> modely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cs-CZ" sz="2400" dirty="0" smtClean="0">
                <a:solidFill>
                  <a:schemeClr val="tx2"/>
                </a:solidFill>
              </a:rPr>
              <a:t>„</a:t>
            </a:r>
            <a:r>
              <a:rPr lang="en-US" sz="2400" dirty="0">
                <a:solidFill>
                  <a:schemeClr val="tx2"/>
                </a:solidFill>
              </a:rPr>
              <a:t>Fifty million Frenchmen can't be </a:t>
            </a:r>
            <a:r>
              <a:rPr lang="en-US" sz="2400" dirty="0" smtClean="0">
                <a:solidFill>
                  <a:schemeClr val="tx2"/>
                </a:solidFill>
              </a:rPr>
              <a:t>wrong’’</a:t>
            </a:r>
            <a:endParaRPr lang="cs-CZ" sz="2400" dirty="0" smtClean="0">
              <a:solidFill>
                <a:schemeClr val="tx2"/>
              </a:solidFill>
            </a:endParaRPr>
          </a:p>
          <a:p>
            <a:pPr lvl="1">
              <a:spcBef>
                <a:spcPts val="1800"/>
              </a:spcBef>
            </a:pPr>
            <a:r>
              <a:rPr lang="cs-CZ" sz="2400" dirty="0" smtClean="0"/>
              <a:t>„většina</a:t>
            </a:r>
            <a:r>
              <a:rPr lang="en-US" sz="2400" dirty="0" smtClean="0"/>
              <a:t>”</a:t>
            </a:r>
            <a:r>
              <a:rPr lang="cs-CZ" sz="2400" dirty="0" smtClean="0"/>
              <a:t> lidí tomu věří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cs-CZ" sz="2400" dirty="0" smtClean="0">
                <a:solidFill>
                  <a:schemeClr val="tx2"/>
                </a:solidFill>
              </a:rPr>
              <a:t>Přání je otcem myšlenky</a:t>
            </a:r>
          </a:p>
          <a:p>
            <a:pPr lvl="1">
              <a:spcBef>
                <a:spcPts val="1800"/>
              </a:spcBef>
            </a:pPr>
            <a:r>
              <a:rPr lang="cs-CZ" sz="2400" dirty="0"/>
              <a:t>P </a:t>
            </a:r>
            <a:r>
              <a:rPr lang="cs-CZ" sz="2400" dirty="0" smtClean="0">
                <a:latin typeface="Calibri" panose="020F0502020204030204" pitchFamily="34" charset="0"/>
              </a:rPr>
              <a:t>≠</a:t>
            </a:r>
            <a:r>
              <a:rPr lang="cs-CZ" sz="2400" dirty="0"/>
              <a:t> </a:t>
            </a:r>
            <a:r>
              <a:rPr lang="cs-CZ" sz="2400" dirty="0" smtClean="0"/>
              <a:t>NP je nutné pro klasickou kryptografii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5940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Populární mýty</a:t>
            </a:r>
            <a:endParaRPr lang="en-GB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55576" y="2204864"/>
            <a:ext cx="7488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Algoritmy jsou snadné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Dolní odhady jsou těžké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9226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Algoritmy jsou snadné</a:t>
            </a:r>
            <a:endParaRPr lang="en-GB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55576" y="2276872"/>
            <a:ext cx="748883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Lineární a </a:t>
            </a:r>
            <a:r>
              <a:rPr lang="cs-CZ" sz="2400" dirty="0" err="1" smtClean="0"/>
              <a:t>semidefinitní</a:t>
            </a:r>
            <a:r>
              <a:rPr lang="cs-CZ" sz="2400" dirty="0" smtClean="0"/>
              <a:t> programování – </a:t>
            </a:r>
            <a:r>
              <a:rPr lang="cs-CZ" sz="2400" dirty="0" err="1" smtClean="0">
                <a:solidFill>
                  <a:schemeClr val="tx2"/>
                </a:solidFill>
              </a:rPr>
              <a:t>Khachiyan</a:t>
            </a:r>
            <a:r>
              <a:rPr lang="cs-CZ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(1979), </a:t>
            </a:r>
            <a:r>
              <a:rPr lang="en-US" sz="2400" dirty="0" err="1" smtClean="0">
                <a:solidFill>
                  <a:schemeClr val="tx2"/>
                </a:solidFill>
              </a:rPr>
              <a:t>Groetchel</a:t>
            </a:r>
            <a:r>
              <a:rPr lang="en-US" sz="2400" dirty="0" smtClean="0">
                <a:solidFill>
                  <a:schemeClr val="tx2"/>
                </a:solidFill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</a:rPr>
              <a:t>Lov</a:t>
            </a:r>
            <a:r>
              <a:rPr lang="cs-CZ" sz="2400" dirty="0" smtClean="0">
                <a:solidFill>
                  <a:schemeClr val="tx2"/>
                </a:solidFill>
              </a:rPr>
              <a:t>á</a:t>
            </a:r>
            <a:r>
              <a:rPr lang="en-US" sz="2400" dirty="0" err="1" smtClean="0">
                <a:solidFill>
                  <a:schemeClr val="tx2"/>
                </a:solidFill>
              </a:rPr>
              <a:t>sz</a:t>
            </a:r>
            <a:r>
              <a:rPr lang="en-US" sz="2400" dirty="0" smtClean="0">
                <a:solidFill>
                  <a:schemeClr val="tx2"/>
                </a:solidFill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</a:rPr>
              <a:t>Schrijver</a:t>
            </a:r>
            <a:r>
              <a:rPr lang="en-US" sz="2400" dirty="0" smtClean="0">
                <a:solidFill>
                  <a:schemeClr val="tx2"/>
                </a:solidFill>
              </a:rPr>
              <a:t> (1981)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Testování prvočíselnosti – </a:t>
            </a:r>
            <a:r>
              <a:rPr lang="cs-CZ" sz="2400" dirty="0" err="1" smtClean="0">
                <a:solidFill>
                  <a:schemeClr val="tx2"/>
                </a:solidFill>
              </a:rPr>
              <a:t>Agrawal</a:t>
            </a:r>
            <a:r>
              <a:rPr lang="en-US" sz="2400" dirty="0" smtClean="0">
                <a:solidFill>
                  <a:schemeClr val="tx2"/>
                </a:solidFill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</a:rPr>
              <a:t>Kayal</a:t>
            </a:r>
            <a:r>
              <a:rPr lang="en-US" sz="2400" dirty="0" smtClean="0">
                <a:solidFill>
                  <a:schemeClr val="tx2"/>
                </a:solidFill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</a:rPr>
              <a:t>Saxena</a:t>
            </a:r>
            <a:r>
              <a:rPr lang="en-US" sz="2400" dirty="0" smtClean="0">
                <a:solidFill>
                  <a:schemeClr val="tx2"/>
                </a:solidFill>
              </a:rPr>
              <a:t> (</a:t>
            </a:r>
            <a:r>
              <a:rPr lang="cs-CZ" sz="2400" dirty="0" smtClean="0">
                <a:solidFill>
                  <a:schemeClr val="tx2"/>
                </a:solidFill>
              </a:rPr>
              <a:t>2002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endParaRPr lang="cs-CZ" sz="2400" dirty="0" smtClean="0">
              <a:solidFill>
                <a:schemeClr val="tx2"/>
              </a:solidFill>
            </a:endParaRP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Log-</a:t>
            </a:r>
            <a:r>
              <a:rPr lang="cs-CZ" sz="2400" dirty="0" err="1" smtClean="0"/>
              <a:t>space</a:t>
            </a:r>
            <a:r>
              <a:rPr lang="cs-CZ" sz="2400" dirty="0" smtClean="0"/>
              <a:t> algoritmus pro testování souvislosti neorientovaného grafu – </a:t>
            </a:r>
            <a:r>
              <a:rPr lang="cs-CZ" sz="2400" dirty="0" err="1" smtClean="0">
                <a:solidFill>
                  <a:schemeClr val="tx2"/>
                </a:solidFill>
              </a:rPr>
              <a:t>Reingold</a:t>
            </a:r>
            <a:r>
              <a:rPr lang="cs-CZ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</a:t>
            </a:r>
            <a:r>
              <a:rPr lang="cs-CZ" sz="2400" dirty="0" smtClean="0">
                <a:solidFill>
                  <a:schemeClr val="tx2"/>
                </a:solidFill>
              </a:rPr>
              <a:t>2003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112555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Algoritmy </a:t>
            </a:r>
            <a:r>
              <a:rPr lang="cs-CZ" dirty="0" smtClean="0"/>
              <a:t>na hranici horizontu</a:t>
            </a:r>
            <a:endParaRPr lang="en-GB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746245" y="2304864"/>
                <a:ext cx="7488832" cy="2708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2400"/>
                  </a:spcBef>
                </a:pPr>
                <a:r>
                  <a:rPr lang="cs-CZ" sz="2400" dirty="0" smtClean="0"/>
                  <a:t>Naše nejmocnější algoritmické techniky:</a:t>
                </a:r>
              </a:p>
              <a:p>
                <a:pPr marL="800100" lvl="1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cs-CZ" sz="2400" dirty="0" err="1" smtClean="0"/>
                  <a:t>Semidefinitní</a:t>
                </a:r>
                <a:r>
                  <a:rPr lang="cs-CZ" sz="2400" dirty="0" smtClean="0"/>
                  <a:t> programování</a:t>
                </a:r>
              </a:p>
              <a:p>
                <a:pPr marL="800100" lvl="1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cs-CZ" sz="2400" dirty="0" smtClean="0"/>
                  <a:t>Spektrální metody</a:t>
                </a:r>
              </a:p>
              <a:p>
                <a:pPr marL="800100" lvl="1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cs-CZ" sz="2400" dirty="0" smtClean="0"/>
                  <a:t>…</a:t>
                </a:r>
                <a:endParaRPr lang="cs-CZ" sz="2400" dirty="0"/>
              </a:p>
              <a:p>
                <a:pPr marL="342900" indent="-342900">
                  <a:spcBef>
                    <a:spcPts val="2400"/>
                  </a:spcBef>
                  <a:buFont typeface="Wingdings" panose="05000000000000000000" pitchFamily="2" charset="2"/>
                  <a:buChar char="Ø"/>
                </a:pPr>
                <a:r>
                  <a:rPr lang="cs-CZ" sz="2400" dirty="0" smtClean="0"/>
                  <a:t>Všechny naše algoritmy běží v čase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sz="2400" dirty="0" smtClean="0"/>
                  <a:t>.</a:t>
                </a:r>
                <a:endParaRPr lang="cs-CZ" sz="2400" dirty="0" smtClean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245" y="2304864"/>
                <a:ext cx="7488832" cy="2708434"/>
              </a:xfrm>
              <a:prstGeom prst="rect">
                <a:avLst/>
              </a:prstGeom>
              <a:blipFill rotWithShape="0">
                <a:blip r:embed="rId3"/>
                <a:stretch>
                  <a:fillRect l="-1221" t="-1802" b="-4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0665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</a:t>
            </a:r>
            <a:r>
              <a:rPr lang="cs-CZ" dirty="0" err="1" smtClean="0"/>
              <a:t>ěta</a:t>
            </a:r>
            <a:r>
              <a:rPr lang="cs-CZ" dirty="0" smtClean="0"/>
              <a:t> o hierarchii</a:t>
            </a:r>
            <a:endParaRPr lang="en-GB" dirty="0" smtClean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979613" y="2060575"/>
            <a:ext cx="6913562" cy="4475164"/>
            <a:chOff x="1247" y="1298"/>
            <a:chExt cx="4355" cy="2819"/>
          </a:xfrm>
        </p:grpSpPr>
        <p:sp>
          <p:nvSpPr>
            <p:cNvPr id="5" name="Oval 6"/>
            <p:cNvSpPr>
              <a:spLocks noChangeArrowheads="1"/>
            </p:cNvSpPr>
            <p:nvPr/>
          </p:nvSpPr>
          <p:spPr bwMode="auto">
            <a:xfrm>
              <a:off x="2608" y="3521"/>
              <a:ext cx="227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837" y="2840"/>
              <a:ext cx="1769" cy="81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1474" y="2205"/>
              <a:ext cx="2495" cy="14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9"/>
            <p:cNvSpPr>
              <a:spLocks noChangeArrowheads="1"/>
            </p:cNvSpPr>
            <p:nvPr/>
          </p:nvSpPr>
          <p:spPr bwMode="auto">
            <a:xfrm>
              <a:off x="1247" y="1616"/>
              <a:ext cx="2994" cy="204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0"/>
            <p:cNvSpPr>
              <a:spLocks noChangeArrowheads="1"/>
            </p:cNvSpPr>
            <p:nvPr/>
          </p:nvSpPr>
          <p:spPr bwMode="auto">
            <a:xfrm>
              <a:off x="2699" y="1298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2699" y="1480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2699" y="1389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2789" y="3612"/>
              <a:ext cx="1044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3061" y="3249"/>
              <a:ext cx="172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3243" y="2614"/>
              <a:ext cx="1769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3379" y="1979"/>
              <a:ext cx="16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878" y="3884"/>
                  <a:ext cx="363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p>
                      </m:oMath>
                    </m:oMathPara>
                  </a14:m>
                  <a:endParaRPr lang="en-GB" dirty="0">
                    <a:latin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6" name="Text 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878" y="3884"/>
                  <a:ext cx="363" cy="233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785" y="3385"/>
                  <a:ext cx="363" cy="4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sup>
                        </m:sSup>
                      </m:oMath>
                    </m:oMathPara>
                  </a14:m>
                  <a:endParaRPr lang="en-US" b="0" dirty="0" smtClean="0">
                    <a:latin typeface="Arial" panose="020B0604020202020204" pitchFamily="34" charset="0"/>
                  </a:endParaRPr>
                </a:p>
                <a:p>
                  <a:pPr>
                    <a:spcBef>
                      <a:spcPct val="50000"/>
                    </a:spcBef>
                  </a:pPr>
                  <a:endParaRPr lang="en-GB" dirty="0">
                    <a:latin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7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785" y="3385"/>
                  <a:ext cx="363" cy="49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012" y="2659"/>
                  <a:ext cx="499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1000</m:t>
                            </m:r>
                          </m:sup>
                        </m:sSup>
                      </m:oMath>
                    </m:oMathPara>
                  </a14:m>
                  <a:endParaRPr lang="en-US" b="0" dirty="0" smtClean="0">
                    <a:latin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8" name="Text 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012" y="2659"/>
                  <a:ext cx="499" cy="233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012" y="1842"/>
                  <a:ext cx="590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10000</m:t>
                            </m:r>
                          </m:sup>
                        </m:sSup>
                      </m:oMath>
                    </m:oMathPara>
                  </a14:m>
                  <a:endParaRPr lang="en-US" b="0" dirty="0" smtClean="0">
                    <a:latin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9" name="Text 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012" y="1842"/>
                  <a:ext cx="590" cy="233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462301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Dolní odhady jsou těžké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27584" y="2276872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P </a:t>
            </a:r>
            <a:r>
              <a:rPr lang="cs-CZ" sz="2400" dirty="0" smtClean="0">
                <a:latin typeface="Calibri" panose="020F0502020204030204" pitchFamily="34" charset="0"/>
              </a:rPr>
              <a:t>≠ </a:t>
            </a:r>
            <a:r>
              <a:rPr lang="cs-CZ" sz="2400" dirty="0" smtClean="0"/>
              <a:t>LOG nebo P </a:t>
            </a:r>
            <a:r>
              <a:rPr lang="cs-CZ" sz="2400" dirty="0" smtClean="0">
                <a:latin typeface="Calibri" panose="020F0502020204030204" pitchFamily="34" charset="0"/>
              </a:rPr>
              <a:t>≠ </a:t>
            </a:r>
            <a:r>
              <a:rPr lang="cs-CZ" sz="2400" dirty="0" smtClean="0"/>
              <a:t>PSPACE</a:t>
            </a:r>
            <a:endParaRPr lang="en-US" sz="2400" dirty="0"/>
          </a:p>
          <a:p>
            <a:endParaRPr lang="en-US" sz="2400" dirty="0"/>
          </a:p>
          <a:p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Víme, že některé dolní odhady jsou pravda, ale neumíme je ukázat.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0504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Očistec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4684712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 dirty="0" err="1" smtClean="0">
                <a:solidFill>
                  <a:schemeClr val="folHlink"/>
                </a:solidFill>
                <a:cs typeface="Tahoma" panose="020B0604030504040204" pitchFamily="34" charset="0"/>
                <a:sym typeface="Mathematica1" pitchFamily="2" charset="2"/>
              </a:rPr>
              <a:t>Tah</a:t>
            </a:r>
            <a:r>
              <a:rPr lang="en-US" sz="2400" dirty="0" smtClean="0">
                <a:solidFill>
                  <a:schemeClr val="folHlink"/>
                </a:solidFill>
                <a:cs typeface="Tahoma" panose="020B0604030504040204" pitchFamily="34" charset="0"/>
                <a:sym typeface="Mathematica1" pitchFamily="2" charset="2"/>
              </a:rPr>
              <a:t>: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 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Hodím si korunou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,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/>
            </a:r>
            <a:b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</a:b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    máte uhodnout, 		co mi padlo.</a:t>
            </a:r>
            <a:endParaRPr lang="en-US" sz="2400" dirty="0" smtClean="0">
              <a:cs typeface="Tahoma" panose="020B0604030504040204" pitchFamily="34" charset="0"/>
              <a:sym typeface="Mathematica1" pitchFamily="2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400" dirty="0" smtClean="0">
              <a:cs typeface="Tahoma" panose="020B0604030504040204" pitchFamily="34" charset="0"/>
              <a:sym typeface="Mathematica1" pitchFamily="2" charset="2"/>
            </a:endParaRPr>
          </a:p>
          <a:p>
            <a:pPr eaLnBrk="1" hangingPunct="1"/>
            <a:r>
              <a:rPr lang="en-US" sz="2400" dirty="0" err="1" smtClean="0">
                <a:cs typeface="Tahoma" panose="020B0604030504040204" pitchFamily="34" charset="0"/>
                <a:sym typeface="Mathematica1" pitchFamily="2" charset="2"/>
              </a:rPr>
              <a:t>Uhodne</a:t>
            </a:r>
            <a:r>
              <a:rPr lang="cs-CZ" sz="2400" dirty="0" err="1" smtClean="0">
                <a:cs typeface="Tahoma" panose="020B0604030504040204" pitchFamily="34" charset="0"/>
                <a:sym typeface="Mathematica1" pitchFamily="2" charset="2"/>
              </a:rPr>
              <a:t>te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-li, </a:t>
            </a:r>
            <a:r>
              <a:rPr lang="en-US" sz="2400" dirty="0" err="1" smtClean="0">
                <a:cs typeface="Tahoma" panose="020B0604030504040204" pitchFamily="34" charset="0"/>
                <a:sym typeface="Mathematica1" pitchFamily="2" charset="2"/>
              </a:rPr>
              <a:t>postoup</a:t>
            </a:r>
            <a:r>
              <a:rPr lang="cs-CZ" sz="2400" dirty="0" err="1" smtClean="0">
                <a:cs typeface="Tahoma" panose="020B0604030504040204" pitchFamily="34" charset="0"/>
                <a:sym typeface="Mathematica1" pitchFamily="2" charset="2"/>
              </a:rPr>
              <a:t>íte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         o </a:t>
            </a:r>
            <a:r>
              <a:rPr lang="cs-CZ" sz="2400" dirty="0" err="1" smtClean="0">
                <a:cs typeface="Tahoma" panose="020B0604030504040204" pitchFamily="34" charset="0"/>
                <a:sym typeface="Mathematica1" pitchFamily="2" charset="2"/>
              </a:rPr>
              <a:t>jedn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o pol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íčko nahoru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.</a:t>
            </a:r>
            <a:endParaRPr lang="cs-CZ" sz="2400" dirty="0" smtClean="0">
              <a:cs typeface="Tahoma" panose="020B0604030504040204" pitchFamily="34" charset="0"/>
              <a:sym typeface="Mathematica1" pitchFamily="2" charset="2"/>
            </a:endParaRPr>
          </a:p>
          <a:p>
            <a:pPr eaLnBrk="1" hangingPunct="1"/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Neuhodnete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-li 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a hádáte </a:t>
            </a:r>
            <a:r>
              <a:rPr lang="cs-CZ" sz="2400" dirty="0" smtClean="0">
                <a:solidFill>
                  <a:schemeClr val="folHlink"/>
                </a:solidFill>
                <a:cs typeface="Tahoma" panose="020B0604030504040204" pitchFamily="34" charset="0"/>
                <a:sym typeface="Mathematica1" pitchFamily="2" charset="2"/>
              </a:rPr>
              <a:t>orel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, vracíte se na Start. </a:t>
            </a:r>
          </a:p>
          <a:p>
            <a:pPr eaLnBrk="1" hangingPunct="1"/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Neuhodnete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-li 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a hádáte </a:t>
            </a:r>
            <a:r>
              <a:rPr lang="cs-CZ" sz="2400" dirty="0" smtClean="0">
                <a:solidFill>
                  <a:schemeClr val="folHlink"/>
                </a:solidFill>
                <a:cs typeface="Tahoma" panose="020B0604030504040204" pitchFamily="34" charset="0"/>
                <a:sym typeface="Mathematica1" pitchFamily="2" charset="2"/>
              </a:rPr>
              <a:t>panna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, prohráli jste. </a:t>
            </a:r>
            <a:endParaRPr lang="en-US" sz="2400" dirty="0" smtClean="0">
              <a:cs typeface="Tahoma" panose="020B0604030504040204" pitchFamily="34" charset="0"/>
              <a:sym typeface="Mathematica1" pitchFamily="2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400" dirty="0" smtClean="0">
              <a:cs typeface="Tahoma" panose="020B0604030504040204" pitchFamily="34" charset="0"/>
              <a:sym typeface="Mathematica1" pitchFamily="2" charset="2"/>
            </a:endParaRPr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6659563" y="5949950"/>
            <a:ext cx="1225550" cy="5032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7018338" y="5302250"/>
            <a:ext cx="504825" cy="5032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7018338" y="4652963"/>
            <a:ext cx="504825" cy="5032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7018338" y="4005263"/>
            <a:ext cx="504825" cy="5032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7018338" y="3357563"/>
            <a:ext cx="504825" cy="5032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7018338" y="2709863"/>
            <a:ext cx="504825" cy="5032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7018338" y="2060575"/>
            <a:ext cx="504825" cy="5032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4107" name="Line 12"/>
          <p:cNvSpPr>
            <a:spLocks noChangeShapeType="1"/>
          </p:cNvSpPr>
          <p:nvPr/>
        </p:nvSpPr>
        <p:spPr bwMode="auto">
          <a:xfrm flipV="1">
            <a:off x="7288213" y="51577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13"/>
          <p:cNvSpPr>
            <a:spLocks noChangeShapeType="1"/>
          </p:cNvSpPr>
          <p:nvPr/>
        </p:nvSpPr>
        <p:spPr bwMode="auto">
          <a:xfrm flipV="1">
            <a:off x="7288213" y="45085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Line 14"/>
          <p:cNvSpPr>
            <a:spLocks noChangeShapeType="1"/>
          </p:cNvSpPr>
          <p:nvPr/>
        </p:nvSpPr>
        <p:spPr bwMode="auto">
          <a:xfrm flipV="1">
            <a:off x="7288213" y="38608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Line 15"/>
          <p:cNvSpPr>
            <a:spLocks noChangeShapeType="1"/>
          </p:cNvSpPr>
          <p:nvPr/>
        </p:nvSpPr>
        <p:spPr bwMode="auto">
          <a:xfrm flipV="1">
            <a:off x="7288213" y="32131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Line 16"/>
          <p:cNvSpPr>
            <a:spLocks noChangeShapeType="1"/>
          </p:cNvSpPr>
          <p:nvPr/>
        </p:nvSpPr>
        <p:spPr bwMode="auto">
          <a:xfrm flipV="1">
            <a:off x="7288213" y="25654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Text Box 17"/>
          <p:cNvSpPr txBox="1">
            <a:spLocks noChangeArrowheads="1"/>
          </p:cNvSpPr>
          <p:nvPr/>
        </p:nvSpPr>
        <p:spPr bwMode="auto">
          <a:xfrm>
            <a:off x="6946900" y="601503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Start</a:t>
            </a:r>
            <a:endParaRPr lang="en-GB" sz="1800"/>
          </a:p>
        </p:txBody>
      </p:sp>
      <p:sp>
        <p:nvSpPr>
          <p:cNvPr id="4113" name="Text Box 20"/>
          <p:cNvSpPr txBox="1">
            <a:spLocks noChangeArrowheads="1"/>
          </p:cNvSpPr>
          <p:nvPr/>
        </p:nvSpPr>
        <p:spPr bwMode="auto">
          <a:xfrm>
            <a:off x="7110413" y="53736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1</a:t>
            </a:r>
            <a:endParaRPr lang="en-GB" sz="1800"/>
          </a:p>
        </p:txBody>
      </p:sp>
      <p:sp>
        <p:nvSpPr>
          <p:cNvPr id="4114" name="Text Box 21"/>
          <p:cNvSpPr txBox="1">
            <a:spLocks noChangeArrowheads="1"/>
          </p:cNvSpPr>
          <p:nvPr/>
        </p:nvSpPr>
        <p:spPr bwMode="auto">
          <a:xfrm>
            <a:off x="7110413" y="47244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2</a:t>
            </a:r>
            <a:endParaRPr lang="en-GB" sz="1800"/>
          </a:p>
        </p:txBody>
      </p:sp>
      <p:sp>
        <p:nvSpPr>
          <p:cNvPr id="4115" name="Text Box 22"/>
          <p:cNvSpPr txBox="1">
            <a:spLocks noChangeArrowheads="1"/>
          </p:cNvSpPr>
          <p:nvPr/>
        </p:nvSpPr>
        <p:spPr bwMode="auto">
          <a:xfrm>
            <a:off x="7110413" y="40767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3</a:t>
            </a:r>
            <a:endParaRPr lang="en-GB" sz="1800"/>
          </a:p>
        </p:txBody>
      </p:sp>
      <p:sp>
        <p:nvSpPr>
          <p:cNvPr id="4116" name="Text Box 23"/>
          <p:cNvSpPr txBox="1">
            <a:spLocks noChangeArrowheads="1"/>
          </p:cNvSpPr>
          <p:nvPr/>
        </p:nvSpPr>
        <p:spPr bwMode="auto">
          <a:xfrm>
            <a:off x="7110413" y="34290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4</a:t>
            </a:r>
            <a:endParaRPr lang="en-GB" sz="1800"/>
          </a:p>
        </p:txBody>
      </p:sp>
      <p:sp>
        <p:nvSpPr>
          <p:cNvPr id="4117" name="Text Box 24"/>
          <p:cNvSpPr txBox="1">
            <a:spLocks noChangeArrowheads="1"/>
          </p:cNvSpPr>
          <p:nvPr/>
        </p:nvSpPr>
        <p:spPr bwMode="auto">
          <a:xfrm>
            <a:off x="7110413" y="27813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5</a:t>
            </a:r>
            <a:endParaRPr lang="en-GB" sz="1800"/>
          </a:p>
        </p:txBody>
      </p:sp>
      <p:sp>
        <p:nvSpPr>
          <p:cNvPr id="4118" name="Text Box 25"/>
          <p:cNvSpPr txBox="1">
            <a:spLocks noChangeArrowheads="1"/>
          </p:cNvSpPr>
          <p:nvPr/>
        </p:nvSpPr>
        <p:spPr bwMode="auto">
          <a:xfrm>
            <a:off x="7110413" y="21336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6</a:t>
            </a:r>
            <a:endParaRPr lang="en-GB" sz="1800"/>
          </a:p>
        </p:txBody>
      </p:sp>
      <p:sp>
        <p:nvSpPr>
          <p:cNvPr id="4119" name="Line 26"/>
          <p:cNvSpPr>
            <a:spLocks noChangeShapeType="1"/>
          </p:cNvSpPr>
          <p:nvPr/>
        </p:nvSpPr>
        <p:spPr bwMode="auto">
          <a:xfrm flipV="1">
            <a:off x="7278688" y="58054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0" name="Line 27"/>
          <p:cNvSpPr>
            <a:spLocks noChangeShapeType="1"/>
          </p:cNvSpPr>
          <p:nvPr/>
        </p:nvSpPr>
        <p:spPr bwMode="auto">
          <a:xfrm flipV="1">
            <a:off x="7288213" y="14843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1" name="Text Box 28"/>
          <p:cNvSpPr txBox="1">
            <a:spLocks noChangeArrowheads="1"/>
          </p:cNvSpPr>
          <p:nvPr/>
        </p:nvSpPr>
        <p:spPr bwMode="auto">
          <a:xfrm>
            <a:off x="6873875" y="1125538"/>
            <a:ext cx="86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výhra</a:t>
            </a:r>
            <a:endParaRPr lang="en-GB" sz="1800"/>
          </a:p>
        </p:txBody>
      </p:sp>
      <p:cxnSp>
        <p:nvCxnSpPr>
          <p:cNvPr id="4122" name="AutoShape 29"/>
          <p:cNvCxnSpPr>
            <a:cxnSpLocks noChangeShapeType="1"/>
            <a:stCxn id="4106" idx="2"/>
            <a:endCxn id="4100" idx="2"/>
          </p:cNvCxnSpPr>
          <p:nvPr/>
        </p:nvCxnSpPr>
        <p:spPr bwMode="auto">
          <a:xfrm rot="10800000" flipV="1">
            <a:off x="6650038" y="2312988"/>
            <a:ext cx="358775" cy="3889375"/>
          </a:xfrm>
          <a:prstGeom prst="curvedConnector3">
            <a:avLst>
              <a:gd name="adj1" fmla="val 16106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23" name="AutoShape 30"/>
          <p:cNvCxnSpPr>
            <a:cxnSpLocks noChangeShapeType="1"/>
            <a:stCxn id="4105" idx="2"/>
            <a:endCxn id="4100" idx="2"/>
          </p:cNvCxnSpPr>
          <p:nvPr/>
        </p:nvCxnSpPr>
        <p:spPr bwMode="auto">
          <a:xfrm rot="10800000" flipV="1">
            <a:off x="6650038" y="2962275"/>
            <a:ext cx="358775" cy="3240088"/>
          </a:xfrm>
          <a:prstGeom prst="curvedConnector3">
            <a:avLst>
              <a:gd name="adj1" fmla="val 16106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24" name="AutoShape 31"/>
          <p:cNvCxnSpPr>
            <a:cxnSpLocks noChangeShapeType="1"/>
            <a:stCxn id="4104" idx="2"/>
            <a:endCxn id="4100" idx="2"/>
          </p:cNvCxnSpPr>
          <p:nvPr/>
        </p:nvCxnSpPr>
        <p:spPr bwMode="auto">
          <a:xfrm rot="10800000" flipV="1">
            <a:off x="6650038" y="3609975"/>
            <a:ext cx="358775" cy="2592388"/>
          </a:xfrm>
          <a:prstGeom prst="curvedConnector3">
            <a:avLst>
              <a:gd name="adj1" fmla="val 16106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25" name="AutoShape 32"/>
          <p:cNvCxnSpPr>
            <a:cxnSpLocks noChangeShapeType="1"/>
            <a:stCxn id="4103" idx="2"/>
            <a:endCxn id="4100" idx="2"/>
          </p:cNvCxnSpPr>
          <p:nvPr/>
        </p:nvCxnSpPr>
        <p:spPr bwMode="auto">
          <a:xfrm rot="10800000" flipV="1">
            <a:off x="6650038" y="4257675"/>
            <a:ext cx="358775" cy="1944688"/>
          </a:xfrm>
          <a:prstGeom prst="curvedConnector3">
            <a:avLst>
              <a:gd name="adj1" fmla="val 16106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26" name="AutoShape 33"/>
          <p:cNvCxnSpPr>
            <a:cxnSpLocks noChangeShapeType="1"/>
            <a:stCxn id="4102" idx="2"/>
            <a:endCxn id="4100" idx="2"/>
          </p:cNvCxnSpPr>
          <p:nvPr/>
        </p:nvCxnSpPr>
        <p:spPr bwMode="auto">
          <a:xfrm rot="10800000" flipV="1">
            <a:off x="6650038" y="4905375"/>
            <a:ext cx="358775" cy="1296988"/>
          </a:xfrm>
          <a:prstGeom prst="curvedConnector3">
            <a:avLst>
              <a:gd name="adj1" fmla="val 16106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27" name="AutoShape 34"/>
          <p:cNvCxnSpPr>
            <a:cxnSpLocks noChangeShapeType="1"/>
            <a:stCxn id="4101" idx="2"/>
          </p:cNvCxnSpPr>
          <p:nvPr/>
        </p:nvCxnSpPr>
        <p:spPr bwMode="auto">
          <a:xfrm rot="10800000" flipV="1">
            <a:off x="6586538" y="5554663"/>
            <a:ext cx="422275" cy="6096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8" name="Line 35"/>
          <p:cNvSpPr>
            <a:spLocks noChangeShapeType="1"/>
          </p:cNvSpPr>
          <p:nvPr/>
        </p:nvSpPr>
        <p:spPr bwMode="auto">
          <a:xfrm>
            <a:off x="7523163" y="22955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9" name="Line 36"/>
          <p:cNvSpPr>
            <a:spLocks noChangeShapeType="1"/>
          </p:cNvSpPr>
          <p:nvPr/>
        </p:nvSpPr>
        <p:spPr bwMode="auto">
          <a:xfrm>
            <a:off x="7523163" y="29591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0" name="Line 37"/>
          <p:cNvSpPr>
            <a:spLocks noChangeShapeType="1"/>
          </p:cNvSpPr>
          <p:nvPr/>
        </p:nvSpPr>
        <p:spPr bwMode="auto">
          <a:xfrm>
            <a:off x="7523163" y="36068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1" name="Line 38"/>
          <p:cNvSpPr>
            <a:spLocks noChangeShapeType="1"/>
          </p:cNvSpPr>
          <p:nvPr/>
        </p:nvSpPr>
        <p:spPr bwMode="auto">
          <a:xfrm>
            <a:off x="7523163" y="42545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2" name="Line 39"/>
          <p:cNvSpPr>
            <a:spLocks noChangeShapeType="1"/>
          </p:cNvSpPr>
          <p:nvPr/>
        </p:nvSpPr>
        <p:spPr bwMode="auto">
          <a:xfrm>
            <a:off x="7523163" y="490378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3" name="Line 40"/>
          <p:cNvSpPr>
            <a:spLocks noChangeShapeType="1"/>
          </p:cNvSpPr>
          <p:nvPr/>
        </p:nvSpPr>
        <p:spPr bwMode="auto">
          <a:xfrm>
            <a:off x="7523163" y="555148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4" name="Text Box 41"/>
          <p:cNvSpPr txBox="1">
            <a:spLocks noChangeArrowheads="1"/>
          </p:cNvSpPr>
          <p:nvPr/>
        </p:nvSpPr>
        <p:spPr bwMode="auto">
          <a:xfrm>
            <a:off x="8099425" y="3429000"/>
            <a:ext cx="865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prohra</a:t>
            </a:r>
            <a:endParaRPr lang="en-GB" sz="1800"/>
          </a:p>
        </p:txBody>
      </p:sp>
      <p:sp>
        <p:nvSpPr>
          <p:cNvPr id="4135" name="Text Box 42"/>
          <p:cNvSpPr txBox="1">
            <a:spLocks noChangeArrowheads="1"/>
          </p:cNvSpPr>
          <p:nvPr/>
        </p:nvSpPr>
        <p:spPr bwMode="auto">
          <a:xfrm>
            <a:off x="7594600" y="1844675"/>
            <a:ext cx="865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solidFill>
                  <a:schemeClr val="folHlink"/>
                </a:solidFill>
              </a:rPr>
              <a:t>panna</a:t>
            </a:r>
            <a:endParaRPr lang="en-GB" sz="1800">
              <a:solidFill>
                <a:schemeClr val="folHlink"/>
              </a:solidFill>
            </a:endParaRPr>
          </a:p>
        </p:txBody>
      </p:sp>
      <p:sp>
        <p:nvSpPr>
          <p:cNvPr id="4136" name="Text Box 43"/>
          <p:cNvSpPr txBox="1">
            <a:spLocks noChangeArrowheads="1"/>
          </p:cNvSpPr>
          <p:nvPr/>
        </p:nvSpPr>
        <p:spPr bwMode="auto">
          <a:xfrm>
            <a:off x="6370638" y="1844675"/>
            <a:ext cx="865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solidFill>
                  <a:schemeClr val="folHlink"/>
                </a:solidFill>
              </a:rPr>
              <a:t>orel</a:t>
            </a:r>
            <a:endParaRPr lang="en-GB" sz="1800">
              <a:solidFill>
                <a:schemeClr val="folHlink"/>
              </a:solidFill>
            </a:endParaRPr>
          </a:p>
        </p:txBody>
      </p:sp>
      <p:sp>
        <p:nvSpPr>
          <p:cNvPr id="209964" name="Text Box 44"/>
          <p:cNvSpPr txBox="1">
            <a:spLocks noChangeArrowheads="1"/>
          </p:cNvSpPr>
          <p:nvPr/>
        </p:nvSpPr>
        <p:spPr bwMode="auto">
          <a:xfrm>
            <a:off x="7667625" y="1125538"/>
            <a:ext cx="10080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/>
              <a:t>2</a:t>
            </a:r>
            <a:r>
              <a:rPr lang="cs-CZ" sz="1800" dirty="0"/>
              <a:t>0</a:t>
            </a:r>
            <a:r>
              <a:rPr lang="en-US" sz="1800" dirty="0" smtClean="0"/>
              <a:t>00</a:t>
            </a:r>
            <a:r>
              <a:rPr lang="cs-CZ" sz="1800" dirty="0" smtClean="0"/>
              <a:t> </a:t>
            </a:r>
            <a:r>
              <a:rPr lang="cs-CZ" sz="1800" dirty="0"/>
              <a:t>Kč</a:t>
            </a:r>
            <a:endParaRPr lang="en-GB" sz="1800" dirty="0"/>
          </a:p>
        </p:txBody>
      </p:sp>
      <p:sp>
        <p:nvSpPr>
          <p:cNvPr id="209965" name="Text Box 45"/>
          <p:cNvSpPr txBox="1">
            <a:spLocks noChangeArrowheads="1"/>
          </p:cNvSpPr>
          <p:nvPr/>
        </p:nvSpPr>
        <p:spPr bwMode="auto">
          <a:xfrm>
            <a:off x="6876528" y="6446838"/>
            <a:ext cx="10078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dirty="0" smtClean="0"/>
              <a:t>150</a:t>
            </a:r>
            <a:r>
              <a:rPr lang="en-US" sz="1800" dirty="0" smtClean="0"/>
              <a:t>0</a:t>
            </a:r>
            <a:r>
              <a:rPr lang="cs-CZ" sz="1800" dirty="0" smtClean="0"/>
              <a:t> </a:t>
            </a:r>
            <a:r>
              <a:rPr lang="cs-CZ" sz="1800" dirty="0"/>
              <a:t>Kč</a:t>
            </a:r>
            <a:endParaRPr lang="en-GB" sz="1800" dirty="0"/>
          </a:p>
        </p:txBody>
      </p:sp>
      <p:sp>
        <p:nvSpPr>
          <p:cNvPr id="4139" name="Line 46"/>
          <p:cNvSpPr>
            <a:spLocks noChangeShapeType="1"/>
          </p:cNvSpPr>
          <p:nvPr/>
        </p:nvSpPr>
        <p:spPr bwMode="auto">
          <a:xfrm>
            <a:off x="7883525" y="61849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64" grpId="0"/>
      <p:bldP spid="20996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Dolní odhady jsou těžké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27584" y="2276872"/>
            <a:ext cx="734481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Testování rovnosti polynomů má polynomiální deterministický algoritmus</a:t>
            </a:r>
          </a:p>
          <a:p>
            <a:pPr algn="ctr">
              <a:spcBef>
                <a:spcPts val="1800"/>
              </a:spcBef>
            </a:pPr>
            <a:r>
              <a:rPr lang="cs-CZ" sz="2400" dirty="0" smtClean="0"/>
              <a:t>nebo</a:t>
            </a:r>
          </a:p>
          <a:p>
            <a:pPr algn="ctr">
              <a:spcBef>
                <a:spcPts val="1800"/>
              </a:spcBef>
            </a:pPr>
            <a:r>
              <a:rPr lang="cs-CZ" sz="2400" dirty="0" smtClean="0"/>
              <a:t>EXP má sub-exponenciálně velké obvody</a:t>
            </a:r>
            <a:endParaRPr lang="en-US" sz="2400" dirty="0"/>
          </a:p>
          <a:p>
            <a:endParaRPr lang="en-US" sz="2400" dirty="0"/>
          </a:p>
          <a:p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Víme, že některé </a:t>
            </a:r>
            <a:r>
              <a:rPr lang="cs-CZ" sz="2400" i="1" dirty="0" smtClean="0">
                <a:solidFill>
                  <a:schemeClr val="tx2"/>
                </a:solidFill>
              </a:rPr>
              <a:t>horní </a:t>
            </a:r>
            <a:r>
              <a:rPr lang="cs-CZ" sz="2400" dirty="0" smtClean="0"/>
              <a:t>odhady jsou pravda, ale neumíme je ukázat.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93075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Dolní odhady via algoritmy</a:t>
            </a:r>
            <a:endParaRPr lang="en-GB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27584" y="2276872"/>
                <a:ext cx="7344816" cy="3433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cs-CZ" sz="2400" dirty="0" smtClean="0"/>
              </a:p>
              <a:p>
                <a:r>
                  <a:rPr lang="cs-CZ" sz="2400" dirty="0" smtClean="0"/>
                  <a:t>SAT </a:t>
                </a:r>
                <a:r>
                  <a:rPr lang="cs-C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⊈ </a:t>
                </a:r>
                <a:r>
                  <a:rPr lang="cs-CZ" sz="2400" dirty="0" smtClean="0"/>
                  <a:t>TIMESPACE</a:t>
                </a:r>
                <a:r>
                  <a:rPr lang="en-US" sz="2400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1.58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sup>
                    </m:sSup>
                  </m:oMath>
                </a14:m>
                <a:r>
                  <a:rPr lang="en-US" sz="2400" dirty="0" smtClean="0"/>
                  <a:t>)	</a:t>
                </a:r>
                <a:r>
                  <a:rPr lang="en-US" sz="2400" dirty="0" err="1" smtClean="0">
                    <a:solidFill>
                      <a:schemeClr val="tx2"/>
                    </a:solidFill>
                  </a:rPr>
                  <a:t>Fortnow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 (2000), …</a:t>
                </a:r>
              </a:p>
              <a:p>
                <a:endParaRPr lang="en-US" sz="2400" dirty="0" smtClean="0"/>
              </a:p>
              <a:p>
                <a:r>
                  <a:rPr lang="en-US" sz="2400" dirty="0" smtClean="0">
                    <a:solidFill>
                      <a:schemeClr val="tx2"/>
                    </a:solidFill>
                  </a:rPr>
                  <a:t>Idea: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cs-CZ" sz="2400" dirty="0" smtClean="0"/>
                  <a:t>Pokud SAT je efektivně řešitelný, pak nějaký těžší problém je také efektivně řešitelný.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cs-CZ" sz="2400" dirty="0" smtClean="0"/>
                  <a:t>Opakuj, dokud nedojde ke sporu se známým dolním odhadem.</a:t>
                </a:r>
                <a:endParaRPr lang="en-US" sz="2400" dirty="0"/>
              </a:p>
              <a:p>
                <a:endParaRPr lang="cs-CZ" sz="2400" dirty="0" smtClean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76872"/>
                <a:ext cx="7344816" cy="3433953"/>
              </a:xfrm>
              <a:prstGeom prst="rect">
                <a:avLst/>
              </a:prstGeom>
              <a:blipFill rotWithShape="0">
                <a:blip r:embed="rId3"/>
                <a:stretch>
                  <a:fillRect l="-1328" r="-3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1351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Dolní odhady via algoritmy</a:t>
            </a:r>
            <a:endParaRPr lang="en-GB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27584" y="2276872"/>
                <a:ext cx="7344816" cy="3053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cs-CZ" sz="2400" dirty="0" smtClean="0"/>
              </a:p>
              <a:p>
                <a:r>
                  <a:rPr lang="cs-CZ" sz="2400" dirty="0" smtClean="0"/>
                  <a:t>Amplifikace dolních odhadů	</a:t>
                </a:r>
                <a:r>
                  <a:rPr lang="cs-CZ" sz="2400" dirty="0" err="1" smtClean="0">
                    <a:solidFill>
                      <a:schemeClr val="tx2"/>
                    </a:solidFill>
                  </a:rPr>
                  <a:t>Allender</a:t>
                </a:r>
                <a:r>
                  <a:rPr lang="cs-CZ" sz="2400" dirty="0" smtClean="0">
                    <a:solidFill>
                      <a:schemeClr val="tx2"/>
                    </a:solidFill>
                  </a:rPr>
                  <a:t>-K.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 (200</a:t>
                </a:r>
                <a:r>
                  <a:rPr lang="cs-CZ" sz="2400" dirty="0">
                    <a:solidFill>
                      <a:schemeClr val="tx2"/>
                    </a:solidFill>
                  </a:rPr>
                  <a:t>8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)</a:t>
                </a:r>
              </a:p>
              <a:p>
                <a:endParaRPr lang="en-US" sz="2400" dirty="0" smtClean="0"/>
              </a:p>
              <a:p>
                <a:r>
                  <a:rPr lang="en-US" sz="2400" dirty="0" smtClean="0">
                    <a:solidFill>
                      <a:schemeClr val="tx2"/>
                    </a:solidFill>
                  </a:rPr>
                  <a:t>Idea:</a:t>
                </a:r>
              </a:p>
              <a:p>
                <a:pPr lvl="1"/>
                <a:r>
                  <a:rPr lang="cs-CZ" sz="2400" dirty="0" smtClean="0"/>
                  <a:t>Pokud je </a:t>
                </a:r>
                <a:r>
                  <a:rPr lang="en-US" sz="2400" dirty="0" smtClean="0"/>
                  <a:t>(</a:t>
                </a:r>
                <a:r>
                  <a:rPr lang="cs-CZ" sz="2400" dirty="0" err="1" smtClean="0"/>
                  <a:t>samopřevoditelný</a:t>
                </a:r>
                <a:r>
                  <a:rPr lang="en-US" sz="2400" dirty="0" smtClean="0"/>
                  <a:t>) </a:t>
                </a:r>
                <a:r>
                  <a:rPr lang="cs-CZ" sz="2400" dirty="0" smtClean="0"/>
                  <a:t>problém řešitelný obvody velikosti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cs-CZ" sz="2400" dirty="0" smtClean="0"/>
                  <a:t>, pak je řešitelný i obvody </a:t>
                </a:r>
                <a:r>
                  <a:rPr lang="en-US" sz="2400" dirty="0" err="1" smtClean="0"/>
                  <a:t>velikosti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sup>
                    </m:sSup>
                  </m:oMath>
                </a14:m>
                <a:r>
                  <a:rPr lang="en-US" sz="2400" dirty="0" smtClean="0"/>
                  <a:t>.</a:t>
                </a:r>
                <a:endParaRPr lang="en-US" sz="2400" dirty="0"/>
              </a:p>
              <a:p>
                <a:endParaRPr lang="cs-CZ" sz="2400" dirty="0" smtClean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76872"/>
                <a:ext cx="7344816" cy="3053528"/>
              </a:xfrm>
              <a:prstGeom prst="rect">
                <a:avLst/>
              </a:prstGeom>
              <a:blipFill rotWithShape="0">
                <a:blip r:embed="rId3"/>
                <a:stretch>
                  <a:fillRect l="-1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9445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Hardness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randomness</a:t>
            </a:r>
            <a:endParaRPr lang="en-GB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27584" y="2276872"/>
                <a:ext cx="7344816" cy="26337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cs-CZ" sz="2400" dirty="0" smtClean="0"/>
              </a:p>
              <a:p>
                <a:r>
                  <a:rPr lang="cs-CZ" sz="2400" dirty="0" smtClean="0"/>
                  <a:t>	</a:t>
                </a:r>
                <a:r>
                  <a:rPr lang="en-US" sz="2400" dirty="0" smtClean="0"/>
                  <a:t>	</a:t>
                </a:r>
                <a:r>
                  <a:rPr lang="cs-CZ" sz="2400" dirty="0"/>
                  <a:t> </a:t>
                </a:r>
                <a:r>
                  <a:rPr lang="cs-CZ" sz="2400" dirty="0" smtClean="0"/>
                  <a:t>      </a:t>
                </a:r>
                <a:r>
                  <a:rPr lang="cs-CZ" sz="2400" dirty="0" err="1" smtClean="0">
                    <a:solidFill>
                      <a:schemeClr val="tx2"/>
                    </a:solidFill>
                  </a:rPr>
                  <a:t>Impagliazzo-Wigderson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 (</a:t>
                </a:r>
                <a:r>
                  <a:rPr lang="cs-CZ" sz="2400" dirty="0" smtClean="0">
                    <a:solidFill>
                      <a:schemeClr val="tx2"/>
                    </a:solidFill>
                  </a:rPr>
                  <a:t>1998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)</a:t>
                </a:r>
                <a:r>
                  <a:rPr lang="cs-CZ" sz="2400" dirty="0" smtClean="0">
                    <a:solidFill>
                      <a:schemeClr val="tx2"/>
                    </a:solidFill>
                  </a:rPr>
                  <a:t>, …</a:t>
                </a:r>
                <a:endParaRPr lang="en-US" sz="2400" dirty="0" smtClean="0">
                  <a:solidFill>
                    <a:schemeClr val="tx2"/>
                  </a:solidFill>
                </a:endParaRPr>
              </a:p>
              <a:p>
                <a:endParaRPr lang="cs-CZ" sz="2400" dirty="0" smtClean="0"/>
              </a:p>
              <a:p>
                <a:pPr algn="ctr"/>
                <a:r>
                  <a:rPr lang="cs-CZ" sz="2400" dirty="0" smtClean="0"/>
                  <a:t>Pseudonáhodné generátory existují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cs-CZ" sz="2400" dirty="0" smtClean="0"/>
                  <a:t>právě tehdy když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cs-CZ" sz="2400" dirty="0" smtClean="0"/>
                  <a:t>E</a:t>
                </a:r>
                <a:r>
                  <a:rPr lang="en-US" sz="2400" dirty="0" smtClean="0"/>
                  <a:t>XP</a:t>
                </a:r>
                <a:r>
                  <a:rPr lang="cs-CZ" sz="2400" dirty="0" smtClean="0"/>
                  <a:t> vyžaduje obvody velikosti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 smtClean="0"/>
                  <a:t>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76872"/>
                <a:ext cx="7344816" cy="2633734"/>
              </a:xfrm>
              <a:prstGeom prst="rect">
                <a:avLst/>
              </a:prstGeom>
              <a:blipFill rotWithShape="0">
                <a:blip r:embed="rId3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9708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Je P = NP?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27584" y="2276872"/>
            <a:ext cx="734481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dirty="0" smtClean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tx2"/>
                </a:solidFill>
              </a:rPr>
              <a:t>Nevíme.</a:t>
            </a:r>
          </a:p>
          <a:p>
            <a:endParaRPr lang="cs-CZ" sz="2400" dirty="0" smtClean="0"/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Pro spoustu praktických účelů P </a:t>
            </a:r>
            <a:r>
              <a:rPr lang="en-US" sz="2400" dirty="0" smtClean="0"/>
              <a:t>=</a:t>
            </a:r>
            <a:r>
              <a:rPr lang="cs-CZ" sz="2400" dirty="0" smtClean="0"/>
              <a:t> </a:t>
            </a:r>
            <a:r>
              <a:rPr lang="en-US" sz="2400" dirty="0" smtClean="0"/>
              <a:t>NP.</a:t>
            </a:r>
            <a:r>
              <a:rPr lang="cs-CZ" sz="2400" dirty="0" smtClean="0"/>
              <a:t> </a:t>
            </a:r>
            <a:r>
              <a:rPr lang="en-US" sz="2400" dirty="0" smtClean="0"/>
              <a:t>(TSP)</a:t>
            </a:r>
            <a:endParaRPr lang="cs-CZ" sz="2400" dirty="0" smtClean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Pro některé P </a:t>
            </a:r>
            <a:r>
              <a:rPr lang="en-US" sz="2400" dirty="0" smtClean="0">
                <a:latin typeface="Calibri" panose="020F0502020204030204" pitchFamily="34" charset="0"/>
              </a:rPr>
              <a:t>≠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smtClean="0"/>
              <a:t>NP</a:t>
            </a:r>
            <a:r>
              <a:rPr lang="cs-CZ" sz="2400" dirty="0" smtClean="0"/>
              <a:t>.</a:t>
            </a:r>
            <a:r>
              <a:rPr lang="en-US" sz="2400" dirty="0" smtClean="0"/>
              <a:t> (</a:t>
            </a:r>
            <a:r>
              <a:rPr lang="en-US" sz="2400" dirty="0" err="1" smtClean="0"/>
              <a:t>Krypto</a:t>
            </a:r>
            <a:r>
              <a:rPr lang="en-US" sz="2400" dirty="0"/>
              <a:t>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48141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Pět důvodů proč P </a:t>
            </a:r>
            <a:r>
              <a:rPr lang="en-US" dirty="0" smtClean="0"/>
              <a:t>= NP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27584" y="2276872"/>
            <a:ext cx="727280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/>
              <a:t>Lid</a:t>
            </a:r>
            <a:r>
              <a:rPr lang="cs-CZ" sz="2400" dirty="0"/>
              <a:t>é si dříve mysleli</a:t>
            </a:r>
            <a:r>
              <a:rPr lang="cs-CZ" sz="2400" dirty="0" smtClean="0"/>
              <a:t>, že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s-CZ" sz="2400" dirty="0" smtClean="0"/>
              <a:t>zeměkoule je placatá.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s-CZ" sz="2400" dirty="0" smtClean="0"/>
              <a:t>vzduch ve výšce je jedovatý.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s-CZ" sz="2400" dirty="0" smtClean="0"/>
              <a:t>Newtonovy zákony řídí pohyb těles po obloze.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s-CZ" sz="2400" dirty="0" smtClean="0"/>
              <a:t>nedeterministický prostor není uzavřen na doplněk.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s-CZ" sz="2400" dirty="0" smtClean="0"/>
              <a:t>pro vyhodnocení aritmetického výrazu potřebujeme </a:t>
            </a:r>
            <a:r>
              <a:rPr lang="cs-CZ" sz="2400" dirty="0" err="1" smtClean="0"/>
              <a:t>potřebujeme</a:t>
            </a:r>
            <a:r>
              <a:rPr lang="cs-CZ" sz="2400" dirty="0" smtClean="0"/>
              <a:t> neomezeně registrů.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6112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STOC 2011</a:t>
            </a:r>
            <a:endParaRPr lang="en-GB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/>
          </a:p>
          <a:p>
            <a:pPr>
              <a:buFont typeface="Wingdings" panose="05000000000000000000" pitchFamily="2" charset="2"/>
              <a:buNone/>
            </a:pPr>
            <a:r>
              <a:rPr lang="en-US"/>
              <a:t>Lower bounds			</a:t>
            </a:r>
            <a:r>
              <a:rPr lang="en-US" sz="2800"/>
              <a:t>  </a:t>
            </a:r>
            <a:r>
              <a:rPr lang="en-US"/>
              <a:t>9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/>
              <a:t>Tight bounds			15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/>
              <a:t>Upper bounds			50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/>
              <a:t>Unclassified			</a:t>
            </a:r>
            <a:r>
              <a:rPr lang="en-US" sz="2800"/>
              <a:t>  </a:t>
            </a:r>
            <a:r>
              <a:rPr lang="en-US"/>
              <a:t>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27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 get what you pay for</a:t>
            </a:r>
            <a:endParaRPr lang="en-GB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ACM			    100 000	members*</a:t>
            </a:r>
            <a:endParaRPr lang="en-US" sz="2800" baseline="30000"/>
          </a:p>
          <a:p>
            <a:pPr>
              <a:lnSpc>
                <a:spcPct val="80000"/>
              </a:lnSpc>
            </a:pPr>
            <a:r>
              <a:rPr lang="en-US" sz="2800"/>
              <a:t>SIGACT	                        1 600	members</a:t>
            </a:r>
            <a:r>
              <a:rPr lang="en-US" sz="2800" baseline="30000"/>
              <a:t>+</a:t>
            </a: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lower bound people            100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800">
                <a:latin typeface="Garamond" panose="02020404030301010803" pitchFamily="18" charset="0"/>
                <a:sym typeface="Mathematica1" pitchFamily="2" charset="2"/>
              </a:rPr>
              <a:t>	→	</a:t>
            </a:r>
            <a:r>
              <a:rPr lang="en-US" sz="2800" i="1"/>
              <a:t>We should see 100 - 1000x more upper bounds than lower bounds.</a:t>
            </a:r>
          </a:p>
          <a:p>
            <a:pPr>
              <a:lnSpc>
                <a:spcPct val="80000"/>
              </a:lnSpc>
              <a:spcBef>
                <a:spcPct val="100000"/>
              </a:spcBef>
              <a:buFont typeface="Wingdings" panose="05000000000000000000" pitchFamily="2" charset="2"/>
              <a:buNone/>
            </a:pPr>
            <a:r>
              <a:rPr lang="en-US" sz="2000"/>
              <a:t>	Source: * Barbara Ryder, </a:t>
            </a:r>
            <a:r>
              <a:rPr lang="en-US" sz="2000" baseline="30000"/>
              <a:t>+</a:t>
            </a:r>
            <a:r>
              <a:rPr lang="en-US" sz="2000"/>
              <a:t> Lance Fortnow.</a:t>
            </a: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10100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Očistec</a:t>
            </a:r>
            <a:endParaRPr lang="en-GB" smtClean="0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4684712" cy="41148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Pot</a:t>
            </a:r>
            <a:r>
              <a:rPr lang="cs-CZ" sz="2400" dirty="0" err="1" smtClean="0">
                <a:cs typeface="Tahoma" panose="020B0604030504040204" pitchFamily="34" charset="0"/>
                <a:sym typeface="Mathematica1" pitchFamily="2" charset="2"/>
              </a:rPr>
              <a:t>řebujete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 pravděpodobnost výhry alespoň 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¾.</a:t>
            </a:r>
          </a:p>
          <a:p>
            <a:pPr eaLnBrk="1" hangingPunct="1"/>
            <a:r>
              <a:rPr lang="en-US" sz="2400" dirty="0" err="1" smtClean="0">
                <a:cs typeface="Tahoma" panose="020B0604030504040204" pitchFamily="34" charset="0"/>
                <a:sym typeface="Mathematica1" pitchFamily="2" charset="2"/>
              </a:rPr>
              <a:t>Lze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 </a:t>
            </a:r>
            <a:r>
              <a:rPr lang="en-US" sz="2400" dirty="0" err="1" smtClean="0">
                <a:cs typeface="Tahoma" panose="020B0604030504040204" pitchFamily="34" charset="0"/>
                <a:sym typeface="Mathematica1" pitchFamily="2" charset="2"/>
              </a:rPr>
              <a:t>vyh</a:t>
            </a:r>
            <a:r>
              <a:rPr lang="cs-CZ" sz="2400" dirty="0" err="1" smtClean="0">
                <a:cs typeface="Tahoma" panose="020B0604030504040204" pitchFamily="34" charset="0"/>
                <a:sym typeface="Mathematica1" pitchFamily="2" charset="2"/>
              </a:rPr>
              <a:t>rát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 s pravděpodobností 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99.999%.</a:t>
            </a:r>
          </a:p>
          <a:p>
            <a:pPr eaLnBrk="1" hangingPunct="1"/>
            <a:r>
              <a:rPr lang="en-US" sz="2400" dirty="0" err="1" smtClean="0">
                <a:cs typeface="Tahoma" panose="020B0604030504040204" pitchFamily="34" charset="0"/>
                <a:sym typeface="Mathematica1" pitchFamily="2" charset="2"/>
              </a:rPr>
              <a:t>Ka</a:t>
            </a:r>
            <a:r>
              <a:rPr lang="cs-CZ" sz="2400" dirty="0" err="1" smtClean="0">
                <a:cs typeface="Tahoma" panose="020B0604030504040204" pitchFamily="34" charset="0"/>
                <a:sym typeface="Mathematica1" pitchFamily="2" charset="2"/>
              </a:rPr>
              <a:t>ždá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 strategie s </a:t>
            </a:r>
            <a:r>
              <a:rPr lang="cs-CZ" sz="2400" dirty="0" err="1" smtClean="0">
                <a:cs typeface="Tahoma" panose="020B0604030504040204" pitchFamily="34" charset="0"/>
                <a:sym typeface="Mathematica1" pitchFamily="2" charset="2"/>
              </a:rPr>
              <a:t>pstí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 výhry alespoň 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¾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 vyžaduje 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&gt;10</a:t>
            </a:r>
            <a:r>
              <a:rPr lang="en-US" sz="2400" baseline="30000" dirty="0" smtClean="0">
                <a:cs typeface="Tahoma" panose="020B0604030504040204" pitchFamily="34" charset="0"/>
                <a:sym typeface="Mathematica1" pitchFamily="2" charset="2"/>
              </a:rPr>
              <a:t>28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 tahů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 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v 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o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čekávaném případě, tedy 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2*10</a:t>
            </a:r>
            <a:r>
              <a:rPr lang="en-US" sz="2400" baseline="30000" dirty="0" smtClean="0">
                <a:cs typeface="Tahoma" panose="020B0604030504040204" pitchFamily="34" charset="0"/>
                <a:sym typeface="Mathematica1" pitchFamily="2" charset="2"/>
              </a:rPr>
              <a:t>22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 let, p</a:t>
            </a:r>
            <a:r>
              <a:rPr lang="cs-CZ" sz="2400" dirty="0" err="1" smtClean="0">
                <a:cs typeface="Tahoma" panose="020B0604030504040204" pitchFamily="34" charset="0"/>
                <a:sym typeface="Mathematica1" pitchFamily="2" charset="2"/>
              </a:rPr>
              <a:t>ři</a:t>
            </a:r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 jednom tahu za minutu.</a:t>
            </a:r>
          </a:p>
          <a:p>
            <a:pPr eaLnBrk="1" hangingPunct="1"/>
            <a:r>
              <a:rPr lang="cs-CZ" sz="2400" dirty="0" smtClean="0">
                <a:cs typeface="Tahoma" panose="020B0604030504040204" pitchFamily="34" charset="0"/>
                <a:sym typeface="Mathematica1" pitchFamily="2" charset="2"/>
              </a:rPr>
              <a:t>Staří vesmíru 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… </a:t>
            </a:r>
            <a:r>
              <a:rPr lang="en-US" sz="2400" dirty="0" err="1" smtClean="0">
                <a:cs typeface="Tahoma" panose="020B0604030504040204" pitchFamily="34" charset="0"/>
                <a:sym typeface="Mathematica1" pitchFamily="2" charset="2"/>
              </a:rPr>
              <a:t>cca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 10</a:t>
            </a:r>
            <a:r>
              <a:rPr lang="en-US" sz="2400" baseline="30000" dirty="0" smtClean="0">
                <a:cs typeface="Tahoma" panose="020B0604030504040204" pitchFamily="34" charset="0"/>
                <a:sym typeface="Mathematica1" pitchFamily="2" charset="2"/>
              </a:rPr>
              <a:t>11</a:t>
            </a:r>
            <a:r>
              <a:rPr lang="en-US" sz="2400" dirty="0" smtClean="0">
                <a:cs typeface="Tahoma" panose="020B0604030504040204" pitchFamily="34" charset="0"/>
                <a:sym typeface="Mathematica1" pitchFamily="2" charset="2"/>
              </a:rPr>
              <a:t> let.</a:t>
            </a: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6659563" y="5949950"/>
            <a:ext cx="1225550" cy="5032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7018338" y="5302250"/>
            <a:ext cx="504825" cy="5032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7018338" y="4652963"/>
            <a:ext cx="504825" cy="5032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7018338" y="4005263"/>
            <a:ext cx="504825" cy="5032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7018338" y="3357563"/>
            <a:ext cx="504825" cy="5032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7018338" y="2709863"/>
            <a:ext cx="504825" cy="5032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7018338" y="2060575"/>
            <a:ext cx="504825" cy="5032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7288213" y="51577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7288213" y="45085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7288213" y="38608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V="1">
            <a:off x="7288213" y="32131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V="1">
            <a:off x="7288213" y="25654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946900" y="601503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Start</a:t>
            </a:r>
            <a:endParaRPr lang="en-GB" sz="1800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110413" y="53736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1</a:t>
            </a:r>
            <a:endParaRPr lang="en-GB" sz="1800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7110413" y="47244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2</a:t>
            </a:r>
            <a:endParaRPr lang="en-GB" sz="1800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7110413" y="40767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3</a:t>
            </a:r>
            <a:endParaRPr lang="en-GB" sz="1800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7110413" y="34290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4</a:t>
            </a:r>
            <a:endParaRPr lang="en-GB" sz="1800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110413" y="27813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5</a:t>
            </a:r>
            <a:endParaRPr lang="en-GB" sz="1800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7110413" y="21336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/>
              <a:t>6</a:t>
            </a:r>
            <a:endParaRPr lang="en-GB" sz="1800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 flipV="1">
            <a:off x="7278688" y="58054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 flipV="1">
            <a:off x="7288213" y="14843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873875" y="1125538"/>
            <a:ext cx="86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výhra</a:t>
            </a:r>
            <a:endParaRPr lang="en-GB" sz="1800"/>
          </a:p>
        </p:txBody>
      </p:sp>
      <p:cxnSp>
        <p:nvCxnSpPr>
          <p:cNvPr id="5146" name="AutoShape 26"/>
          <p:cNvCxnSpPr>
            <a:cxnSpLocks noChangeShapeType="1"/>
            <a:stCxn id="5130" idx="2"/>
            <a:endCxn id="5124" idx="2"/>
          </p:cNvCxnSpPr>
          <p:nvPr/>
        </p:nvCxnSpPr>
        <p:spPr bwMode="auto">
          <a:xfrm rot="10800000" flipV="1">
            <a:off x="6650038" y="2312988"/>
            <a:ext cx="358775" cy="3889375"/>
          </a:xfrm>
          <a:prstGeom prst="curvedConnector3">
            <a:avLst>
              <a:gd name="adj1" fmla="val 16106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7" name="AutoShape 27"/>
          <p:cNvCxnSpPr>
            <a:cxnSpLocks noChangeShapeType="1"/>
            <a:stCxn id="5129" idx="2"/>
            <a:endCxn id="5124" idx="2"/>
          </p:cNvCxnSpPr>
          <p:nvPr/>
        </p:nvCxnSpPr>
        <p:spPr bwMode="auto">
          <a:xfrm rot="10800000" flipV="1">
            <a:off x="6650038" y="2962275"/>
            <a:ext cx="358775" cy="3240088"/>
          </a:xfrm>
          <a:prstGeom prst="curvedConnector3">
            <a:avLst>
              <a:gd name="adj1" fmla="val 16106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8" name="AutoShape 28"/>
          <p:cNvCxnSpPr>
            <a:cxnSpLocks noChangeShapeType="1"/>
            <a:stCxn id="5128" idx="2"/>
            <a:endCxn id="5124" idx="2"/>
          </p:cNvCxnSpPr>
          <p:nvPr/>
        </p:nvCxnSpPr>
        <p:spPr bwMode="auto">
          <a:xfrm rot="10800000" flipV="1">
            <a:off x="6650038" y="3609975"/>
            <a:ext cx="358775" cy="2592388"/>
          </a:xfrm>
          <a:prstGeom prst="curvedConnector3">
            <a:avLst>
              <a:gd name="adj1" fmla="val 16106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9" name="AutoShape 29"/>
          <p:cNvCxnSpPr>
            <a:cxnSpLocks noChangeShapeType="1"/>
            <a:stCxn id="5127" idx="2"/>
            <a:endCxn id="5124" idx="2"/>
          </p:cNvCxnSpPr>
          <p:nvPr/>
        </p:nvCxnSpPr>
        <p:spPr bwMode="auto">
          <a:xfrm rot="10800000" flipV="1">
            <a:off x="6650038" y="4257675"/>
            <a:ext cx="358775" cy="1944688"/>
          </a:xfrm>
          <a:prstGeom prst="curvedConnector3">
            <a:avLst>
              <a:gd name="adj1" fmla="val 16106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50" name="AutoShape 30"/>
          <p:cNvCxnSpPr>
            <a:cxnSpLocks noChangeShapeType="1"/>
            <a:stCxn id="5126" idx="2"/>
            <a:endCxn id="5124" idx="2"/>
          </p:cNvCxnSpPr>
          <p:nvPr/>
        </p:nvCxnSpPr>
        <p:spPr bwMode="auto">
          <a:xfrm rot="10800000" flipV="1">
            <a:off x="6650038" y="4905375"/>
            <a:ext cx="358775" cy="1296988"/>
          </a:xfrm>
          <a:prstGeom prst="curvedConnector3">
            <a:avLst>
              <a:gd name="adj1" fmla="val 16106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51" name="AutoShape 31"/>
          <p:cNvCxnSpPr>
            <a:cxnSpLocks noChangeShapeType="1"/>
            <a:stCxn id="5125" idx="2"/>
          </p:cNvCxnSpPr>
          <p:nvPr/>
        </p:nvCxnSpPr>
        <p:spPr bwMode="auto">
          <a:xfrm rot="10800000" flipV="1">
            <a:off x="6586538" y="5554663"/>
            <a:ext cx="422275" cy="6096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7523163" y="22955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>
            <a:off x="7523163" y="29591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>
            <a:off x="7523163" y="36068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5" name="Line 35"/>
          <p:cNvSpPr>
            <a:spLocks noChangeShapeType="1"/>
          </p:cNvSpPr>
          <p:nvPr/>
        </p:nvSpPr>
        <p:spPr bwMode="auto">
          <a:xfrm>
            <a:off x="7523163" y="42545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6" name="Line 36"/>
          <p:cNvSpPr>
            <a:spLocks noChangeShapeType="1"/>
          </p:cNvSpPr>
          <p:nvPr/>
        </p:nvSpPr>
        <p:spPr bwMode="auto">
          <a:xfrm>
            <a:off x="7523163" y="490378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>
            <a:off x="7523163" y="555148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8099425" y="3429000"/>
            <a:ext cx="865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prohra</a:t>
            </a:r>
            <a:endParaRPr lang="en-GB" sz="1800"/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7594600" y="1844675"/>
            <a:ext cx="865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solidFill>
                  <a:schemeClr val="folHlink"/>
                </a:solidFill>
              </a:rPr>
              <a:t>panna</a:t>
            </a:r>
            <a:endParaRPr lang="en-GB" sz="1800">
              <a:solidFill>
                <a:schemeClr val="folHlink"/>
              </a:solidFill>
            </a:endParaRP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6370638" y="1844675"/>
            <a:ext cx="865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solidFill>
                  <a:schemeClr val="folHlink"/>
                </a:solidFill>
              </a:rPr>
              <a:t>orel</a:t>
            </a:r>
            <a:endParaRPr lang="en-GB" sz="1800">
              <a:solidFill>
                <a:schemeClr val="folHlink"/>
              </a:solidFill>
            </a:endParaRP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7667625" y="1125538"/>
            <a:ext cx="11525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 dirty="0" smtClean="0"/>
              <a:t>200</a:t>
            </a:r>
            <a:r>
              <a:rPr lang="en-US" sz="1800" dirty="0" smtClean="0"/>
              <a:t>0</a:t>
            </a:r>
            <a:r>
              <a:rPr lang="cs-CZ" sz="1800" dirty="0" smtClean="0"/>
              <a:t> </a:t>
            </a:r>
            <a:r>
              <a:rPr lang="cs-CZ" sz="1800" dirty="0"/>
              <a:t>Kč</a:t>
            </a:r>
            <a:endParaRPr lang="en-GB" sz="1800" dirty="0"/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6875463" y="6443663"/>
            <a:ext cx="11525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dirty="0"/>
              <a:t>1</a:t>
            </a:r>
            <a:r>
              <a:rPr lang="cs-CZ" sz="1800" dirty="0" smtClean="0"/>
              <a:t>5</a:t>
            </a:r>
            <a:r>
              <a:rPr lang="en-US" sz="1800" dirty="0" smtClean="0"/>
              <a:t>0</a:t>
            </a:r>
            <a:r>
              <a:rPr lang="cs-CZ" sz="1800" dirty="0" smtClean="0"/>
              <a:t>0 </a:t>
            </a:r>
            <a:r>
              <a:rPr lang="cs-CZ" sz="1800" dirty="0"/>
              <a:t>Kč</a:t>
            </a:r>
            <a:endParaRPr lang="en-GB" sz="1800" dirty="0"/>
          </a:p>
        </p:txBody>
      </p:sp>
      <p:sp>
        <p:nvSpPr>
          <p:cNvPr id="5163" name="Line 44"/>
          <p:cNvSpPr>
            <a:spLocks noChangeShapeType="1"/>
          </p:cNvSpPr>
          <p:nvPr/>
        </p:nvSpPr>
        <p:spPr bwMode="auto">
          <a:xfrm>
            <a:off x="7883525" y="61849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Teorie her</a:t>
            </a:r>
            <a:endParaRPr lang="en-GB" smtClean="0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400" dirty="0" smtClean="0">
                <a:solidFill>
                  <a:schemeClr val="tx2"/>
                </a:solidFill>
              </a:rPr>
              <a:t>Očistec</a:t>
            </a:r>
            <a:r>
              <a:rPr lang="cs-CZ" sz="2400" dirty="0" smtClean="0"/>
              <a:t> </a:t>
            </a:r>
            <a:r>
              <a:rPr lang="en-US" sz="2400" dirty="0" smtClean="0"/>
              <a:t>– p</a:t>
            </a:r>
            <a:r>
              <a:rPr lang="cs-CZ" sz="2400" dirty="0" err="1" smtClean="0"/>
              <a:t>říklad</a:t>
            </a:r>
            <a:r>
              <a:rPr lang="cs-CZ" sz="2400" dirty="0" smtClean="0"/>
              <a:t> „</a:t>
            </a:r>
            <a:r>
              <a:rPr lang="cs-CZ" sz="2400" dirty="0" err="1" smtClean="0"/>
              <a:t>concurrent</a:t>
            </a:r>
            <a:r>
              <a:rPr lang="cs-CZ" sz="2400" dirty="0" smtClean="0"/>
              <a:t> </a:t>
            </a:r>
            <a:r>
              <a:rPr lang="cs-CZ" sz="2400" dirty="0" err="1" smtClean="0"/>
              <a:t>reachability</a:t>
            </a:r>
            <a:r>
              <a:rPr lang="cs-CZ" sz="2400" dirty="0" smtClean="0"/>
              <a:t> game“.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400" dirty="0" smtClean="0"/>
              <a:t>Hra „</a:t>
            </a:r>
            <a:r>
              <a:rPr lang="cs-CZ" sz="2400" dirty="0" smtClean="0">
                <a:solidFill>
                  <a:schemeClr val="tx2"/>
                </a:solidFill>
              </a:rPr>
              <a:t>Neviditelná ruka trhu</a:t>
            </a:r>
            <a:r>
              <a:rPr lang="cs-CZ" sz="2400" dirty="0" smtClean="0"/>
              <a:t>“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cs-CZ" sz="2400" dirty="0" smtClean="0"/>
              <a:t>algoritmický prostředek</a:t>
            </a:r>
            <a:r>
              <a:rPr lang="en-US" sz="2400" dirty="0" smtClean="0"/>
              <a:t>/</a:t>
            </a:r>
            <a:r>
              <a:rPr lang="cs-CZ" sz="2400" dirty="0" smtClean="0"/>
              <a:t>mechanismus pro vývoj ekonomického prostředí</a:t>
            </a:r>
          </a:p>
          <a:p>
            <a:pPr marL="0" indent="0" eaLnBrk="1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sz="2400" dirty="0" smtClean="0">
                <a:solidFill>
                  <a:schemeClr val="tx2"/>
                </a:solidFill>
              </a:rPr>
              <a:t>Teze:</a:t>
            </a:r>
            <a:r>
              <a:rPr lang="cs-CZ" sz="2400" dirty="0" smtClean="0"/>
              <a:t> </a:t>
            </a:r>
            <a:r>
              <a:rPr lang="en-US" sz="2400" dirty="0" smtClean="0"/>
              <a:t>N</a:t>
            </a:r>
            <a:r>
              <a:rPr lang="cs-CZ" sz="2400" dirty="0" err="1" smtClean="0"/>
              <a:t>eviditelná</a:t>
            </a:r>
            <a:r>
              <a:rPr lang="cs-CZ" sz="2400" dirty="0" smtClean="0"/>
              <a:t> ruka trhu vyřeší vše </a:t>
            </a:r>
            <a:r>
              <a:rPr lang="en-US" sz="2400" dirty="0" smtClean="0"/>
              <a:t>= </a:t>
            </a:r>
            <a:r>
              <a:rPr lang="cs-CZ" sz="2400" dirty="0" smtClean="0"/>
              <a:t>nalezne optimální nastavení cen produktů a služeb</a:t>
            </a:r>
            <a:r>
              <a:rPr lang="en-US" sz="2400" dirty="0" smtClean="0"/>
              <a:t>.</a:t>
            </a:r>
          </a:p>
          <a:p>
            <a:pPr marL="0" indent="0" eaLnBrk="1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 err="1" smtClean="0">
                <a:solidFill>
                  <a:schemeClr val="tx2"/>
                </a:solidFill>
              </a:rPr>
              <a:t>Ot</a:t>
            </a:r>
            <a:r>
              <a:rPr lang="cs-CZ" sz="2400" dirty="0" err="1" smtClean="0">
                <a:solidFill>
                  <a:schemeClr val="tx2"/>
                </a:solidFill>
              </a:rPr>
              <a:t>ázka</a:t>
            </a:r>
            <a:r>
              <a:rPr lang="cs-CZ" sz="2400" dirty="0" smtClean="0">
                <a:solidFill>
                  <a:schemeClr val="tx2"/>
                </a:solidFill>
              </a:rPr>
              <a:t>: </a:t>
            </a:r>
            <a:r>
              <a:rPr lang="cs-CZ" sz="2400" dirty="0" smtClean="0"/>
              <a:t>Za jak dlouho?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Splnitelnost omezujících podmínek </a:t>
            </a:r>
            <a:r>
              <a:rPr lang="en-US" smtClean="0"/>
              <a:t>(CSP)</a:t>
            </a:r>
            <a:endParaRPr lang="en-GB" smtClean="0"/>
          </a:p>
        </p:txBody>
      </p:sp>
      <p:sp>
        <p:nvSpPr>
          <p:cNvPr id="3141" name="Rectangle 69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1150938" y="2204864"/>
            <a:ext cx="3389312" cy="4114800"/>
          </a:xfrm>
          <a:blipFill rotWithShape="0">
            <a:blip r:embed="rId2"/>
            <a:stretch>
              <a:fillRect l="-2878" t="-2074"/>
            </a:stretch>
          </a:blipFill>
          <a:extLst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>
                <a:noFill/>
              </a:rPr>
              <a:t> 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932363" y="2997200"/>
          <a:ext cx="3168648" cy="2663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108"/>
                <a:gridCol w="528108"/>
                <a:gridCol w="528108"/>
                <a:gridCol w="528108"/>
                <a:gridCol w="528108"/>
                <a:gridCol w="528108"/>
              </a:tblGrid>
              <a:tr h="380546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30" name="TextBox 2"/>
          <p:cNvSpPr txBox="1">
            <a:spLocks noChangeArrowheads="1"/>
          </p:cNvSpPr>
          <p:nvPr/>
        </p:nvSpPr>
        <p:spPr bwMode="auto">
          <a:xfrm>
            <a:off x="5435600" y="2276475"/>
            <a:ext cx="2232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2000"/>
              <a:t>Hrací plán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Splnitelnost omezujících podmínek </a:t>
            </a:r>
            <a:r>
              <a:rPr lang="en-US" smtClean="0"/>
              <a:t>(CSP)</a:t>
            </a:r>
            <a:endParaRPr lang="en-GB" smtClean="0"/>
          </a:p>
        </p:txBody>
      </p:sp>
      <p:sp>
        <p:nvSpPr>
          <p:cNvPr id="3141" name="Rectangle 69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1150938" y="2204864"/>
            <a:ext cx="3389312" cy="4114800"/>
          </a:xfrm>
          <a:blipFill rotWithShape="0">
            <a:blip r:embed="rId2"/>
            <a:stretch>
              <a:fillRect l="-2878" t="-2074"/>
            </a:stretch>
          </a:blipFill>
          <a:extLst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>
                <a:noFill/>
              </a:rPr>
              <a:t> 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932363" y="2997200"/>
          <a:ext cx="3168648" cy="2663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108"/>
                <a:gridCol w="528108"/>
                <a:gridCol w="528108"/>
                <a:gridCol w="528108"/>
                <a:gridCol w="528108"/>
                <a:gridCol w="528108"/>
              </a:tblGrid>
              <a:tr h="3805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5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2" marB="457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254" name="TextBox 2"/>
          <p:cNvSpPr txBox="1">
            <a:spLocks noChangeArrowheads="1"/>
          </p:cNvSpPr>
          <p:nvPr/>
        </p:nvSpPr>
        <p:spPr bwMode="auto">
          <a:xfrm>
            <a:off x="5435600" y="2276475"/>
            <a:ext cx="2232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2000"/>
              <a:t>Hrací plán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Existence </a:t>
            </a:r>
            <a:r>
              <a:rPr lang="cs-CZ" smtClean="0"/>
              <a:t>hamiltonovské cesty</a:t>
            </a:r>
            <a:endParaRPr lang="en-GB" smtClean="0"/>
          </a:p>
        </p:txBody>
      </p:sp>
      <p:sp>
        <p:nvSpPr>
          <p:cNvPr id="202755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1182688" y="2276871"/>
            <a:ext cx="7772400" cy="3855641"/>
          </a:xfrm>
          <a:blipFill rotWithShape="0">
            <a:blip r:embed="rId2"/>
            <a:stretch>
              <a:fillRect l="-1176" t="-3323"/>
            </a:stretch>
          </a:blipFill>
          <a:extLst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3635375" y="4149725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3419475" y="4724400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4572000" y="4076700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4716463" y="4797425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5580063" y="4221163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5724525" y="4797425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cxnSp>
        <p:nvCxnSpPr>
          <p:cNvPr id="9226" name="AutoShape 10"/>
          <p:cNvCxnSpPr>
            <a:cxnSpLocks noChangeShapeType="1"/>
            <a:stCxn id="9220" idx="0"/>
            <a:endCxn id="9221" idx="7"/>
          </p:cNvCxnSpPr>
          <p:nvPr/>
        </p:nvCxnSpPr>
        <p:spPr bwMode="auto">
          <a:xfrm flipH="1">
            <a:off x="3543300" y="4149725"/>
            <a:ext cx="165100" cy="595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7" name="AutoShape 11"/>
          <p:cNvCxnSpPr>
            <a:cxnSpLocks noChangeShapeType="1"/>
            <a:stCxn id="9222" idx="2"/>
            <a:endCxn id="9220" idx="6"/>
          </p:cNvCxnSpPr>
          <p:nvPr/>
        </p:nvCxnSpPr>
        <p:spPr bwMode="auto">
          <a:xfrm flipH="1">
            <a:off x="3779838" y="4148138"/>
            <a:ext cx="792162" cy="7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8" name="AutoShape 12"/>
          <p:cNvCxnSpPr>
            <a:cxnSpLocks noChangeShapeType="1"/>
            <a:stCxn id="9222" idx="3"/>
            <a:endCxn id="9221" idx="7"/>
          </p:cNvCxnSpPr>
          <p:nvPr/>
        </p:nvCxnSpPr>
        <p:spPr bwMode="auto">
          <a:xfrm flipH="1">
            <a:off x="3543300" y="4198938"/>
            <a:ext cx="1049338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9" name="AutoShape 13"/>
          <p:cNvCxnSpPr>
            <a:cxnSpLocks noChangeShapeType="1"/>
            <a:stCxn id="9223" idx="2"/>
            <a:endCxn id="9221" idx="7"/>
          </p:cNvCxnSpPr>
          <p:nvPr/>
        </p:nvCxnSpPr>
        <p:spPr bwMode="auto">
          <a:xfrm flipH="1" flipV="1">
            <a:off x="3543300" y="4745038"/>
            <a:ext cx="1173163" cy="123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0" name="AutoShape 14"/>
          <p:cNvCxnSpPr>
            <a:cxnSpLocks noChangeShapeType="1"/>
            <a:stCxn id="9224" idx="1"/>
            <a:endCxn id="9223" idx="7"/>
          </p:cNvCxnSpPr>
          <p:nvPr/>
        </p:nvCxnSpPr>
        <p:spPr bwMode="auto">
          <a:xfrm flipH="1">
            <a:off x="4840288" y="4241800"/>
            <a:ext cx="760412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1" name="AutoShape 15"/>
          <p:cNvCxnSpPr>
            <a:cxnSpLocks noChangeShapeType="1"/>
            <a:stCxn id="9225" idx="2"/>
            <a:endCxn id="9223" idx="6"/>
          </p:cNvCxnSpPr>
          <p:nvPr/>
        </p:nvCxnSpPr>
        <p:spPr bwMode="auto">
          <a:xfrm flipH="1">
            <a:off x="4860925" y="4868863"/>
            <a:ext cx="86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2" name="AutoShape 16"/>
          <p:cNvCxnSpPr>
            <a:cxnSpLocks noChangeShapeType="1"/>
            <a:stCxn id="9225" idx="0"/>
            <a:endCxn id="9224" idx="4"/>
          </p:cNvCxnSpPr>
          <p:nvPr/>
        </p:nvCxnSpPr>
        <p:spPr bwMode="auto">
          <a:xfrm flipH="1" flipV="1">
            <a:off x="5653088" y="4364038"/>
            <a:ext cx="144462" cy="433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3" name="AutoShape 17"/>
          <p:cNvCxnSpPr>
            <a:cxnSpLocks noChangeShapeType="1"/>
            <a:stCxn id="9222" idx="4"/>
            <a:endCxn id="9223" idx="0"/>
          </p:cNvCxnSpPr>
          <p:nvPr/>
        </p:nvCxnSpPr>
        <p:spPr bwMode="auto">
          <a:xfrm>
            <a:off x="4645025" y="4219575"/>
            <a:ext cx="144463" cy="577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2774" name="Freeform 22"/>
          <p:cNvSpPr>
            <a:spLocks/>
          </p:cNvSpPr>
          <p:nvPr/>
        </p:nvSpPr>
        <p:spPr bwMode="auto">
          <a:xfrm>
            <a:off x="3492500" y="4076700"/>
            <a:ext cx="2303463" cy="865188"/>
          </a:xfrm>
          <a:custGeom>
            <a:avLst/>
            <a:gdLst>
              <a:gd name="T0" fmla="*/ 0 w 1451"/>
              <a:gd name="T1" fmla="*/ 1144151599 h 545"/>
              <a:gd name="T2" fmla="*/ 226814112 w 1451"/>
              <a:gd name="T3" fmla="*/ 115927254 h 545"/>
              <a:gd name="T4" fmla="*/ 1827112884 w 1451"/>
              <a:gd name="T5" fmla="*/ 0 h 545"/>
              <a:gd name="T6" fmla="*/ 2147483646 w 1451"/>
              <a:gd name="T7" fmla="*/ 1257557902 h 545"/>
              <a:gd name="T8" fmla="*/ 2147483646 w 1451"/>
              <a:gd name="T9" fmla="*/ 342741448 h 545"/>
              <a:gd name="T10" fmla="*/ 2147483646 w 1451"/>
              <a:gd name="T11" fmla="*/ 1373485156 h 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51" h="545">
                <a:moveTo>
                  <a:pt x="0" y="454"/>
                </a:moveTo>
                <a:lnTo>
                  <a:pt x="90" y="46"/>
                </a:lnTo>
                <a:lnTo>
                  <a:pt x="725" y="0"/>
                </a:lnTo>
                <a:lnTo>
                  <a:pt x="862" y="499"/>
                </a:lnTo>
                <a:lnTo>
                  <a:pt x="1315" y="136"/>
                </a:lnTo>
                <a:lnTo>
                  <a:pt x="1451" y="545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Splnitelnost omezujících podmínek </a:t>
            </a:r>
            <a:r>
              <a:rPr lang="en-US" smtClean="0"/>
              <a:t>(CSP)</a:t>
            </a:r>
            <a:endParaRPr lang="en-GB" smtClean="0"/>
          </a:p>
        </p:txBody>
      </p:sp>
      <p:sp>
        <p:nvSpPr>
          <p:cNvPr id="3141" name="Rectangle 69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899592" y="2204864"/>
            <a:ext cx="4012182" cy="4114800"/>
          </a:xfrm>
          <a:blipFill rotWithShape="0">
            <a:blip r:embed="rId2"/>
            <a:stretch>
              <a:fillRect l="-2432" b="-296"/>
            </a:stretch>
          </a:blipFill>
          <a:extLst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5435600" y="2276475"/>
            <a:ext cx="2232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2000"/>
              <a:t>Hrací plán</a:t>
            </a:r>
            <a:endParaRPr lang="en-US" sz="2000"/>
          </a:p>
        </p:txBody>
      </p:sp>
      <p:sp>
        <p:nvSpPr>
          <p:cNvPr id="10245" name="Oval 4"/>
          <p:cNvSpPr>
            <a:spLocks noChangeArrowheads="1"/>
          </p:cNvSpPr>
          <p:nvPr/>
        </p:nvSpPr>
        <p:spPr bwMode="auto">
          <a:xfrm>
            <a:off x="5795963" y="5614988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5580063" y="6189663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10247" name="Oval 6"/>
          <p:cNvSpPr>
            <a:spLocks noChangeArrowheads="1"/>
          </p:cNvSpPr>
          <p:nvPr/>
        </p:nvSpPr>
        <p:spPr bwMode="auto">
          <a:xfrm>
            <a:off x="6732588" y="5541963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10248" name="Oval 7"/>
          <p:cNvSpPr>
            <a:spLocks noChangeArrowheads="1"/>
          </p:cNvSpPr>
          <p:nvPr/>
        </p:nvSpPr>
        <p:spPr bwMode="auto">
          <a:xfrm>
            <a:off x="6877050" y="6262688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10249" name="Oval 8"/>
          <p:cNvSpPr>
            <a:spLocks noChangeArrowheads="1"/>
          </p:cNvSpPr>
          <p:nvPr/>
        </p:nvSpPr>
        <p:spPr bwMode="auto">
          <a:xfrm>
            <a:off x="7740650" y="5686425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sp>
        <p:nvSpPr>
          <p:cNvPr id="10250" name="Oval 9"/>
          <p:cNvSpPr>
            <a:spLocks noChangeArrowheads="1"/>
          </p:cNvSpPr>
          <p:nvPr/>
        </p:nvSpPr>
        <p:spPr bwMode="auto">
          <a:xfrm>
            <a:off x="7885113" y="6262688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cxnSp>
        <p:nvCxnSpPr>
          <p:cNvPr id="10251" name="AutoShape 10"/>
          <p:cNvCxnSpPr>
            <a:cxnSpLocks noChangeShapeType="1"/>
            <a:stCxn id="10245" idx="0"/>
            <a:endCxn id="10246" idx="7"/>
          </p:cNvCxnSpPr>
          <p:nvPr/>
        </p:nvCxnSpPr>
        <p:spPr bwMode="auto">
          <a:xfrm flipH="1">
            <a:off x="5703888" y="5614988"/>
            <a:ext cx="165100" cy="595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2" name="AutoShape 11"/>
          <p:cNvCxnSpPr>
            <a:cxnSpLocks noChangeShapeType="1"/>
            <a:stCxn id="10247" idx="2"/>
            <a:endCxn id="10245" idx="6"/>
          </p:cNvCxnSpPr>
          <p:nvPr/>
        </p:nvCxnSpPr>
        <p:spPr bwMode="auto">
          <a:xfrm flipH="1">
            <a:off x="5940425" y="5613400"/>
            <a:ext cx="792163" cy="7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3" name="AutoShape 12"/>
          <p:cNvCxnSpPr>
            <a:cxnSpLocks noChangeShapeType="1"/>
            <a:stCxn id="10247" idx="3"/>
            <a:endCxn id="10246" idx="7"/>
          </p:cNvCxnSpPr>
          <p:nvPr/>
        </p:nvCxnSpPr>
        <p:spPr bwMode="auto">
          <a:xfrm flipH="1">
            <a:off x="5703888" y="5664200"/>
            <a:ext cx="1049337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4" name="AutoShape 13"/>
          <p:cNvCxnSpPr>
            <a:cxnSpLocks noChangeShapeType="1"/>
            <a:stCxn id="10248" idx="2"/>
            <a:endCxn id="10246" idx="7"/>
          </p:cNvCxnSpPr>
          <p:nvPr/>
        </p:nvCxnSpPr>
        <p:spPr bwMode="auto">
          <a:xfrm flipH="1" flipV="1">
            <a:off x="5703888" y="6210300"/>
            <a:ext cx="1173162" cy="123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5" name="AutoShape 14"/>
          <p:cNvCxnSpPr>
            <a:cxnSpLocks noChangeShapeType="1"/>
            <a:stCxn id="10249" idx="1"/>
            <a:endCxn id="10248" idx="7"/>
          </p:cNvCxnSpPr>
          <p:nvPr/>
        </p:nvCxnSpPr>
        <p:spPr bwMode="auto">
          <a:xfrm flipH="1">
            <a:off x="7000875" y="5707063"/>
            <a:ext cx="760413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6" name="AutoShape 15"/>
          <p:cNvCxnSpPr>
            <a:cxnSpLocks noChangeShapeType="1"/>
            <a:stCxn id="10250" idx="2"/>
            <a:endCxn id="10248" idx="6"/>
          </p:cNvCxnSpPr>
          <p:nvPr/>
        </p:nvCxnSpPr>
        <p:spPr bwMode="auto">
          <a:xfrm flipH="1">
            <a:off x="7021513" y="6334125"/>
            <a:ext cx="86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7" name="AutoShape 16"/>
          <p:cNvCxnSpPr>
            <a:cxnSpLocks noChangeShapeType="1"/>
            <a:stCxn id="10250" idx="0"/>
            <a:endCxn id="10249" idx="4"/>
          </p:cNvCxnSpPr>
          <p:nvPr/>
        </p:nvCxnSpPr>
        <p:spPr bwMode="auto">
          <a:xfrm flipH="1" flipV="1">
            <a:off x="7813675" y="5829300"/>
            <a:ext cx="144463" cy="433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8" name="AutoShape 17"/>
          <p:cNvCxnSpPr>
            <a:cxnSpLocks noChangeShapeType="1"/>
            <a:stCxn id="10247" idx="4"/>
            <a:endCxn id="10248" idx="0"/>
          </p:cNvCxnSpPr>
          <p:nvPr/>
        </p:nvCxnSpPr>
        <p:spPr bwMode="auto">
          <a:xfrm>
            <a:off x="6805613" y="5684838"/>
            <a:ext cx="144462" cy="577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Freeform 22"/>
          <p:cNvSpPr>
            <a:spLocks/>
          </p:cNvSpPr>
          <p:nvPr/>
        </p:nvSpPr>
        <p:spPr bwMode="auto">
          <a:xfrm>
            <a:off x="5653088" y="5541963"/>
            <a:ext cx="2303462" cy="865187"/>
          </a:xfrm>
          <a:custGeom>
            <a:avLst/>
            <a:gdLst>
              <a:gd name="T0" fmla="*/ 0 w 1451"/>
              <a:gd name="T1" fmla="*/ 1144150276 h 545"/>
              <a:gd name="T2" fmla="*/ 226814013 w 1451"/>
              <a:gd name="T3" fmla="*/ 115927121 h 545"/>
              <a:gd name="T4" fmla="*/ 1827112091 w 1451"/>
              <a:gd name="T5" fmla="*/ 0 h 545"/>
              <a:gd name="T6" fmla="*/ 2147483646 w 1451"/>
              <a:gd name="T7" fmla="*/ 1257556448 h 545"/>
              <a:gd name="T8" fmla="*/ 2147483646 w 1451"/>
              <a:gd name="T9" fmla="*/ 342741052 h 545"/>
              <a:gd name="T10" fmla="*/ 2147483646 w 1451"/>
              <a:gd name="T11" fmla="*/ 1373483569 h 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51" h="545">
                <a:moveTo>
                  <a:pt x="0" y="454"/>
                </a:moveTo>
                <a:lnTo>
                  <a:pt x="90" y="46"/>
                </a:lnTo>
                <a:lnTo>
                  <a:pt x="725" y="0"/>
                </a:lnTo>
                <a:lnTo>
                  <a:pt x="862" y="499"/>
                </a:lnTo>
                <a:lnTo>
                  <a:pt x="1315" y="136"/>
                </a:lnTo>
                <a:lnTo>
                  <a:pt x="1451" y="545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TextBox 26"/>
          <p:cNvSpPr txBox="1">
            <a:spLocks noChangeArrowheads="1"/>
          </p:cNvSpPr>
          <p:nvPr/>
        </p:nvSpPr>
        <p:spPr bwMode="auto">
          <a:xfrm>
            <a:off x="6897688" y="5656263"/>
            <a:ext cx="446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5</a:t>
            </a:r>
          </a:p>
        </p:txBody>
      </p:sp>
      <p:sp>
        <p:nvSpPr>
          <p:cNvPr id="10261" name="TextBox 29"/>
          <p:cNvSpPr txBox="1">
            <a:spLocks noChangeArrowheads="1"/>
          </p:cNvSpPr>
          <p:nvPr/>
        </p:nvSpPr>
        <p:spPr bwMode="auto">
          <a:xfrm>
            <a:off x="6215063" y="5229225"/>
            <a:ext cx="446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2</a:t>
            </a:r>
          </a:p>
        </p:txBody>
      </p:sp>
      <p:sp>
        <p:nvSpPr>
          <p:cNvPr id="10262" name="TextBox 30"/>
          <p:cNvSpPr txBox="1">
            <a:spLocks noChangeArrowheads="1"/>
          </p:cNvSpPr>
          <p:nvPr/>
        </p:nvSpPr>
        <p:spPr bwMode="auto">
          <a:xfrm>
            <a:off x="5994400" y="5680075"/>
            <a:ext cx="444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3</a:t>
            </a:r>
          </a:p>
        </p:txBody>
      </p:sp>
      <p:sp>
        <p:nvSpPr>
          <p:cNvPr id="10263" name="TextBox 31"/>
          <p:cNvSpPr txBox="1">
            <a:spLocks noChangeArrowheads="1"/>
          </p:cNvSpPr>
          <p:nvPr/>
        </p:nvSpPr>
        <p:spPr bwMode="auto">
          <a:xfrm>
            <a:off x="6113463" y="6294438"/>
            <a:ext cx="4460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4</a:t>
            </a:r>
          </a:p>
        </p:txBody>
      </p:sp>
      <p:sp>
        <p:nvSpPr>
          <p:cNvPr id="10264" name="TextBox 32"/>
          <p:cNvSpPr txBox="1">
            <a:spLocks noChangeArrowheads="1"/>
          </p:cNvSpPr>
          <p:nvPr/>
        </p:nvSpPr>
        <p:spPr bwMode="auto">
          <a:xfrm>
            <a:off x="5391150" y="5695950"/>
            <a:ext cx="446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1</a:t>
            </a:r>
          </a:p>
        </p:txBody>
      </p:sp>
      <p:sp>
        <p:nvSpPr>
          <p:cNvPr id="10265" name="TextBox 33"/>
          <p:cNvSpPr txBox="1">
            <a:spLocks noChangeArrowheads="1"/>
          </p:cNvSpPr>
          <p:nvPr/>
        </p:nvSpPr>
        <p:spPr bwMode="auto">
          <a:xfrm>
            <a:off x="7929563" y="5835650"/>
            <a:ext cx="446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8</a:t>
            </a:r>
          </a:p>
        </p:txBody>
      </p:sp>
      <p:sp>
        <p:nvSpPr>
          <p:cNvPr id="10266" name="TextBox 34"/>
          <p:cNvSpPr txBox="1">
            <a:spLocks noChangeArrowheads="1"/>
          </p:cNvSpPr>
          <p:nvPr/>
        </p:nvSpPr>
        <p:spPr bwMode="auto">
          <a:xfrm>
            <a:off x="7297738" y="6340475"/>
            <a:ext cx="446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6</a:t>
            </a:r>
          </a:p>
        </p:txBody>
      </p:sp>
      <p:sp>
        <p:nvSpPr>
          <p:cNvPr id="10267" name="TextBox 35"/>
          <p:cNvSpPr txBox="1">
            <a:spLocks noChangeArrowheads="1"/>
          </p:cNvSpPr>
          <p:nvPr/>
        </p:nvSpPr>
        <p:spPr bwMode="auto">
          <a:xfrm>
            <a:off x="7224713" y="5613400"/>
            <a:ext cx="446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7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5003800" y="2997200"/>
          <a:ext cx="3798888" cy="203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4861"/>
                <a:gridCol w="474861"/>
                <a:gridCol w="474861"/>
                <a:gridCol w="474861"/>
                <a:gridCol w="474861"/>
                <a:gridCol w="474861"/>
                <a:gridCol w="474861"/>
                <a:gridCol w="474861"/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5003800" y="2997200"/>
          <a:ext cx="3798888" cy="203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4861"/>
                <a:gridCol w="474861"/>
                <a:gridCol w="474861"/>
                <a:gridCol w="474861"/>
                <a:gridCol w="474861"/>
                <a:gridCol w="474861"/>
                <a:gridCol w="474861"/>
                <a:gridCol w="474861"/>
              </a:tblGrid>
              <a:tr h="40640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1083</Words>
  <Application>Microsoft Office PowerPoint</Application>
  <PresentationFormat>On-screen Show (4:3)</PresentationFormat>
  <Paragraphs>578</Paragraphs>
  <Slides>37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Cambria Math</vt:lpstr>
      <vt:lpstr>Garamond</vt:lpstr>
      <vt:lpstr>Mathematica1</vt:lpstr>
      <vt:lpstr>Tahoma</vt:lpstr>
      <vt:lpstr>Wingdings</vt:lpstr>
      <vt:lpstr>Směsice</vt:lpstr>
      <vt:lpstr>Deset důdodů proč P=NP</vt:lpstr>
      <vt:lpstr>Plán</vt:lpstr>
      <vt:lpstr>Očistec</vt:lpstr>
      <vt:lpstr>Očistec</vt:lpstr>
      <vt:lpstr>Teorie her</vt:lpstr>
      <vt:lpstr>Splnitelnost omezujících podmínek (CSP)</vt:lpstr>
      <vt:lpstr>Splnitelnost omezujících podmínek (CSP)</vt:lpstr>
      <vt:lpstr>Existence hamiltonovské cesty</vt:lpstr>
      <vt:lpstr>Splnitelnost omezujících podmínek (CSP)</vt:lpstr>
      <vt:lpstr>P vs NP</vt:lpstr>
      <vt:lpstr>Umíme řešit</vt:lpstr>
      <vt:lpstr>Optimalizační úlohy</vt:lpstr>
      <vt:lpstr>Umíme řešit</vt:lpstr>
      <vt:lpstr>PCP věta</vt:lpstr>
      <vt:lpstr>Fyzikální systém několika částic</vt:lpstr>
      <vt:lpstr>Fyzikální systém několika částic</vt:lpstr>
      <vt:lpstr>Fyzikální systém několika částic</vt:lpstr>
      <vt:lpstr>Kvantová superpozice</vt:lpstr>
      <vt:lpstr>Kvantová PCP věta</vt:lpstr>
      <vt:lpstr>Zpět do klasických výpočtů</vt:lpstr>
      <vt:lpstr>Lineární systémy s chybou</vt:lpstr>
      <vt:lpstr>Biologické systémy</vt:lpstr>
      <vt:lpstr>Jak je to tedy s P vs NP?</vt:lpstr>
      <vt:lpstr>Důvody pro víru P ≠ NP</vt:lpstr>
      <vt:lpstr>Populární mýty</vt:lpstr>
      <vt:lpstr>Algoritmy jsou snadné</vt:lpstr>
      <vt:lpstr>Algoritmy na hranici horizontu</vt:lpstr>
      <vt:lpstr>Věta o hierarchii</vt:lpstr>
      <vt:lpstr>Dolní odhady jsou těžké</vt:lpstr>
      <vt:lpstr>Dolní odhady jsou těžké</vt:lpstr>
      <vt:lpstr>Dolní odhady via algoritmy</vt:lpstr>
      <vt:lpstr>Dolní odhady via algoritmy</vt:lpstr>
      <vt:lpstr>Hardness vs randomness</vt:lpstr>
      <vt:lpstr>Je P = NP?</vt:lpstr>
      <vt:lpstr>Pět důvodů proč P = NP</vt:lpstr>
      <vt:lpstr>STOC 2011</vt:lpstr>
      <vt:lpstr>You get what you pay for</vt:lpstr>
    </vt:vector>
  </TitlesOfParts>
  <Company>Matematicky ustav, AV CR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lower bounds hard to prove?</dc:title>
  <dc:creator>Michal Koucky</dc:creator>
  <cp:lastModifiedBy>Jan Bezhlavy</cp:lastModifiedBy>
  <cp:revision>65</cp:revision>
  <dcterms:created xsi:type="dcterms:W3CDTF">2011-06-26T15:46:32Z</dcterms:created>
  <dcterms:modified xsi:type="dcterms:W3CDTF">2015-04-21T13:09:51Z</dcterms:modified>
</cp:coreProperties>
</file>