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05" r:id="rId3"/>
    <p:sldId id="306" r:id="rId4"/>
    <p:sldId id="308" r:id="rId5"/>
    <p:sldId id="307" r:id="rId6"/>
    <p:sldId id="309" r:id="rId7"/>
    <p:sldId id="310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39" r:id="rId24"/>
    <p:sldId id="340" r:id="rId25"/>
    <p:sldId id="273" r:id="rId26"/>
    <p:sldId id="341" r:id="rId27"/>
    <p:sldId id="296" r:id="rId28"/>
    <p:sldId id="350" r:id="rId29"/>
    <p:sldId id="289" r:id="rId30"/>
    <p:sldId id="291" r:id="rId31"/>
    <p:sldId id="284" r:id="rId32"/>
    <p:sldId id="342" r:id="rId33"/>
    <p:sldId id="344" r:id="rId34"/>
    <p:sldId id="343" r:id="rId35"/>
    <p:sldId id="345" r:id="rId36"/>
    <p:sldId id="347" r:id="rId37"/>
    <p:sldId id="348" r:id="rId38"/>
    <p:sldId id="349" r:id="rId39"/>
    <p:sldId id="287" r:id="rId40"/>
    <p:sldId id="271" r:id="rId41"/>
    <p:sldId id="346" r:id="rId42"/>
    <p:sldId id="272" r:id="rId43"/>
    <p:sldId id="292" r:id="rId44"/>
    <p:sldId id="293" r:id="rId45"/>
    <p:sldId id="285" r:id="rId46"/>
    <p:sldId id="286" r:id="rId47"/>
    <p:sldId id="288" r:id="rId48"/>
    <p:sldId id="294" r:id="rId49"/>
    <p:sldId id="277" r:id="rId50"/>
    <p:sldId id="295" r:id="rId51"/>
    <p:sldId id="279" r:id="rId52"/>
    <p:sldId id="280" r:id="rId53"/>
    <p:sldId id="297" r:id="rId54"/>
    <p:sldId id="298" r:id="rId55"/>
    <p:sldId id="300" r:id="rId56"/>
    <p:sldId id="301" r:id="rId57"/>
    <p:sldId id="302" r:id="rId58"/>
    <p:sldId id="303" r:id="rId59"/>
    <p:sldId id="304" r:id="rId60"/>
    <p:sldId id="299" r:id="rId61"/>
    <p:sldId id="27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7105" autoAdjust="0"/>
  </p:normalViewPr>
  <p:slideViewPr>
    <p:cSldViewPr>
      <p:cViewPr varScale="1">
        <p:scale>
          <a:sx n="63" d="100"/>
          <a:sy n="63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0C8B-FA75-48B9-A912-198AF634C3C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9B15-2A41-40AF-9F4C-3BF89AD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7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09B15-2A41-40AF-9F4C-3BF89ADB36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09B15-2A41-40AF-9F4C-3BF89ADB367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DC0156-7DE5-48D5-AF1B-15F48A8ADE3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Lower bounds and </a:t>
            </a:r>
            <a:r>
              <a:rPr lang="en-US" sz="3600" cap="none" dirty="0" smtClean="0"/>
              <a:t>the physical </a:t>
            </a:r>
            <a:r>
              <a:rPr lang="en-US" sz="3600" cap="none" dirty="0" smtClean="0"/>
              <a:t>reality</a:t>
            </a:r>
            <a:endParaRPr lang="en-US" sz="36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Michal </a:t>
            </a:r>
            <a:r>
              <a:rPr lang="en-US" dirty="0" err="1" smtClean="0">
                <a:solidFill>
                  <a:srgbClr val="7030A0"/>
                </a:solidFill>
              </a:rPr>
              <a:t>Kouck</a:t>
            </a:r>
            <a:r>
              <a:rPr lang="cs-CZ" dirty="0" smtClean="0">
                <a:solidFill>
                  <a:srgbClr val="7030A0"/>
                </a:solidFill>
              </a:rPr>
              <a:t>ý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Computer </a:t>
            </a:r>
            <a:r>
              <a:rPr lang="en-US" sz="2000" dirty="0">
                <a:solidFill>
                  <a:schemeClr val="tx1"/>
                </a:solidFill>
              </a:rPr>
              <a:t>Science </a:t>
            </a:r>
            <a:r>
              <a:rPr lang="en-US" sz="2000" dirty="0" smtClean="0">
                <a:solidFill>
                  <a:schemeClr val="tx1"/>
                </a:solidFill>
              </a:rPr>
              <a:t>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Charles University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Question:</a:t>
            </a:r>
            <a:r>
              <a:rPr lang="en-US" dirty="0" smtClean="0"/>
              <a:t> How many constraints can be satisfied simultaneously? (Maximize)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Approximately?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PCP Theorem:</a:t>
            </a:r>
            <a:r>
              <a:rPr lang="en-US" dirty="0" smtClean="0"/>
              <a:t> There is an efficient algorithm that transforms a CSP instance </a:t>
            </a:r>
            <a:r>
              <a:rPr lang="en-US" i="1" dirty="0" smtClean="0"/>
              <a:t>A</a:t>
            </a:r>
            <a:r>
              <a:rPr lang="en-US" dirty="0" smtClean="0"/>
              <a:t> into </a:t>
            </a:r>
            <a:r>
              <a:rPr lang="en-US" i="1" dirty="0" smtClean="0"/>
              <a:t>B</a:t>
            </a:r>
            <a:r>
              <a:rPr lang="en-US" dirty="0" smtClean="0"/>
              <a:t> so that</a:t>
            </a:r>
          </a:p>
          <a:p>
            <a:endParaRPr lang="en-US" dirty="0"/>
          </a:p>
          <a:p>
            <a:r>
              <a:rPr lang="en-US" i="1" dirty="0" smtClean="0"/>
              <a:t>A</a:t>
            </a:r>
            <a:r>
              <a:rPr lang="en-US" dirty="0" smtClean="0"/>
              <a:t> can be satisfied	</a:t>
            </a:r>
            <a:r>
              <a:rPr lang="en-US" dirty="0"/>
              <a:t>	→</a:t>
            </a:r>
            <a:r>
              <a:rPr lang="en-US" dirty="0" smtClean="0"/>
              <a:t>	</a:t>
            </a:r>
            <a:r>
              <a:rPr lang="en-US" i="1" dirty="0" smtClean="0"/>
              <a:t>B</a:t>
            </a:r>
            <a:r>
              <a:rPr lang="en-US" dirty="0" smtClean="0"/>
              <a:t> can be satisfied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 cannot be satisfied</a:t>
            </a:r>
            <a:r>
              <a:rPr lang="en-US" dirty="0"/>
              <a:t>	→</a:t>
            </a:r>
            <a:r>
              <a:rPr lang="en-US" dirty="0" smtClean="0"/>
              <a:t>	in </a:t>
            </a:r>
            <a:r>
              <a:rPr lang="en-US" i="1" dirty="0" smtClean="0"/>
              <a:t>B</a:t>
            </a:r>
            <a:r>
              <a:rPr lang="en-US" dirty="0" smtClean="0"/>
              <a:t> at most 95% of 						constraints can be 						satisfied at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00600" y="2721744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732"/>
            <a:ext cx="3352800" cy="40502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Each particle in one of several states.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Each particle is trying to satisfy as many constraints as it can.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/>
              <a:t>Energy of the system </a:t>
            </a:r>
            <a:r>
              <a:rPr lang="en-US" sz="2000" dirty="0" smtClean="0"/>
              <a:t>… the number of violated constraints.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00600" y="2721744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732"/>
            <a:ext cx="3352800" cy="40502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In equilibrium the probability of a system being in the given state is inverse proportional to the energy (and proportional to the temperature).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System wants to achieve the state with the minimum energy.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00600" y="2721744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732"/>
            <a:ext cx="3124200" cy="40502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The system cannot reach its minimal energy state efficiently at room </a:t>
            </a:r>
            <a:r>
              <a:rPr lang="en-US" sz="2000" dirty="0"/>
              <a:t>temperature unless  </a:t>
            </a:r>
            <a:r>
              <a:rPr lang="en-US" sz="2000" dirty="0" smtClean="0"/>
              <a:t>  NP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sz="2000" dirty="0" smtClean="0"/>
              <a:t>P*.</a:t>
            </a:r>
          </a:p>
          <a:p>
            <a:pPr>
              <a:spcBef>
                <a:spcPts val="1800"/>
              </a:spcBef>
            </a:pP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 smtClean="0"/>
              <a:t>P* … BQP (Quantum P)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00600" y="2721744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00600" y="2721744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00600" y="2721744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superposition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732"/>
            <a:ext cx="3352800" cy="40502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The system can be in a quantum superposition of states.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If Quantum PCP Theorem holds then there </a:t>
            </a:r>
            <a:r>
              <a:rPr lang="en-US" sz="2000" dirty="0" smtClean="0"/>
              <a:t>are stable entangled states </a:t>
            </a:r>
            <a:r>
              <a:rPr lang="en-US" sz="2000" dirty="0"/>
              <a:t>at room </a:t>
            </a:r>
            <a:r>
              <a:rPr lang="en-US" sz="2000" dirty="0" smtClean="0"/>
              <a:t>temperature.</a:t>
            </a:r>
            <a:endParaRPr lang="en-US" sz="2000" dirty="0"/>
          </a:p>
          <a:p>
            <a:pPr>
              <a:spcBef>
                <a:spcPts val="1800"/>
              </a:spcBef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1592" y="2057400"/>
                <a:ext cx="609600" cy="60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592" y="2057400"/>
                <a:ext cx="609600" cy="600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1992" y="2796064"/>
                <a:ext cx="609600" cy="60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92" y="2796064"/>
                <a:ext cx="609600" cy="600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8541 0.11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LOG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NL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PSPACE ⊆ EXP ⊆ NEXP ...</a:t>
            </a:r>
          </a:p>
          <a:p>
            <a:pPr marL="0" indent="0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… and many 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Reachability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14280"/>
                <a:ext cx="8229600" cy="18627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Input: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Output:</a:t>
                </a:r>
                <a:r>
                  <a:rPr lang="en-US" dirty="0" smtClean="0"/>
                  <a:t> Is there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14280"/>
                <a:ext cx="8229600" cy="1862720"/>
              </a:xfrm>
              <a:blipFill rotWithShape="0">
                <a:blip r:embed="rId2"/>
                <a:stretch>
                  <a:fillRect l="-1111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2512256" y="2243720"/>
            <a:ext cx="4119488" cy="1794880"/>
          </a:xfrm>
          <a:custGeom>
            <a:avLst/>
            <a:gdLst>
              <a:gd name="connsiteX0" fmla="*/ 2121035 w 4569537"/>
              <a:gd name="connsiteY0" fmla="*/ 7774 h 2115103"/>
              <a:gd name="connsiteX1" fmla="*/ 3975714 w 4569537"/>
              <a:gd name="connsiteY1" fmla="*/ 214808 h 2115103"/>
              <a:gd name="connsiteX2" fmla="*/ 4562311 w 4569537"/>
              <a:gd name="connsiteY2" fmla="*/ 913548 h 2115103"/>
              <a:gd name="connsiteX3" fmla="*/ 4105111 w 4569537"/>
              <a:gd name="connsiteY3" fmla="*/ 1741684 h 2115103"/>
              <a:gd name="connsiteX4" fmla="*/ 1663835 w 4569537"/>
              <a:gd name="connsiteY4" fmla="*/ 2095367 h 2115103"/>
              <a:gd name="connsiteX5" fmla="*/ 119707 w 4569537"/>
              <a:gd name="connsiteY5" fmla="*/ 1189593 h 2115103"/>
              <a:gd name="connsiteX6" fmla="*/ 326741 w 4569537"/>
              <a:gd name="connsiteY6" fmla="*/ 163050 h 2115103"/>
              <a:gd name="connsiteX7" fmla="*/ 2121035 w 4569537"/>
              <a:gd name="connsiteY7" fmla="*/ 7774 h 211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9537" h="2115103">
                <a:moveTo>
                  <a:pt x="2121035" y="7774"/>
                </a:moveTo>
                <a:cubicBezTo>
                  <a:pt x="2729197" y="16400"/>
                  <a:pt x="3568835" y="63846"/>
                  <a:pt x="3975714" y="214808"/>
                </a:cubicBezTo>
                <a:cubicBezTo>
                  <a:pt x="4382593" y="365770"/>
                  <a:pt x="4540745" y="659069"/>
                  <a:pt x="4562311" y="913548"/>
                </a:cubicBezTo>
                <a:cubicBezTo>
                  <a:pt x="4583877" y="1168027"/>
                  <a:pt x="4588190" y="1544714"/>
                  <a:pt x="4105111" y="1741684"/>
                </a:cubicBezTo>
                <a:cubicBezTo>
                  <a:pt x="3622032" y="1938654"/>
                  <a:pt x="2328069" y="2187382"/>
                  <a:pt x="1663835" y="2095367"/>
                </a:cubicBezTo>
                <a:cubicBezTo>
                  <a:pt x="999601" y="2003352"/>
                  <a:pt x="342556" y="1511646"/>
                  <a:pt x="119707" y="1189593"/>
                </a:cubicBezTo>
                <a:cubicBezTo>
                  <a:pt x="-103142" y="867540"/>
                  <a:pt x="-3938" y="361457"/>
                  <a:pt x="326741" y="163050"/>
                </a:cubicBezTo>
                <a:cubicBezTo>
                  <a:pt x="657420" y="-35357"/>
                  <a:pt x="1512873" y="-852"/>
                  <a:pt x="2121035" y="7774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9667" y="297168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667" y="2971688"/>
                <a:ext cx="4572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07343" y="28194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43" y="2819400"/>
                <a:ext cx="6096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31744" y="216752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744" y="2167520"/>
                <a:ext cx="4572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3768306" y="2818020"/>
            <a:ext cx="1229936" cy="629028"/>
          </a:xfrm>
          <a:custGeom>
            <a:avLst/>
            <a:gdLst>
              <a:gd name="connsiteX0" fmla="*/ 0 w 1173192"/>
              <a:gd name="connsiteY0" fmla="*/ 260528 h 629028"/>
              <a:gd name="connsiteX1" fmla="*/ 276045 w 1173192"/>
              <a:gd name="connsiteY1" fmla="*/ 36241 h 629028"/>
              <a:gd name="connsiteX2" fmla="*/ 577970 w 1173192"/>
              <a:gd name="connsiteY2" fmla="*/ 62120 h 629028"/>
              <a:gd name="connsiteX3" fmla="*/ 612475 w 1173192"/>
              <a:gd name="connsiteY3" fmla="*/ 622837 h 629028"/>
              <a:gd name="connsiteX4" fmla="*/ 1173192 w 1173192"/>
              <a:gd name="connsiteY4" fmla="*/ 312286 h 62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192" h="629028">
                <a:moveTo>
                  <a:pt x="0" y="260528"/>
                </a:moveTo>
                <a:cubicBezTo>
                  <a:pt x="89858" y="164918"/>
                  <a:pt x="179717" y="69309"/>
                  <a:pt x="276045" y="36241"/>
                </a:cubicBezTo>
                <a:cubicBezTo>
                  <a:pt x="372373" y="3173"/>
                  <a:pt x="521898" y="-35646"/>
                  <a:pt x="577970" y="62120"/>
                </a:cubicBezTo>
                <a:cubicBezTo>
                  <a:pt x="634042" y="159886"/>
                  <a:pt x="513271" y="581143"/>
                  <a:pt x="612475" y="622837"/>
                </a:cubicBezTo>
                <a:cubicBezTo>
                  <a:pt x="711679" y="664531"/>
                  <a:pt x="942435" y="488408"/>
                  <a:pt x="1173192" y="312286"/>
                </a:cubicBezTo>
              </a:path>
            </a:pathLst>
          </a:custGeom>
          <a:noFill/>
          <a:ln>
            <a:solidFill>
              <a:srgbClr val="00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Graph Reachability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			time		space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DFS/BFS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err="1" smtClean="0"/>
                  <a:t>Savitch’s</a:t>
                </a:r>
                <a:r>
                  <a:rPr lang="en-US" dirty="0" smtClean="0"/>
                  <a:t> alg.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Barnes et al. alg.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Reingold’s alg.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r>
                  <a:rPr lang="en-US" i="1" dirty="0">
                    <a:solidFill>
                      <a:schemeClr val="accent1"/>
                    </a:solidFill>
                  </a:rPr>
                  <a:t>undirected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Design algorithm for Graph </a:t>
                </a:r>
                <a:r>
                  <a:rPr lang="en-US" dirty="0"/>
                  <a:t>R</a:t>
                </a:r>
                <a:r>
                  <a:rPr lang="en-US" dirty="0" smtClean="0"/>
                  <a:t>eachability that runs in polynomial time and		space:</a:t>
                </a:r>
              </a:p>
              <a:p>
                <a:pPr marL="457200" indent="-457200">
                  <a:spcBef>
                    <a:spcPts val="2400"/>
                  </a:spcBef>
                  <a:buFont typeface="+mj-lt"/>
                  <a:buAutoNum type="arabicPeriod"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457200" indent="-457200">
                  <a:spcBef>
                    <a:spcPts val="2400"/>
                  </a:spcBef>
                  <a:buFont typeface="+mj-lt"/>
                  <a:buAutoNum type="arabicPeriod"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0"/>
                  </a:spcBef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Part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.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implies LOG = NL.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Popular believe: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LOG ≠ NL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need lower bounds to understand complexity of various problems.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best lower bounds for general algorithms: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		“any algorithm for given problem must </a:t>
            </a:r>
            <a:r>
              <a:rPr lang="en-US" dirty="0"/>
              <a:t>read at 		</a:t>
            </a:r>
            <a:r>
              <a:rPr lang="en-US" dirty="0" smtClean="0"/>
              <a:t> </a:t>
            </a:r>
            <a:r>
              <a:rPr lang="en-US" dirty="0"/>
              <a:t>least its whole input”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 = NP?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dirty="0"/>
              <a:t>Millennium </a:t>
            </a:r>
            <a:r>
              <a:rPr lang="en-US" dirty="0" smtClean="0"/>
              <a:t>Problem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Clay </a:t>
            </a:r>
            <a:r>
              <a:rPr lang="en-US" i="1" dirty="0"/>
              <a:t>Mathematics Institute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22436" y="2895600"/>
            <a:ext cx="1676400" cy="1249746"/>
            <a:chOff x="4722436" y="3535168"/>
            <a:chExt cx="1676400" cy="1249746"/>
          </a:xfrm>
        </p:grpSpPr>
        <p:grpSp>
          <p:nvGrpSpPr>
            <p:cNvPr id="6" name="Group 5"/>
            <p:cNvGrpSpPr/>
            <p:nvPr/>
          </p:nvGrpSpPr>
          <p:grpSpPr>
            <a:xfrm rot="10061915">
              <a:off x="4722436" y="3870514"/>
              <a:ext cx="1676400" cy="914400"/>
              <a:chOff x="5486400" y="3886200"/>
              <a:chExt cx="1676400" cy="914400"/>
            </a:xfrm>
          </p:grpSpPr>
          <p:sp>
            <p:nvSpPr>
              <p:cNvPr id="4" name="Flowchart: Off-page Connector 3"/>
              <p:cNvSpPr/>
              <p:nvPr/>
            </p:nvSpPr>
            <p:spPr>
              <a:xfrm>
                <a:off x="5486400" y="3886200"/>
                <a:ext cx="1676400" cy="914400"/>
              </a:xfrm>
              <a:prstGeom prst="flowChartOffpageConnector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0800000">
                <a:off x="5600700" y="4126467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$ 1,000,000</a:t>
                </a:r>
                <a:endParaRPr lang="en-US" dirty="0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5101895" y="3535168"/>
              <a:ext cx="610317" cy="554011"/>
            </a:xfrm>
            <a:custGeom>
              <a:avLst/>
              <a:gdLst>
                <a:gd name="connsiteX0" fmla="*/ 108845 w 610317"/>
                <a:gd name="connsiteY0" fmla="*/ 433241 h 554011"/>
                <a:gd name="connsiteX1" fmla="*/ 5328 w 610317"/>
                <a:gd name="connsiteY1" fmla="*/ 191702 h 554011"/>
                <a:gd name="connsiteX2" fmla="*/ 255494 w 610317"/>
                <a:gd name="connsiteY2" fmla="*/ 10547 h 554011"/>
                <a:gd name="connsiteX3" fmla="*/ 609177 w 610317"/>
                <a:gd name="connsiteY3" fmla="*/ 79558 h 554011"/>
                <a:gd name="connsiteX4" fmla="*/ 376264 w 610317"/>
                <a:gd name="connsiteY4" fmla="*/ 554011 h 554011"/>
                <a:gd name="connsiteX5" fmla="*/ 376264 w 610317"/>
                <a:gd name="connsiteY5" fmla="*/ 554011 h 5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7" h="554011">
                  <a:moveTo>
                    <a:pt x="108845" y="433241"/>
                  </a:moveTo>
                  <a:cubicBezTo>
                    <a:pt x="44866" y="347696"/>
                    <a:pt x="-19113" y="262151"/>
                    <a:pt x="5328" y="191702"/>
                  </a:cubicBezTo>
                  <a:cubicBezTo>
                    <a:pt x="29769" y="121253"/>
                    <a:pt x="154853" y="29238"/>
                    <a:pt x="255494" y="10547"/>
                  </a:cubicBezTo>
                  <a:cubicBezTo>
                    <a:pt x="356135" y="-8144"/>
                    <a:pt x="589049" y="-11019"/>
                    <a:pt x="609177" y="79558"/>
                  </a:cubicBezTo>
                  <a:cubicBezTo>
                    <a:pt x="629305" y="170135"/>
                    <a:pt x="376264" y="554011"/>
                    <a:pt x="376264" y="554011"/>
                  </a:cubicBezTo>
                  <a:lnTo>
                    <a:pt x="376264" y="55401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Restricted models of computation: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On-line algorithms</a:t>
            </a:r>
          </a:p>
          <a:p>
            <a:r>
              <a:rPr lang="en-US" dirty="0"/>
              <a:t>D</a:t>
            </a:r>
            <a:r>
              <a:rPr lang="en-US" dirty="0" smtClean="0"/>
              <a:t>ata-stream algorithms</a:t>
            </a:r>
          </a:p>
          <a:p>
            <a:r>
              <a:rPr lang="en-US" dirty="0"/>
              <a:t>B</a:t>
            </a:r>
            <a:r>
              <a:rPr lang="en-US" dirty="0" smtClean="0"/>
              <a:t>ounded-depth circuits</a:t>
            </a:r>
          </a:p>
          <a:p>
            <a:r>
              <a:rPr lang="en-US" dirty="0" smtClean="0"/>
              <a:t>Jumping Automata on Graphs</a:t>
            </a:r>
          </a:p>
          <a:p>
            <a:r>
              <a:rPr lang="en-US" dirty="0" smtClean="0"/>
              <a:t>Time-space trade-offs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… we have optimal lower bounds for various problems.</a:t>
            </a:r>
          </a:p>
        </p:txBody>
      </p:sp>
    </p:spTree>
    <p:extLst>
      <p:ext uri="{BB962C8B-B14F-4D97-AF65-F5344CB8AC3E}">
        <p14:creationId xmlns:p14="http://schemas.microsoft.com/office/powerpoint/2010/main" val="3990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Time-space trade-off for 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Any algorithm for SAT that uses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must use time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Time-space trade-off for Reachability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Any algorithm for Graph Reachability that uses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must use super-polynomial time.</a:t>
                </a: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	… </a:t>
                </a:r>
                <a:r>
                  <a:rPr lang="en-US" i="1" dirty="0" smtClean="0"/>
                  <a:t>holds only for algorithms implementable on 		    Jumping Automata on Graphs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3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proving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Relativization</a:t>
            </a:r>
            <a:endParaRPr lang="en-US" dirty="0" smtClean="0"/>
          </a:p>
          <a:p>
            <a:r>
              <a:rPr lang="en-US" dirty="0" err="1" smtClean="0"/>
              <a:t>Algebraization</a:t>
            </a:r>
            <a:r>
              <a:rPr lang="en-US" dirty="0" smtClean="0"/>
              <a:t>	  Technical obstructions</a:t>
            </a:r>
          </a:p>
          <a:p>
            <a:r>
              <a:rPr lang="en-US" dirty="0" smtClean="0"/>
              <a:t>Natural proofs</a:t>
            </a:r>
          </a:p>
          <a:p>
            <a:pPr>
              <a:spcBef>
                <a:spcPts val="7800"/>
              </a:spcBef>
            </a:pPr>
            <a:r>
              <a:rPr lang="en-US" dirty="0" smtClean="0"/>
              <a:t>Our brain</a:t>
            </a:r>
          </a:p>
          <a:p>
            <a:pPr>
              <a:spcBef>
                <a:spcPts val="7800"/>
              </a:spcBef>
            </a:pPr>
            <a:r>
              <a:rPr lang="en-US" dirty="0" smtClean="0"/>
              <a:t>The lower bounds might be false.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971800" y="2133600"/>
            <a:ext cx="304800" cy="1143000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wired.com/wp-content/uploads/2014/07/b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6" y="3810000"/>
            <a:ext cx="1761228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799"/>
          </a:xfrm>
        </p:spPr>
        <p:txBody>
          <a:bodyPr>
            <a:normAutofit/>
          </a:bodyPr>
          <a:lstStyle/>
          <a:p>
            <a:pPr marL="548640" lvl="2" indent="0">
              <a:spcBef>
                <a:spcPts val="600"/>
              </a:spcBef>
              <a:buNone/>
            </a:pPr>
            <a:r>
              <a:rPr lang="en-US" dirty="0" smtClean="0"/>
              <a:t>    	</a:t>
            </a:r>
            <a:endParaRPr lang="cs-CZ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2095500"/>
            <a:ext cx="1173581" cy="2743199"/>
            <a:chOff x="1981201" y="1752600"/>
            <a:chExt cx="1173581" cy="2743199"/>
          </a:xfrm>
        </p:grpSpPr>
        <p:pic>
          <p:nvPicPr>
            <p:cNvPr id="6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86470" y="2647331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92261" y="2799731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20861" y="2952131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49461" y="3090479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://www.dansdata.com/images/samsung_ecogreen/hd103ui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43981"/>
            <a:ext cx="211365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3400" y="32054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057400" y="3276600"/>
            <a:ext cx="4114800" cy="590458"/>
          </a:xfrm>
          <a:prstGeom prst="rect">
            <a:avLst/>
          </a:prstGeom>
          <a:solidFill>
            <a:schemeClr val="accent1">
              <a:alpha val="70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4648200"/>
            <a:ext cx="3276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Memory available to a given process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0" idx="2"/>
          </p:cNvCxnSpPr>
          <p:nvPr/>
        </p:nvCxnSpPr>
        <p:spPr>
          <a:xfrm flipH="1" flipV="1">
            <a:off x="4114800" y="3867058"/>
            <a:ext cx="1451560" cy="78114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5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3478488"/>
            <a:ext cx="8229600" cy="1524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work space	  auxiliary space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   R/W		          R/W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341132"/>
            <a:ext cx="12954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4200" y="1611672"/>
                <a:ext cx="2819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11672"/>
                <a:ext cx="2819400" cy="3441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00400" y="3341132"/>
            <a:ext cx="42672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048000" y="2057400"/>
            <a:ext cx="2971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Input</a:t>
            </a:r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             R/O		        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0700" y="28194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819400"/>
                <a:ext cx="15240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2832756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32756"/>
                <a:ext cx="1524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71900" y="1179496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1179496"/>
                <a:ext cx="15240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529224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Question: </a:t>
            </a:r>
            <a:r>
              <a:rPr lang="en-US" sz="2400" dirty="0" smtClean="0"/>
              <a:t>Is the auxiliary space useful for some computation?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1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on using the aux. space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08354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work space		  auxiliary space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blipFill rotWithShape="0">
                <a:blip r:embed="rId3"/>
                <a:stretch>
                  <a:fillRect b="-17241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4089400" y="225229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0800" y="293076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blipFill rotWithShape="0">
                <a:blip r:embed="rId7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 of the auxiliary space must be restored by the end of computation.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auxiliary space useful?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30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	    </a:t>
                </a:r>
                <a:r>
                  <a:rPr lang="en-US" sz="2000" dirty="0" smtClean="0"/>
                  <a:t>work space		  auxiliary space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Possible use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compressible: 	compress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do complex computation, 			decompress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incompressible: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as a random string for 				randomized log-space computation.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</a:t>
                </a: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3632" y="1752600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632" y="1752600"/>
                <a:ext cx="1295400" cy="3441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89032" y="17526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032" y="1752600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5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on using the aux. space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08354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work space		  auxiliary space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blipFill rotWithShape="0">
                <a:blip r:embed="rId3"/>
                <a:stretch>
                  <a:fillRect b="-17241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4089400" y="225229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0800" y="293076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blipFill rotWithShape="0">
                <a:blip r:embed="rId7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 of the auxiliary space must be restored by the end of computation.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3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computation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31388"/>
            <a:ext cx="8229600" cy="10825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Two different configurations can lead to the same configuration.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714" y="2057402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628505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2225727" y="2413973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1383323" y="2505443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68841" y="2057401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9351" y="2057400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1763" y="3856011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0449" y="4427114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q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4911776" y="421258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reeform 33"/>
          <p:cNvSpPr/>
          <p:nvPr/>
        </p:nvSpPr>
        <p:spPr>
          <a:xfrm>
            <a:off x="4069372" y="4304052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854890" y="3856010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05400" y="3856009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2963" y="1828802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2399905"/>
            <a:ext cx="476249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47" name="Isosceles Triangle 46"/>
          <p:cNvSpPr/>
          <p:nvPr/>
        </p:nvSpPr>
        <p:spPr>
          <a:xfrm rot="10800000">
            <a:off x="6885145" y="2171700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TextBox 48"/>
          <p:cNvSpPr txBox="1"/>
          <p:nvPr/>
        </p:nvSpPr>
        <p:spPr>
          <a:xfrm>
            <a:off x="6836090" y="1828801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6600" y="1828800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34454" y="2270236"/>
            <a:ext cx="940970" cy="441974"/>
          </a:xfrm>
          <a:custGeom>
            <a:avLst/>
            <a:gdLst>
              <a:gd name="connsiteX0" fmla="*/ 0 w 1151792"/>
              <a:gd name="connsiteY0" fmla="*/ 369277 h 404810"/>
              <a:gd name="connsiteX1" fmla="*/ 861646 w 1151792"/>
              <a:gd name="connsiteY1" fmla="*/ 369277 h 404810"/>
              <a:gd name="connsiteX2" fmla="*/ 1151792 w 1151792"/>
              <a:gd name="connsiteY2" fmla="*/ 0 h 40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792" h="404810">
                <a:moveTo>
                  <a:pt x="0" y="369277"/>
                </a:moveTo>
                <a:cubicBezTo>
                  <a:pt x="334840" y="400050"/>
                  <a:pt x="669681" y="430823"/>
                  <a:pt x="861646" y="369277"/>
                </a:cubicBezTo>
                <a:cubicBezTo>
                  <a:pt x="1053611" y="307731"/>
                  <a:pt x="1102701" y="153865"/>
                  <a:pt x="1151792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600000">
            <a:off x="3200400" y="2919183"/>
            <a:ext cx="685800" cy="35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7200000">
            <a:off x="6913684" y="2896705"/>
            <a:ext cx="685800" cy="35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Satisfiability</a:t>
            </a:r>
            <a:r>
              <a:rPr lang="en-US" dirty="0" smtClean="0"/>
              <a:t> (SAT)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Variables:</a:t>
                </a:r>
                <a:r>
                  <a:rPr lang="cs-CZ" dirty="0" smtClean="0"/>
                  <a:t>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Clauses: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Question: </a:t>
                </a:r>
                <a:r>
                  <a:rPr lang="en-US" dirty="0" smtClean="0"/>
                  <a:t>Can we set the variables to {</a:t>
                </a:r>
                <a:r>
                  <a:rPr lang="en-US" i="1" dirty="0" smtClean="0"/>
                  <a:t>True,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False</a:t>
                </a:r>
                <a:r>
                  <a:rPr lang="en-US" dirty="0" smtClean="0"/>
                  <a:t>} so that all the clauses are satisfied?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94435"/>
            <a:ext cx="8229600" cy="10825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For each configuration at most one previous configuration.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763" y="2011419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8449" y="2582522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4149776" y="2367990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3307372" y="2459460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92890" y="2011418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2011417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9763" y="3810028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8449" y="4381131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q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4149776" y="4166599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reeform 33"/>
          <p:cNvSpPr/>
          <p:nvPr/>
        </p:nvSpPr>
        <p:spPr>
          <a:xfrm>
            <a:off x="3307372" y="4258069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92890" y="3810027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43400" y="3810026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 rot="5400000">
            <a:off x="4332000" y="2939017"/>
            <a:ext cx="684000" cy="35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Every step can be reversed.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 principle, reversible computation requires less energy than irreversible.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Erasing information always leads to dissipation of heat.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</a:t>
            </a:r>
            <a:r>
              <a:rPr lang="en-US" dirty="0"/>
              <a:t>o</a:t>
            </a:r>
            <a:r>
              <a:rPr lang="en-US" dirty="0" smtClean="0"/>
              <a:t>perations of quantum computers are reversible (except for measurements).</a:t>
            </a:r>
          </a:p>
          <a:p>
            <a:pPr lvl="0">
              <a:spcBef>
                <a:spcPts val="1800"/>
              </a:spcBef>
              <a:buClr>
                <a:srgbClr val="4E67C8"/>
              </a:buClr>
            </a:pPr>
            <a:r>
              <a:rPr lang="en-US" dirty="0">
                <a:solidFill>
                  <a:prstClr val="black"/>
                </a:solidFill>
              </a:rPr>
              <a:t>Studied already in ‘60-’70.</a:t>
            </a:r>
          </a:p>
          <a:p>
            <a:pPr lvl="1"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Bennet</a:t>
            </a:r>
            <a:r>
              <a:rPr lang="en-US" dirty="0" smtClean="0">
                <a:solidFill>
                  <a:schemeClr val="accent1"/>
                </a:solidFill>
              </a:rPr>
              <a:t> 1973]:</a:t>
            </a:r>
            <a:r>
              <a:rPr lang="en-US" dirty="0" smtClean="0"/>
              <a:t> Every computation can be simulated reversibly.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 However, typical simulations require extra space to</a:t>
            </a:r>
            <a:br>
              <a:rPr lang="en-US" dirty="0" smtClean="0"/>
            </a:br>
            <a:r>
              <a:rPr lang="en-US" dirty="0" smtClean="0"/>
              <a:t> record history or time.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4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Register machine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Input registers: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i="1" baseline="-25000" dirty="0" smtClean="0">
                  <a:solidFill>
                    <a:srgbClr val="00206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Work registers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Straight-line program </a:t>
                </a:r>
                <a:r>
                  <a:rPr lang="en-US" dirty="0" smtClean="0"/>
                  <a:t>(no GO-TO):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rgbClr val="000000"/>
                    </a:solidFill>
                  </a:rPr>
                  <a:t>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endParaRPr lang="en-US" i="1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endParaRPr lang="en-US" i="1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747520" y="5080000"/>
            <a:ext cx="5638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7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Ben-Or &amp; Cleve 1989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812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Straight-line programs can simulate formula over arbitrary 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(+,∙)</m:t>
                    </m:r>
                  </m:oMath>
                </a14:m>
                <a:r>
                  <a:rPr lang="en-US" dirty="0" smtClean="0"/>
                  <a:t> using </a:t>
                </a:r>
                <a:r>
                  <a:rPr lang="en-US" i="1" dirty="0" smtClean="0"/>
                  <a:t>three </a:t>
                </a:r>
                <a:r>
                  <a:rPr lang="en-US" dirty="0" smtClean="0"/>
                  <a:t>registers.</a:t>
                </a:r>
                <a:endParaRPr lang="cs-CZ" dirty="0" smtClean="0"/>
              </a:p>
              <a:p>
                <a:pPr>
                  <a:spcBef>
                    <a:spcPts val="600"/>
                  </a:spcBef>
                </a:pPr>
                <a:endParaRPr lang="cs-CZ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81200"/>
              </a:xfrm>
              <a:blipFill rotWithShape="0">
                <a:blip r:embed="rId2"/>
                <a:stretch>
                  <a:fillRect l="-1111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33600" y="315618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98884" y="34646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87968" y="376578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4646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846" y="379878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7558" y="380617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42062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06281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00200" y="42229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222984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42229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222984"/>
                <a:ext cx="5334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2200" y="47563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756384"/>
                <a:ext cx="5334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1800" y="47563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56384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0400" y="39943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94384"/>
                <a:ext cx="53340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3800" y="39943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94384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7000" y="382287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2287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67000" y="443247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19200" y="4088933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594338" y="4091099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35368" y="3713269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57398" y="3445163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47900" y="4091099"/>
            <a:ext cx="109106" cy="2740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443596" y="4088933"/>
            <a:ext cx="410972" cy="4681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667000" y="4683877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006968" y="4690383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018634" y="3721576"/>
            <a:ext cx="331443" cy="2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933700" y="3721293"/>
            <a:ext cx="73268" cy="22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05200" y="3981140"/>
            <a:ext cx="92318" cy="16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713284" y="3994385"/>
            <a:ext cx="208084" cy="1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133543" y="370546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514600" y="339934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400850" y="2971800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34000" y="3818488"/>
                <a:ext cx="3505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818488"/>
                <a:ext cx="35052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535269" y="36701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ástupný symbol pro obsah 2"/>
              <p:cNvSpPr txBox="1">
                <a:spLocks/>
              </p:cNvSpPr>
              <p:nvPr/>
            </p:nvSpPr>
            <p:spPr>
              <a:xfrm>
                <a:off x="372892" y="5524937"/>
                <a:ext cx="8229600" cy="7951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dirty="0" smtClean="0"/>
                  <a:t>         formula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		        program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 smtClean="0"/>
              </a:p>
              <a:p>
                <a:pPr>
                  <a:spcBef>
                    <a:spcPts val="600"/>
                  </a:spcBef>
                </a:pPr>
                <a:endParaRPr lang="cs-CZ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2" y="5524937"/>
                <a:ext cx="8229600" cy="795116"/>
              </a:xfrm>
              <a:prstGeom prst="rect">
                <a:avLst/>
              </a:prstGeom>
              <a:blipFill rotWithShape="0">
                <a:blip r:embed="rId11"/>
                <a:stretch>
                  <a:fillRect t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register machine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We can simulate register program using auxiliary memory.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     </a:t>
            </a:r>
            <a:r>
              <a:rPr lang="en-US" sz="2000" dirty="0" smtClean="0"/>
              <a:t>copy	      </a:t>
            </a:r>
            <a:r>
              <a:rPr lang="en-US" sz="2000" i="1" dirty="0" smtClean="0"/>
              <a:t>P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i="1" dirty="0"/>
          </a:p>
          <a:p>
            <a:pPr marL="0" indent="0">
              <a:spcBef>
                <a:spcPts val="60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900"/>
              </a:spcBef>
              <a:buNone/>
            </a:pPr>
            <a:r>
              <a:rPr lang="en-US" sz="2000" i="1" dirty="0" smtClean="0"/>
              <a:t>		   </a:t>
            </a:r>
            <a:r>
              <a:rPr lang="en-US" sz="2000" dirty="0" smtClean="0"/>
              <a:t>subtract</a:t>
            </a:r>
            <a:r>
              <a:rPr lang="en-US" sz="2000" i="1" dirty="0" smtClean="0"/>
              <a:t>	      P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–1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work space	   	      auxiliary space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900"/>
              </a:spcBef>
              <a:buNone/>
            </a:pPr>
            <a:endParaRPr lang="cs-CZ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2799247"/>
                <a:ext cx="6096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799247"/>
                <a:ext cx="609600" cy="344128"/>
              </a:xfrm>
              <a:prstGeom prst="rect">
                <a:avLst/>
              </a:prstGeom>
              <a:blipFill rotWithShape="0">
                <a:blip r:embed="rId2"/>
                <a:stretch>
                  <a:fillRect b="-6780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0" y="2799247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99247"/>
                <a:ext cx="685800" cy="344128"/>
              </a:xfrm>
              <a:prstGeom prst="rect">
                <a:avLst/>
              </a:prstGeom>
              <a:blipFill rotWithShape="0">
                <a:blip r:embed="rId3"/>
                <a:stretch>
                  <a:fillRect b="-8475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4038600" y="324924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799247"/>
            <a:ext cx="914400" cy="34412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92771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2799247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799247"/>
                <a:ext cx="685800" cy="344128"/>
              </a:xfrm>
              <a:prstGeom prst="rect">
                <a:avLst/>
              </a:prstGeom>
              <a:blipFill rotWithShape="0">
                <a:blip r:embed="rId4"/>
                <a:stretch>
                  <a:fillRect b="-8475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00600" y="2799247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200" y="2799247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799247"/>
                <a:ext cx="685800" cy="344128"/>
              </a:xfrm>
              <a:prstGeom prst="rect">
                <a:avLst/>
              </a:prstGeom>
              <a:blipFill rotWithShape="0">
                <a:blip r:embed="rId5"/>
                <a:stretch>
                  <a:fillRect b="-3390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5" idx="2"/>
            <a:endCxn id="4" idx="2"/>
          </p:cNvCxnSpPr>
          <p:nvPr/>
        </p:nvCxnSpPr>
        <p:spPr>
          <a:xfrm rot="5400000">
            <a:off x="3105150" y="2476625"/>
            <a:ext cx="12700" cy="13335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3600" y="3999271"/>
                <a:ext cx="6096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999271"/>
                <a:ext cx="609600" cy="344128"/>
              </a:xfrm>
              <a:prstGeom prst="rect">
                <a:avLst/>
              </a:prstGeom>
              <a:blipFill rotWithShape="0">
                <a:blip r:embed="rId6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3999271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baseline="-25000" dirty="0" smtClean="0">
                    <a:solidFill>
                      <a:srgbClr val="002060"/>
                    </a:solidFill>
                  </a:rPr>
                  <a:t> </a:t>
                </a:r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99271"/>
                <a:ext cx="685800" cy="344128"/>
              </a:xfrm>
              <a:prstGeom prst="rect">
                <a:avLst/>
              </a:prstGeom>
              <a:blipFill rotWithShape="0">
                <a:blip r:embed="rId7"/>
                <a:stretch>
                  <a:fillRect l="-1754" r="-7895" b="-22414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19200" y="3999271"/>
            <a:ext cx="914400" cy="34412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3999271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19" name="Curved Connector 18"/>
          <p:cNvCxnSpPr>
            <a:stCxn id="14" idx="2"/>
            <a:endCxn id="13" idx="2"/>
          </p:cNvCxnSpPr>
          <p:nvPr/>
        </p:nvCxnSpPr>
        <p:spPr>
          <a:xfrm rot="5400000">
            <a:off x="3105150" y="3676649"/>
            <a:ext cx="12700" cy="13335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3600" y="5142272"/>
                <a:ext cx="6096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142272"/>
                <a:ext cx="609600" cy="344128"/>
              </a:xfrm>
              <a:prstGeom prst="rect">
                <a:avLst/>
              </a:prstGeom>
              <a:blipFill rotWithShape="0">
                <a:blip r:embed="rId8"/>
                <a:stretch>
                  <a:fillRect b="-24138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29000" y="5142272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142272"/>
                <a:ext cx="685800" cy="344128"/>
              </a:xfrm>
              <a:prstGeom prst="rect">
                <a:avLst/>
              </a:prstGeom>
              <a:blipFill rotWithShape="0">
                <a:blip r:embed="rId9"/>
                <a:stretch>
                  <a:fillRect b="-10345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19200" y="5142272"/>
            <a:ext cx="914400" cy="34412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4800" y="5142272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42272"/>
                <a:ext cx="685800" cy="344128"/>
              </a:xfrm>
              <a:prstGeom prst="rect">
                <a:avLst/>
              </a:prstGeom>
              <a:blipFill rotWithShape="0">
                <a:blip r:embed="rId10"/>
                <a:stretch>
                  <a:fillRect b="-10345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800600" y="5142272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53200" y="5142272"/>
                <a:ext cx="6858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baseline="-25000" dirty="0" err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42272"/>
                <a:ext cx="685800" cy="344128"/>
              </a:xfrm>
              <a:prstGeom prst="rect">
                <a:avLst/>
              </a:prstGeom>
              <a:blipFill rotWithShape="0">
                <a:blip r:embed="rId11"/>
                <a:stretch>
                  <a:fillRect b="-517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5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Graph Reachability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5200"/>
                <a:ext cx="8229600" cy="29718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work space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auxiliary space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time</a:t>
                </a: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dirty="0" smtClean="0"/>
                  <a:t>Similar algorithms also for solving linear equations,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5200"/>
                <a:ext cx="8229600" cy="2971800"/>
              </a:xfrm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22098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2000" dirty="0" smtClean="0"/>
              <a:t>    work space		  auxiliary space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2000" dirty="0" smtClean="0"/>
              <a:t>	</a:t>
            </a:r>
            <a:endParaRPr lang="cs-CZ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331422"/>
            <a:ext cx="12954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331422"/>
            <a:ext cx="42672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0700" y="180969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809690"/>
                <a:ext cx="15240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1823046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3046"/>
                <a:ext cx="1524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powerful is the auxiliary space?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It could be that 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n-US" dirty="0"/>
                  <a:t>work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/>
                  <a:t>PSPACE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  can be simulated by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work space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auxiliary </a:t>
                </a:r>
                <a:r>
                  <a:rPr lang="en-US" dirty="0" smtClean="0"/>
                  <a:t>space. </a:t>
                </a:r>
              </a:p>
              <a:p>
                <a:pPr>
                  <a:spcBef>
                    <a:spcPts val="36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However</a:t>
                </a:r>
                <a:r>
                  <a:rPr lang="en-US" smtClean="0"/>
                  <a:t>, </a:t>
                </a:r>
                <a:r>
                  <a:rPr lang="en-US" smtClean="0"/>
                  <a:t>this </a:t>
                </a:r>
                <a:r>
                  <a:rPr lang="en-US" dirty="0" smtClean="0"/>
                  <a:t>is unlikely as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work space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auxiliary space </a:t>
                </a:r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  can be simulated by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zero-error probabilistic algorithms (ZPP).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2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H</a:t>
            </a:r>
            <a:r>
              <a:rPr lang="en-US" sz="2000" dirty="0"/>
              <a:t>. </a:t>
            </a:r>
            <a:r>
              <a:rPr lang="en-US" sz="2000" dirty="0" err="1"/>
              <a:t>Buhrman</a:t>
            </a:r>
            <a:r>
              <a:rPr lang="en-US" sz="2000" dirty="0"/>
              <a:t>, </a:t>
            </a:r>
            <a:r>
              <a:rPr lang="en-US" sz="2000" dirty="0" smtClean="0"/>
              <a:t>R. </a:t>
            </a:r>
            <a:r>
              <a:rPr lang="en-US" sz="2000" dirty="0"/>
              <a:t>Cleve, M. </a:t>
            </a:r>
            <a:r>
              <a:rPr lang="en-US" sz="2000" dirty="0" err="1"/>
              <a:t>Koucký</a:t>
            </a:r>
            <a:r>
              <a:rPr lang="en-US" sz="2000" dirty="0"/>
              <a:t>, B. </a:t>
            </a:r>
            <a:r>
              <a:rPr lang="en-US" sz="2000" dirty="0" err="1"/>
              <a:t>Loff</a:t>
            </a:r>
            <a:r>
              <a:rPr lang="en-US" sz="2000" dirty="0"/>
              <a:t>, F. </a:t>
            </a:r>
            <a:r>
              <a:rPr lang="en-US" sz="2000" dirty="0" err="1" smtClean="0"/>
              <a:t>Speelman</a:t>
            </a:r>
            <a:r>
              <a:rPr lang="en-US" sz="2000" dirty="0" smtClean="0"/>
              <a:t>. </a:t>
            </a:r>
            <a:r>
              <a:rPr lang="en-US" sz="2000" i="1" dirty="0" smtClean="0"/>
              <a:t>Computing </a:t>
            </a:r>
            <a:r>
              <a:rPr lang="en-US" sz="2000" i="1" dirty="0"/>
              <a:t>with a full memory: Catalytic space</a:t>
            </a:r>
            <a:r>
              <a:rPr lang="en-US" sz="2000" i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STOC'14, pp. 857-866, 2014. 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H</a:t>
            </a:r>
            <a:r>
              <a:rPr lang="en-US" sz="2000" dirty="0"/>
              <a:t>. </a:t>
            </a:r>
            <a:r>
              <a:rPr lang="en-US" sz="2000" dirty="0" err="1"/>
              <a:t>Buhrman</a:t>
            </a:r>
            <a:r>
              <a:rPr lang="en-US" sz="2000" dirty="0" smtClean="0"/>
              <a:t>, </a:t>
            </a:r>
            <a:r>
              <a:rPr lang="en-US" sz="2000" dirty="0"/>
              <a:t>M. </a:t>
            </a:r>
            <a:r>
              <a:rPr lang="en-US" sz="2000" dirty="0" err="1"/>
              <a:t>Koucký</a:t>
            </a:r>
            <a:r>
              <a:rPr lang="en-US" sz="2000" dirty="0"/>
              <a:t>, B. </a:t>
            </a:r>
            <a:r>
              <a:rPr lang="en-US" sz="2000" dirty="0" err="1"/>
              <a:t>Loff</a:t>
            </a:r>
            <a:r>
              <a:rPr lang="en-US" sz="2000" dirty="0"/>
              <a:t>, F. </a:t>
            </a:r>
            <a:r>
              <a:rPr lang="en-US" sz="2000" dirty="0" err="1"/>
              <a:t>Speelman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  <a:r>
              <a:rPr lang="en-US" sz="2000" i="1" dirty="0" smtClean="0"/>
              <a:t>Catalytic </a:t>
            </a:r>
            <a:r>
              <a:rPr lang="en-US" sz="2000" i="1" dirty="0"/>
              <a:t>Space: Non-determinism and </a:t>
            </a:r>
            <a:r>
              <a:rPr lang="en-US" sz="2000" i="1" dirty="0" smtClean="0"/>
              <a:t>Hierarchy.</a:t>
            </a:r>
            <a:r>
              <a:rPr lang="en-US" sz="2000" dirty="0" smtClean="0"/>
              <a:t> STACS, 2016, to appear.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V. Girard, M. </a:t>
            </a:r>
            <a:r>
              <a:rPr lang="en-US" sz="2000" dirty="0" err="1"/>
              <a:t>Koucký</a:t>
            </a:r>
            <a:r>
              <a:rPr lang="en-US" sz="2000" dirty="0"/>
              <a:t>, P. McKenzie. </a:t>
            </a:r>
            <a:r>
              <a:rPr lang="en-US" sz="2000" i="1" dirty="0" err="1"/>
              <a:t>Nonuniform</a:t>
            </a:r>
            <a:r>
              <a:rPr lang="en-US" sz="2000" i="1" dirty="0"/>
              <a:t> catalytic space and the direct sum for space.</a:t>
            </a:r>
            <a:r>
              <a:rPr lang="en-US" sz="2000" dirty="0"/>
              <a:t> ECCC Tech Rep. TR15-138, 2015.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endParaRPr lang="en-US" sz="2000" dirty="0" smtClean="0"/>
          </a:p>
        </p:txBody>
      </p:sp>
      <p:pic>
        <p:nvPicPr>
          <p:cNvPr id="1026" name="Picture 2" descr="FP7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692651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32316"/>
            <a:ext cx="1600200" cy="8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fneuron.cz/img/logo-cs.png?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3743"/>
            <a:ext cx="2514600" cy="4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505075"/>
            <a:ext cx="4000500" cy="1847850"/>
          </a:xfrm>
          <a:prstGeom prst="rect">
            <a:avLst/>
          </a:prstGeom>
          <a:effectLst>
            <a:outerShdw blurRad="279400" dist="762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6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Ben-Or &amp; Cleve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Formula of depth </a:t>
            </a:r>
            <a:r>
              <a:rPr lang="en-US" i="1" dirty="0" smtClean="0">
                <a:solidFill>
                  <a:srgbClr val="002060"/>
                </a:solidFill>
              </a:rPr>
              <a:t>d</a:t>
            </a:r>
            <a:r>
              <a:rPr lang="en-US" dirty="0" smtClean="0"/>
              <a:t> → program with </a:t>
            </a:r>
            <a:r>
              <a:rPr lang="en-US" dirty="0" smtClean="0">
                <a:solidFill>
                  <a:srgbClr val="002060"/>
                </a:solidFill>
              </a:rPr>
              <a:t>4</a:t>
            </a:r>
            <a:r>
              <a:rPr lang="en-US" i="1" baseline="30000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instructions</a:t>
            </a:r>
            <a:endParaRPr lang="cs-CZ" dirty="0" smtClean="0"/>
          </a:p>
          <a:p>
            <a:pPr lvl="1"/>
            <a:endParaRPr lang="en-US" dirty="0" smtClean="0"/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0" indent="0">
              <a:spcBef>
                <a:spcPts val="376"/>
              </a:spcBef>
              <a:buNone/>
            </a:pPr>
            <a:endParaRPr lang="en-US" dirty="0"/>
          </a:p>
          <a:p>
            <a:pPr marL="731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i="1" dirty="0" smtClean="0"/>
              <a:t>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*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–</a:t>
            </a:r>
            <a:r>
              <a:rPr lang="en-US" sz="2400" dirty="0" smtClean="0"/>
              <a:t>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*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51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(</a:t>
            </a:r>
            <a:r>
              <a:rPr lang="en-US" sz="2400" i="1" dirty="0" smtClean="0"/>
              <a:t>f</a:t>
            </a:r>
            <a:r>
              <a:rPr lang="en-US" sz="2400" dirty="0" smtClean="0"/>
              <a:t> + </a:t>
            </a:r>
            <a:r>
              <a:rPr lang="en-US" sz="2400" i="1" dirty="0" smtClean="0"/>
              <a:t>g</a:t>
            </a:r>
            <a:r>
              <a:rPr lang="en-US" sz="2400" dirty="0"/>
              <a:t>)(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4343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(</a:t>
            </a:r>
            <a:r>
              <a:rPr lang="en-US" sz="2400" i="1" dirty="0" smtClean="0"/>
              <a:t>f</a:t>
            </a:r>
            <a:r>
              <a:rPr lang="en-US" sz="2400" dirty="0" smtClean="0"/>
              <a:t> * </a:t>
            </a:r>
            <a:r>
              <a:rPr lang="en-US" sz="2400" i="1" dirty="0" smtClean="0"/>
              <a:t>g</a:t>
            </a:r>
            <a:r>
              <a:rPr lang="en-US" sz="2400" dirty="0"/>
              <a:t>)(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 </a:t>
            </a:r>
            <a:r>
              <a:rPr lang="cs-CZ" dirty="0" smtClean="0"/>
              <a:t>on </a:t>
            </a:r>
            <a:r>
              <a:rPr lang="cs-CZ" dirty="0" err="1" smtClean="0"/>
              <a:t>solving</a:t>
            </a:r>
            <a:r>
              <a:rPr lang="cs-CZ" dirty="0" smtClean="0"/>
              <a:t> </a:t>
            </a:r>
            <a:r>
              <a:rPr lang="en-US" dirty="0" smtClean="0"/>
              <a:t>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Algorithm for SAT:</a:t>
                </a:r>
                <a:r>
                  <a:rPr lang="en-US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Try all 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assignments and see if any of them satisfies all the clauses.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/>
                  <a:t>→ </a:t>
                </a:r>
                <a:r>
                  <a:rPr lang="en-US" dirty="0" smtClean="0"/>
                  <a:t>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best algorithm we know of.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… functions computable using </a:t>
            </a:r>
            <a:r>
              <a:rPr lang="en-US" i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/>
              <a:t> work space</a:t>
            </a:r>
          </a:p>
          <a:p>
            <a:pPr>
              <a:spcBef>
                <a:spcPts val="1200"/>
              </a:spcBef>
            </a:pP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… functions computable using </a:t>
            </a:r>
            <a:r>
              <a:rPr lang="en-US" i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/>
              <a:t> work space and 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i="1" baseline="30000" dirty="0">
                <a:solidFill>
                  <a:srgbClr val="002060"/>
                </a:solidFill>
              </a:rPr>
              <a:t>O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i="1" baseline="30000" dirty="0">
                <a:solidFill>
                  <a:srgbClr val="002060"/>
                </a:solidFill>
              </a:rPr>
              <a:t>S</a:t>
            </a:r>
            <a:r>
              <a:rPr lang="en-US" baseline="30000" dirty="0">
                <a:solidFill>
                  <a:srgbClr val="002060"/>
                </a:solidFill>
              </a:rPr>
              <a:t>)</a:t>
            </a:r>
            <a:r>
              <a:rPr lang="en-US" baseline="30000" dirty="0"/>
              <a:t> </a:t>
            </a:r>
            <a:r>
              <a:rPr lang="en-US" dirty="0"/>
              <a:t>catalyst space.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Clearly:</a:t>
            </a:r>
            <a:r>
              <a:rPr lang="en-US" dirty="0"/>
              <a:t> DSPACE(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… functions computable using </a:t>
            </a:r>
            <a:r>
              <a:rPr lang="en-US" i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/>
              <a:t> work space</a:t>
            </a:r>
          </a:p>
          <a:p>
            <a:pPr>
              <a:spcBef>
                <a:spcPts val="1200"/>
              </a:spcBef>
            </a:pP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… functions computable using </a:t>
            </a:r>
            <a:r>
              <a:rPr lang="en-US" i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/>
              <a:t> work space and 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i="1" baseline="30000" dirty="0">
                <a:solidFill>
                  <a:srgbClr val="002060"/>
                </a:solidFill>
              </a:rPr>
              <a:t>O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i="1" baseline="30000" dirty="0">
                <a:solidFill>
                  <a:srgbClr val="002060"/>
                </a:solidFill>
              </a:rPr>
              <a:t>S</a:t>
            </a:r>
            <a:r>
              <a:rPr lang="en-US" baseline="30000" dirty="0">
                <a:solidFill>
                  <a:srgbClr val="002060"/>
                </a:solidFill>
              </a:rPr>
              <a:t>)</a:t>
            </a:r>
            <a:r>
              <a:rPr lang="en-US" baseline="30000" dirty="0"/>
              <a:t> </a:t>
            </a:r>
            <a:r>
              <a:rPr lang="en-US" dirty="0"/>
              <a:t>catalyst space.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Clearly:</a:t>
            </a:r>
            <a:r>
              <a:rPr lang="en-US" dirty="0"/>
              <a:t> DSPACE(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LOG = DSPACE(</a:t>
            </a:r>
            <a:r>
              <a:rPr lang="en-US" sz="2000" dirty="0">
                <a:solidFill>
                  <a:srgbClr val="002060"/>
                </a:solidFill>
              </a:rPr>
              <a:t>log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)		deterministic log-space</a:t>
            </a:r>
          </a:p>
          <a:p>
            <a:r>
              <a:rPr lang="en-US" sz="2000" dirty="0"/>
              <a:t>NLOG = NSPACE(</a:t>
            </a:r>
            <a:r>
              <a:rPr lang="en-US" sz="2000" dirty="0">
                <a:solidFill>
                  <a:srgbClr val="002060"/>
                </a:solidFill>
              </a:rPr>
              <a:t>log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)		non-deterministic log-space</a:t>
            </a:r>
          </a:p>
          <a:p>
            <a:r>
              <a:rPr lang="en-US" sz="2000" dirty="0"/>
              <a:t>CLOG = CSPACE(</a:t>
            </a:r>
            <a:r>
              <a:rPr lang="en-US" sz="2000" dirty="0">
                <a:solidFill>
                  <a:srgbClr val="002060"/>
                </a:solidFill>
              </a:rPr>
              <a:t>log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)		catalytic log-space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Thm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/>
              <a:t> 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LOGCFL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CLOG.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CLOG </a:t>
            </a:r>
            <a:r>
              <a:rPr lang="en-US" dirty="0" smtClean="0"/>
              <a:t>can compute: </a:t>
            </a:r>
            <a:endParaRPr lang="en-US" dirty="0"/>
          </a:p>
          <a:p>
            <a:pPr lvl="1"/>
            <a:r>
              <a:rPr lang="en-US" dirty="0" smtClean="0"/>
              <a:t>Determinant </a:t>
            </a:r>
            <a:r>
              <a:rPr lang="en-US" dirty="0"/>
              <a:t>over </a:t>
            </a:r>
            <a:r>
              <a:rPr lang="en-US" b="1" dirty="0"/>
              <a:t>Z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of </a:t>
            </a:r>
            <a:r>
              <a:rPr lang="en-US" i="1" dirty="0">
                <a:solidFill>
                  <a:srgbClr val="002060"/>
                </a:solidFill>
              </a:rPr>
              <a:t>n</a:t>
            </a:r>
            <a:r>
              <a:rPr lang="en-US" dirty="0"/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err="1" smtClean="0"/>
              <a:t>x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/>
              <a:t>matrices over </a:t>
            </a:r>
            <a:r>
              <a:rPr lang="en-US" b="1" dirty="0"/>
              <a:t>Z</a:t>
            </a:r>
          </a:p>
          <a:p>
            <a:pPr lvl="1"/>
            <a:r>
              <a:rPr lang="en-US" dirty="0"/>
              <a:t>Functions computable by log-depth threshold circuits (TC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Functions computable by </a:t>
            </a:r>
            <a:r>
              <a:rPr lang="en-US" dirty="0" smtClean="0"/>
              <a:t>polynomial-size arithmetic </a:t>
            </a:r>
            <a:r>
              <a:rPr lang="en-US" dirty="0"/>
              <a:t>circuits of polynomial degree over </a:t>
            </a:r>
            <a:r>
              <a:rPr lang="en-US" b="1" dirty="0"/>
              <a:t>Z</a:t>
            </a:r>
            <a:r>
              <a:rPr lang="en-US" dirty="0"/>
              <a:t> (</a:t>
            </a:r>
            <a:r>
              <a:rPr lang="en-US" dirty="0" err="1"/>
              <a:t>Valiant’s</a:t>
            </a:r>
            <a:r>
              <a:rPr lang="en-US" dirty="0"/>
              <a:t> P)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2060"/>
                </a:solidFill>
              </a:rPr>
              <a:t>Bennet</a:t>
            </a:r>
            <a:r>
              <a:rPr lang="en-US" dirty="0">
                <a:solidFill>
                  <a:srgbClr val="002060"/>
                </a:solidFill>
              </a:rPr>
              <a:t> 80’s:</a:t>
            </a:r>
            <a:r>
              <a:rPr lang="en-US" dirty="0"/>
              <a:t> Any computation can be simulated reversibly.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    space 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 and time </a:t>
            </a:r>
            <a:r>
              <a:rPr lang="en-US" i="1" dirty="0">
                <a:solidFill>
                  <a:srgbClr val="002060"/>
                </a:solidFill>
              </a:rPr>
              <a:t>T</a:t>
            </a:r>
            <a:r>
              <a:rPr lang="en-US" dirty="0"/>
              <a:t> 			irreversible</a:t>
            </a:r>
            <a:br>
              <a:rPr lang="en-US" dirty="0"/>
            </a:br>
            <a:r>
              <a:rPr lang="en-US" dirty="0"/>
              <a:t>		     → </a:t>
            </a:r>
            <a:br>
              <a:rPr lang="en-US" dirty="0"/>
            </a:br>
            <a:r>
              <a:rPr lang="en-US" dirty="0"/>
              <a:t>	space 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log </a:t>
            </a:r>
            <a:r>
              <a:rPr lang="en-US" i="1" dirty="0">
                <a:solidFill>
                  <a:srgbClr val="002060"/>
                </a:solidFill>
              </a:rPr>
              <a:t>T</a:t>
            </a:r>
            <a:r>
              <a:rPr lang="en-US" dirty="0"/>
              <a:t> and time </a:t>
            </a:r>
            <a:r>
              <a:rPr lang="en-US" i="1" dirty="0" smtClean="0">
                <a:solidFill>
                  <a:srgbClr val="002060"/>
                </a:solidFill>
              </a:rPr>
              <a:t>T</a:t>
            </a:r>
            <a:r>
              <a:rPr lang="en-US" baseline="30000" dirty="0" smtClean="0">
                <a:solidFill>
                  <a:srgbClr val="002060"/>
                </a:solidFill>
              </a:rPr>
              <a:t> 1+</a:t>
            </a:r>
            <a:r>
              <a:rPr lang="el-GR" baseline="30000" dirty="0" smtClean="0">
                <a:solidFill>
                  <a:srgbClr val="002060"/>
                </a:solidFill>
              </a:rPr>
              <a:t>ε</a:t>
            </a:r>
            <a:r>
              <a:rPr lang="en-US" dirty="0" smtClean="0"/>
              <a:t> </a:t>
            </a:r>
            <a:r>
              <a:rPr lang="en-US" dirty="0"/>
              <a:t>	 	</a:t>
            </a:r>
            <a:r>
              <a:rPr lang="en-US" dirty="0" smtClean="0"/>
              <a:t>reversible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Approach:</a:t>
            </a:r>
            <a:r>
              <a:rPr lang="en-US" dirty="0"/>
              <a:t> </a:t>
            </a:r>
            <a:r>
              <a:rPr lang="en-US" dirty="0" smtClean="0"/>
              <a:t>Record </a:t>
            </a:r>
            <a:r>
              <a:rPr lang="en-US" dirty="0"/>
              <a:t>history of actions taken by the Turing machine on an extra history tape.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XOR the description of actions with the content of </a:t>
            </a:r>
            <a:r>
              <a:rPr lang="en-US" dirty="0" smtClean="0"/>
              <a:t>the history tape.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Disadvantage:</a:t>
            </a:r>
            <a:r>
              <a:rPr lang="en-US" dirty="0"/>
              <a:t> </a:t>
            </a:r>
            <a:r>
              <a:rPr lang="en-US" dirty="0" smtClean="0"/>
              <a:t>History </a:t>
            </a:r>
            <a:r>
              <a:rPr lang="en-US" dirty="0"/>
              <a:t>tape has to be set to all </a:t>
            </a:r>
            <a:r>
              <a:rPr lang="en-US" dirty="0" smtClean="0"/>
              <a:t>zero </a:t>
            </a:r>
            <a:r>
              <a:rPr lang="en-US" dirty="0"/>
              <a:t>at the beginning.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Lange-McKenzie-</a:t>
            </a:r>
            <a:r>
              <a:rPr lang="en-US" sz="2200" dirty="0" err="1">
                <a:solidFill>
                  <a:srgbClr val="002060"/>
                </a:solidFill>
              </a:rPr>
              <a:t>Tapp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90’s:</a:t>
            </a:r>
            <a:r>
              <a:rPr lang="en-US" sz="2200" dirty="0" smtClean="0"/>
              <a:t> </a:t>
            </a:r>
            <a:r>
              <a:rPr lang="en-US" sz="2200" dirty="0"/>
              <a:t>Any computation can be simulated reversibly.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	   </a:t>
            </a:r>
            <a:r>
              <a:rPr lang="en-US" sz="2200" dirty="0" smtClean="0"/>
              <a:t>space </a:t>
            </a:r>
            <a:r>
              <a:rPr lang="en-US" sz="2200" i="1" dirty="0">
                <a:solidFill>
                  <a:srgbClr val="002060"/>
                </a:solidFill>
              </a:rPr>
              <a:t>S</a:t>
            </a:r>
            <a:r>
              <a:rPr lang="en-US" sz="2200" dirty="0"/>
              <a:t> and time </a:t>
            </a:r>
            <a:r>
              <a:rPr lang="en-US" sz="2200" i="1" dirty="0">
                <a:solidFill>
                  <a:srgbClr val="002060"/>
                </a:solidFill>
              </a:rPr>
              <a:t>T</a:t>
            </a:r>
            <a:r>
              <a:rPr lang="en-US" sz="2200" dirty="0"/>
              <a:t> 			</a:t>
            </a:r>
            <a:r>
              <a:rPr lang="en-US" sz="2200" dirty="0" smtClean="0"/>
              <a:t>	irreversible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	     → </a:t>
            </a:r>
            <a:br>
              <a:rPr lang="en-US" sz="2200" dirty="0"/>
            </a:br>
            <a:r>
              <a:rPr lang="en-US" sz="2200" dirty="0"/>
              <a:t>	 </a:t>
            </a:r>
            <a:r>
              <a:rPr lang="en-US" sz="2200" dirty="0" smtClean="0"/>
              <a:t>  space </a:t>
            </a:r>
            <a:r>
              <a:rPr lang="en-US" sz="2200" i="1" dirty="0">
                <a:solidFill>
                  <a:srgbClr val="002060"/>
                </a:solidFill>
              </a:rPr>
              <a:t>S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time </a:t>
            </a:r>
            <a:r>
              <a:rPr lang="en-US" sz="2200" dirty="0" smtClean="0">
                <a:solidFill>
                  <a:srgbClr val="002060"/>
                </a:solidFill>
              </a:rPr>
              <a:t>2</a:t>
            </a:r>
            <a:r>
              <a:rPr lang="en-US" sz="2200" i="1" baseline="30000" dirty="0" smtClean="0">
                <a:solidFill>
                  <a:srgbClr val="002060"/>
                </a:solidFill>
              </a:rPr>
              <a:t>T</a:t>
            </a:r>
            <a:r>
              <a:rPr lang="en-US" sz="2200" dirty="0" smtClean="0"/>
              <a:t> 	</a:t>
            </a:r>
            <a:r>
              <a:rPr lang="en-US" sz="2200" dirty="0"/>
              <a:t>	 	</a:t>
            </a:r>
            <a:r>
              <a:rPr lang="en-US" sz="2200" dirty="0" smtClean="0"/>
              <a:t>reversible</a:t>
            </a:r>
            <a:endParaRPr lang="en-US" sz="22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Approach:</a:t>
            </a:r>
            <a:r>
              <a:rPr lang="en-US" sz="2200" dirty="0"/>
              <a:t> Traverse reversibly the configuration graph. </a:t>
            </a:r>
            <a:endParaRPr lang="en-US" sz="2200" dirty="0" smtClean="0"/>
          </a:p>
          <a:p>
            <a:pPr marL="0" indent="0">
              <a:spcBef>
                <a:spcPts val="2400"/>
              </a:spcBef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3600"/>
              </a:spcBef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Disadvantage:</a:t>
            </a:r>
            <a:r>
              <a:rPr lang="en-US" sz="22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Takes long time.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Requires clock to revert to the initial state.</a:t>
            </a:r>
            <a:endParaRPr lang="en-US" sz="2200" dirty="0"/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5345897" y="44883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80359" y="48693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55497" y="44883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79297" y="529434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17497" y="45264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74697" y="45264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31897" y="45264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8497" y="529434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47512" y="57075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70453" y="4655070"/>
            <a:ext cx="167054" cy="1905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24701" y="5026548"/>
            <a:ext cx="180580" cy="25091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37657" y="4695231"/>
            <a:ext cx="307731" cy="57273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32759" y="4664600"/>
            <a:ext cx="222738" cy="19396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31697" y="5414153"/>
            <a:ext cx="515815" cy="34105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89351" y="4705263"/>
            <a:ext cx="61546" cy="549519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250898" y="4705263"/>
            <a:ext cx="380999" cy="58908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24822" y="5446747"/>
            <a:ext cx="381001" cy="32274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222686" y="606220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724822" y="5831407"/>
            <a:ext cx="495302" cy="25717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5564972" y="4343400"/>
            <a:ext cx="2359828" cy="1597548"/>
          </a:xfrm>
          <a:custGeom>
            <a:avLst/>
            <a:gdLst>
              <a:gd name="connsiteX0" fmla="*/ 0 w 2359828"/>
              <a:gd name="connsiteY0" fmla="*/ 159273 h 1597548"/>
              <a:gd name="connsiteX1" fmla="*/ 128588 w 2359828"/>
              <a:gd name="connsiteY1" fmla="*/ 359298 h 1597548"/>
              <a:gd name="connsiteX2" fmla="*/ 447675 w 2359828"/>
              <a:gd name="connsiteY2" fmla="*/ 6873 h 1597548"/>
              <a:gd name="connsiteX3" fmla="*/ 690563 w 2359828"/>
              <a:gd name="connsiteY3" fmla="*/ 164035 h 1597548"/>
              <a:gd name="connsiteX4" fmla="*/ 285750 w 2359828"/>
              <a:gd name="connsiteY4" fmla="*/ 616473 h 1597548"/>
              <a:gd name="connsiteX5" fmla="*/ 490538 w 2359828"/>
              <a:gd name="connsiteY5" fmla="*/ 883173 h 1597548"/>
              <a:gd name="connsiteX6" fmla="*/ 1081088 w 2359828"/>
              <a:gd name="connsiteY6" fmla="*/ 1297510 h 1597548"/>
              <a:gd name="connsiteX7" fmla="*/ 1452563 w 2359828"/>
              <a:gd name="connsiteY7" fmla="*/ 1030810 h 1597548"/>
              <a:gd name="connsiteX8" fmla="*/ 1052513 w 2359828"/>
              <a:gd name="connsiteY8" fmla="*/ 254523 h 1597548"/>
              <a:gd name="connsiteX9" fmla="*/ 1281113 w 2359828"/>
              <a:gd name="connsiteY9" fmla="*/ 59260 h 1597548"/>
              <a:gd name="connsiteX10" fmla="*/ 1533525 w 2359828"/>
              <a:gd name="connsiteY10" fmla="*/ 564085 h 1597548"/>
              <a:gd name="connsiteX11" fmla="*/ 1566863 w 2359828"/>
              <a:gd name="connsiteY11" fmla="*/ 87835 h 1597548"/>
              <a:gd name="connsiteX12" fmla="*/ 1843088 w 2359828"/>
              <a:gd name="connsiteY12" fmla="*/ 173560 h 1597548"/>
              <a:gd name="connsiteX13" fmla="*/ 1762125 w 2359828"/>
              <a:gd name="connsiteY13" fmla="*/ 630760 h 1597548"/>
              <a:gd name="connsiteX14" fmla="*/ 2057400 w 2359828"/>
              <a:gd name="connsiteY14" fmla="*/ 97360 h 1597548"/>
              <a:gd name="connsiteX15" fmla="*/ 2352675 w 2359828"/>
              <a:gd name="connsiteY15" fmla="*/ 216423 h 1597548"/>
              <a:gd name="connsiteX16" fmla="*/ 1743075 w 2359828"/>
              <a:gd name="connsiteY16" fmla="*/ 1173685 h 1597548"/>
              <a:gd name="connsiteX17" fmla="*/ 1304925 w 2359828"/>
              <a:gd name="connsiteY17" fmla="*/ 1449910 h 1597548"/>
              <a:gd name="connsiteX18" fmla="*/ 1747838 w 2359828"/>
              <a:gd name="connsiteY18" fmla="*/ 1597548 h 15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9828" h="1597548">
                <a:moveTo>
                  <a:pt x="0" y="159273"/>
                </a:moveTo>
                <a:cubicBezTo>
                  <a:pt x="26988" y="271985"/>
                  <a:pt x="53976" y="384698"/>
                  <a:pt x="128588" y="359298"/>
                </a:cubicBezTo>
                <a:cubicBezTo>
                  <a:pt x="203200" y="333898"/>
                  <a:pt x="354013" y="39417"/>
                  <a:pt x="447675" y="6873"/>
                </a:cubicBezTo>
                <a:cubicBezTo>
                  <a:pt x="541338" y="-25671"/>
                  <a:pt x="717551" y="62435"/>
                  <a:pt x="690563" y="164035"/>
                </a:cubicBezTo>
                <a:cubicBezTo>
                  <a:pt x="663575" y="265635"/>
                  <a:pt x="319088" y="496617"/>
                  <a:pt x="285750" y="616473"/>
                </a:cubicBezTo>
                <a:cubicBezTo>
                  <a:pt x="252413" y="736329"/>
                  <a:pt x="357982" y="769667"/>
                  <a:pt x="490538" y="883173"/>
                </a:cubicBezTo>
                <a:cubicBezTo>
                  <a:pt x="623094" y="996679"/>
                  <a:pt x="920751" y="1272904"/>
                  <a:pt x="1081088" y="1297510"/>
                </a:cubicBezTo>
                <a:cubicBezTo>
                  <a:pt x="1241426" y="1322116"/>
                  <a:pt x="1457325" y="1204641"/>
                  <a:pt x="1452563" y="1030810"/>
                </a:cubicBezTo>
                <a:cubicBezTo>
                  <a:pt x="1447801" y="856979"/>
                  <a:pt x="1081088" y="416448"/>
                  <a:pt x="1052513" y="254523"/>
                </a:cubicBezTo>
                <a:cubicBezTo>
                  <a:pt x="1023938" y="92598"/>
                  <a:pt x="1200944" y="7666"/>
                  <a:pt x="1281113" y="59260"/>
                </a:cubicBezTo>
                <a:cubicBezTo>
                  <a:pt x="1361282" y="110854"/>
                  <a:pt x="1485900" y="559323"/>
                  <a:pt x="1533525" y="564085"/>
                </a:cubicBezTo>
                <a:cubicBezTo>
                  <a:pt x="1581150" y="568847"/>
                  <a:pt x="1515269" y="152922"/>
                  <a:pt x="1566863" y="87835"/>
                </a:cubicBezTo>
                <a:cubicBezTo>
                  <a:pt x="1618457" y="22748"/>
                  <a:pt x="1810544" y="83072"/>
                  <a:pt x="1843088" y="173560"/>
                </a:cubicBezTo>
                <a:cubicBezTo>
                  <a:pt x="1875632" y="264048"/>
                  <a:pt x="1726406" y="643460"/>
                  <a:pt x="1762125" y="630760"/>
                </a:cubicBezTo>
                <a:cubicBezTo>
                  <a:pt x="1797844" y="618060"/>
                  <a:pt x="1958975" y="166416"/>
                  <a:pt x="2057400" y="97360"/>
                </a:cubicBezTo>
                <a:cubicBezTo>
                  <a:pt x="2155825" y="28304"/>
                  <a:pt x="2405062" y="37036"/>
                  <a:pt x="2352675" y="216423"/>
                </a:cubicBezTo>
                <a:cubicBezTo>
                  <a:pt x="2300288" y="395810"/>
                  <a:pt x="1917700" y="968104"/>
                  <a:pt x="1743075" y="1173685"/>
                </a:cubicBezTo>
                <a:cubicBezTo>
                  <a:pt x="1568450" y="1379266"/>
                  <a:pt x="1304131" y="1379266"/>
                  <a:pt x="1304925" y="1449910"/>
                </a:cubicBezTo>
                <a:cubicBezTo>
                  <a:pt x="1305719" y="1520554"/>
                  <a:pt x="1674019" y="1572942"/>
                  <a:pt x="1747838" y="1597548"/>
                </a:cubicBezTo>
              </a:path>
            </a:pathLst>
          </a:custGeom>
          <a:noFill/>
          <a:ln>
            <a:solidFill>
              <a:schemeClr val="accent6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circuits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 smtClean="0"/>
              <a:t>Toffoli</a:t>
            </a:r>
            <a:r>
              <a:rPr lang="en-US" dirty="0" smtClean="0"/>
              <a:t> gate</a:t>
            </a:r>
            <a:endParaRPr lang="cs-CZ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b=1, c=1    →   NOT</a:t>
            </a:r>
          </a:p>
          <a:p>
            <a:pPr>
              <a:spcBef>
                <a:spcPts val="600"/>
              </a:spcBef>
            </a:pPr>
            <a:r>
              <a:rPr lang="en-US" dirty="0"/>
              <a:t>c=0 </a:t>
            </a:r>
            <a:r>
              <a:rPr lang="en-US" dirty="0" smtClean="0"/>
              <a:t>	         →   AND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Can simulate arbitrary Boolean circuits.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Disadvantage: </a:t>
            </a:r>
            <a:r>
              <a:rPr lang="en-US" dirty="0" smtClean="0"/>
              <a:t>Needs a particular setting of auxiliary bits.</a:t>
            </a:r>
            <a:endParaRPr lang="cs-C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09405" y="2438400"/>
            <a:ext cx="0" cy="11430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66607" y="2405400"/>
            <a:ext cx="0" cy="11430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23807" y="2405400"/>
            <a:ext cx="0" cy="11430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466205" y="2933700"/>
            <a:ext cx="86400" cy="86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23082" y="2923500"/>
            <a:ext cx="86400" cy="86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6281281" y="2839741"/>
            <a:ext cx="263127" cy="263124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</p:cNvCxnSpPr>
          <p:nvPr/>
        </p:nvCxnSpPr>
        <p:spPr>
          <a:xfrm flipV="1">
            <a:off x="5552605" y="2966700"/>
            <a:ext cx="871202" cy="102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3593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b     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25208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b     c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⊕ (a &amp;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Branching programs, straight-line programs …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</a:rPr>
              <a:t>Barrington 88: </a:t>
            </a:r>
            <a:r>
              <a:rPr lang="en-US" dirty="0"/>
              <a:t>P</a:t>
            </a:r>
            <a:r>
              <a:rPr lang="en-US" dirty="0" smtClean="0"/>
              <a:t>ermutation branching programs of width five can evaluate Boolean formula.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2060"/>
                </a:solidFill>
              </a:rPr>
              <a:t>Ben-Or &amp; Cleve’89: </a:t>
            </a:r>
            <a:r>
              <a:rPr lang="en-US" dirty="0" smtClean="0"/>
              <a:t>Straight-line programs with three registers can evaluate formula over arbitrary ring R(+,∙).</a:t>
            </a:r>
            <a:endParaRPr lang="cs-CZ" dirty="0" smtClean="0"/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019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98884" y="432798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87968" y="46290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32798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846" y="466209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7558" y="46694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0695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1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086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086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5619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8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5619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1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857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857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1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468618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529578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19200" y="4952239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594338" y="4954405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35368" y="4576575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57398" y="4308469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47900" y="4954405"/>
            <a:ext cx="109106" cy="2740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443596" y="4952239"/>
            <a:ext cx="410972" cy="4681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667000" y="5547183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006968" y="5553689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018634" y="4584882"/>
            <a:ext cx="331443" cy="2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933700" y="4584599"/>
            <a:ext cx="73268" cy="22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05200" y="4844446"/>
            <a:ext cx="92318" cy="16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713284" y="4857691"/>
            <a:ext cx="208084" cy="1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133543" y="4568774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514600" y="4262654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400850" y="3835106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105400" y="3540710"/>
            <a:ext cx="3505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 using instructions of the form:  </a:t>
            </a:r>
          </a:p>
          <a:p>
            <a:pPr algn="ctr">
              <a:spcBef>
                <a:spcPts val="1800"/>
              </a:spcBef>
            </a:pP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 *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 algn="ctr">
              <a:spcBef>
                <a:spcPts val="1800"/>
              </a:spcBef>
            </a:pPr>
            <a:r>
              <a:rPr lang="en-US" sz="2400" dirty="0" smtClean="0"/>
              <a:t>or</a:t>
            </a:r>
          </a:p>
          <a:p>
            <a:pPr algn="ctr">
              <a:spcBef>
                <a:spcPts val="1800"/>
              </a:spcBef>
            </a:pP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–</a:t>
            </a:r>
            <a:r>
              <a:rPr lang="en-US" sz="2400" dirty="0" smtClean="0"/>
              <a:t>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 *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4302370" y="46291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7878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Straight-line program on a register machine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Input registers: </a:t>
            </a:r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>
                <a:solidFill>
                  <a:srgbClr val="002060"/>
                </a:solidFill>
              </a:rPr>
              <a:t>x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n</a:t>
            </a:r>
            <a:endParaRPr lang="en-US" i="1" baseline="-250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Working registers</a:t>
            </a:r>
            <a:r>
              <a:rPr lang="en-US" dirty="0"/>
              <a:t>: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/>
              <a:t>, …, </a:t>
            </a:r>
            <a:r>
              <a:rPr lang="en-US" i="1" dirty="0" err="1" smtClean="0">
                <a:solidFill>
                  <a:srgbClr val="002060"/>
                </a:solidFill>
              </a:rPr>
              <a:t>r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m</a:t>
            </a:r>
            <a:endParaRPr lang="cs-CZ" i="1" baseline="-25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Instructions: </a:t>
            </a:r>
            <a:r>
              <a:rPr lang="en-US" i="1" dirty="0" err="1">
                <a:solidFill>
                  <a:srgbClr val="002060"/>
                </a:solidFill>
              </a:rPr>
              <a:t>r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r>
              <a:rPr lang="en-US" dirty="0"/>
              <a:t> ← </a:t>
            </a:r>
            <a:r>
              <a:rPr lang="en-US" i="1" dirty="0" err="1">
                <a:solidFill>
                  <a:srgbClr val="002060"/>
                </a:solidFill>
              </a:rPr>
              <a:t>r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r>
              <a:rPr lang="en-US" dirty="0"/>
              <a:t> ±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2060"/>
                </a:solidFill>
              </a:rPr>
              <a:t>u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smtClean="0">
                <a:solidFill>
                  <a:srgbClr val="002060"/>
                </a:solidFill>
              </a:rPr>
              <a:t>v	         u</a:t>
            </a:r>
            <a:r>
              <a:rPr lang="en-US" dirty="0" smtClean="0"/>
              <a:t>,</a:t>
            </a:r>
            <a:r>
              <a:rPr lang="en-US" i="1" dirty="0" smtClean="0">
                <a:solidFill>
                  <a:srgbClr val="002060"/>
                </a:solidFill>
              </a:rPr>
              <a:t> v </a:t>
            </a:r>
            <a:r>
              <a:rPr lang="en-US" i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{</a:t>
            </a:r>
            <a:r>
              <a:rPr lang="en-US" i="1" dirty="0">
                <a:solidFill>
                  <a:srgbClr val="002060"/>
                </a:solidFill>
              </a:rPr>
              <a:t>x</a:t>
            </a:r>
            <a:r>
              <a:rPr lang="en-US" baseline="-25000" dirty="0">
                <a:solidFill>
                  <a:srgbClr val="002060"/>
                </a:solidFill>
              </a:rPr>
              <a:t>1</a:t>
            </a:r>
            <a:r>
              <a:rPr lang="en-US" dirty="0"/>
              <a:t>, </a:t>
            </a:r>
            <a:r>
              <a:rPr lang="en-US" dirty="0" smtClean="0"/>
              <a:t>…, </a:t>
            </a:r>
            <a:r>
              <a:rPr lang="en-US" i="1" dirty="0" err="1" smtClean="0">
                <a:solidFill>
                  <a:srgbClr val="002060"/>
                </a:solidFill>
              </a:rPr>
              <a:t>x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>
                <a:solidFill>
                  <a:srgbClr val="00206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/>
              <a:t>…, </a:t>
            </a:r>
            <a:r>
              <a:rPr lang="en-US" i="1" dirty="0" err="1">
                <a:solidFill>
                  <a:srgbClr val="002060"/>
                </a:solidFill>
              </a:rPr>
              <a:t>r</a:t>
            </a:r>
            <a:r>
              <a:rPr lang="en-US" i="1" baseline="-25000" dirty="0" err="1">
                <a:solidFill>
                  <a:srgbClr val="002060"/>
                </a:solidFill>
              </a:rPr>
              <a:t>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}</a:t>
            </a:r>
            <a:endParaRPr lang="en-US" baseline="-25000" dirty="0"/>
          </a:p>
          <a:p>
            <a:pPr>
              <a:spcBef>
                <a:spcPts val="600"/>
              </a:spcBef>
            </a:pPr>
            <a:endParaRPr lang="cs-CZ" i="1" baseline="-25000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Def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/>
              <a:t> Program </a:t>
            </a:r>
            <a:r>
              <a:rPr lang="en-US" i="1" dirty="0" smtClean="0">
                <a:solidFill>
                  <a:srgbClr val="002060"/>
                </a:solidFill>
              </a:rPr>
              <a:t>P</a:t>
            </a:r>
            <a:r>
              <a:rPr lang="en-US" dirty="0" smtClean="0"/>
              <a:t> computes a function </a:t>
            </a:r>
            <a:r>
              <a:rPr lang="en-US" i="1" dirty="0" smtClean="0">
                <a:solidFill>
                  <a:srgbClr val="002060"/>
                </a:solidFill>
              </a:rPr>
              <a:t>f</a:t>
            </a:r>
            <a:r>
              <a:rPr lang="en-US" dirty="0" smtClean="0"/>
              <a:t> transparently if it causes:</a:t>
            </a: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US" sz="2400" i="1" dirty="0" smtClean="0"/>
              <a:t>r</a:t>
            </a:r>
            <a:r>
              <a:rPr lang="en-US" sz="2400" baseline="-25000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>
                <a:solidFill>
                  <a:srgbClr val="002060"/>
                </a:solidFill>
              </a:rPr>
              <a:t>x</a:t>
            </a:r>
            <a:r>
              <a:rPr lang="en-US" sz="2400" baseline="-25000" dirty="0">
                <a:solidFill>
                  <a:srgbClr val="002060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2060"/>
                </a:solidFill>
              </a:rPr>
              <a:t>x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, …, </a:t>
            </a:r>
            <a:r>
              <a:rPr lang="en-US" sz="2400" i="1" dirty="0" err="1" smtClean="0">
                <a:solidFill>
                  <a:srgbClr val="002060"/>
                </a:solidFill>
              </a:rPr>
              <a:t>x</a:t>
            </a:r>
            <a:r>
              <a:rPr lang="en-US" sz="2400" i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regardless of the initial values of working registers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/>
              <a:t>, </a:t>
            </a:r>
            <a:r>
              <a:rPr lang="en-US" dirty="0" smtClean="0"/>
              <a:t>…, </a:t>
            </a:r>
            <a:r>
              <a:rPr lang="en-US" i="1" dirty="0">
                <a:solidFill>
                  <a:srgbClr val="002060"/>
                </a:solidFill>
              </a:rPr>
              <a:t>r</a:t>
            </a:r>
            <a:r>
              <a:rPr lang="en-US" i="1" baseline="-25000" dirty="0">
                <a:solidFill>
                  <a:srgbClr val="002060"/>
                </a:solidFill>
              </a:rPr>
              <a:t>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cs-CZ" i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Ben-Or &amp; Cleve:</a:t>
            </a:r>
            <a:r>
              <a:rPr lang="en-US" sz="2000" dirty="0" smtClean="0"/>
              <a:t> Formulas can be computed transparently.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Thm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/>
              <a:t> Functions in TC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can be computed transparently over </a:t>
            </a:r>
            <a:r>
              <a:rPr lang="en-US" sz="2000" b="1" dirty="0" err="1" smtClean="0"/>
              <a:t>Z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err="1">
                <a:solidFill>
                  <a:srgbClr val="002060"/>
                </a:solidFill>
              </a:rPr>
              <a:t>Thm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  <a:r>
              <a:rPr lang="en-US" sz="2000" dirty="0"/>
              <a:t> Functions </a:t>
            </a:r>
            <a:r>
              <a:rPr lang="en-US" sz="2000" dirty="0" smtClean="0"/>
              <a:t>that have polynomial-size arithmetic circuits of polynomial degree can </a:t>
            </a:r>
            <a:r>
              <a:rPr lang="en-US" sz="2000" dirty="0"/>
              <a:t>be computed </a:t>
            </a:r>
            <a:r>
              <a:rPr lang="en-US" sz="2000" dirty="0" smtClean="0"/>
              <a:t>transparently (</a:t>
            </a:r>
            <a:r>
              <a:rPr lang="en-US" sz="2000" dirty="0" err="1" smtClean="0"/>
              <a:t>Valiant’s</a:t>
            </a:r>
            <a:r>
              <a:rPr lang="en-US" sz="2000" dirty="0" smtClean="0"/>
              <a:t> P).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Question:</a:t>
            </a:r>
            <a:r>
              <a:rPr lang="en-US" dirty="0" smtClean="0"/>
              <a:t> Can </a:t>
            </a:r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en-US" i="1" baseline="50000" dirty="0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be computed transparently?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We can simulate transparent program using catalytic memory.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     </a:t>
            </a:r>
            <a:r>
              <a:rPr lang="en-US" sz="2000" dirty="0" smtClean="0"/>
              <a:t>copy	      </a:t>
            </a:r>
            <a:r>
              <a:rPr lang="en-US" sz="2000" i="1" dirty="0" smtClean="0"/>
              <a:t>P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i="1" dirty="0"/>
          </a:p>
          <a:p>
            <a:pPr marL="0" indent="0">
              <a:spcBef>
                <a:spcPts val="60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900"/>
              </a:spcBef>
              <a:buNone/>
            </a:pPr>
            <a:r>
              <a:rPr lang="en-US" sz="2000" i="1" dirty="0" smtClean="0"/>
              <a:t>		   </a:t>
            </a:r>
            <a:r>
              <a:rPr lang="en-US" sz="2000" dirty="0" err="1" smtClean="0"/>
              <a:t>substract</a:t>
            </a:r>
            <a:r>
              <a:rPr lang="en-US" sz="2000" i="1" dirty="0" smtClean="0"/>
              <a:t>	      P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–1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working tape	</a:t>
            </a:r>
            <a:r>
              <a:rPr lang="en-US" sz="2000" dirty="0"/>
              <a:t> </a:t>
            </a:r>
            <a:r>
              <a:rPr lang="en-US" sz="2000" dirty="0" smtClean="0"/>
              <a:t>  	      auxiliary tape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900"/>
              </a:spcBef>
              <a:buNone/>
            </a:pPr>
            <a:endParaRPr lang="cs-CZ" sz="20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799247"/>
            <a:ext cx="609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799247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38600" y="324924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799247"/>
            <a:ext cx="9144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92771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2799247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799247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799247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m</a:t>
            </a:r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12" name="Curved Connector 11"/>
          <p:cNvCxnSpPr>
            <a:stCxn id="5" idx="2"/>
            <a:endCxn id="4" idx="2"/>
          </p:cNvCxnSpPr>
          <p:nvPr/>
        </p:nvCxnSpPr>
        <p:spPr>
          <a:xfrm rot="5400000">
            <a:off x="3105150" y="2476625"/>
            <a:ext cx="12700" cy="13335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3999271"/>
            <a:ext cx="609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f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i="1" dirty="0" smtClean="0">
                <a:solidFill>
                  <a:srgbClr val="002060"/>
                </a:solidFill>
              </a:rPr>
              <a:t>+f</a:t>
            </a:r>
            <a:r>
              <a:rPr lang="en-US" sz="2000" baseline="-25000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999271"/>
            <a:ext cx="9144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3999271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19" name="Curved Connector 18"/>
          <p:cNvCxnSpPr>
            <a:stCxn id="14" idx="2"/>
            <a:endCxn id="13" idx="2"/>
          </p:cNvCxnSpPr>
          <p:nvPr/>
        </p:nvCxnSpPr>
        <p:spPr>
          <a:xfrm rot="5400000">
            <a:off x="3105150" y="3676649"/>
            <a:ext cx="12700" cy="13335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600" y="5142272"/>
            <a:ext cx="609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f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5142272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142272"/>
            <a:ext cx="9144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142272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142272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5142272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m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P=NP?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Question: </a:t>
            </a:r>
            <a:r>
              <a:rPr lang="en-US" dirty="0" smtClean="0"/>
              <a:t>Can we solve SAT in polynomial time?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Popular </a:t>
            </a:r>
            <a:r>
              <a:rPr lang="cs-CZ" dirty="0" err="1" smtClean="0">
                <a:solidFill>
                  <a:schemeClr val="accent1"/>
                </a:solidFill>
              </a:rPr>
              <a:t>believe</a:t>
            </a:r>
            <a:r>
              <a:rPr lang="cs-CZ" dirty="0" smtClean="0">
                <a:solidFill>
                  <a:schemeClr val="accent1"/>
                </a:solidFill>
              </a:rPr>
              <a:t>:</a:t>
            </a:r>
            <a:r>
              <a:rPr lang="cs-CZ" dirty="0" smtClean="0"/>
              <a:t>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CLOG can compute: </a:t>
            </a:r>
            <a:endParaRPr lang="en-US" dirty="0"/>
          </a:p>
          <a:p>
            <a:pPr lvl="1"/>
            <a:r>
              <a:rPr lang="en-US" dirty="0" smtClean="0"/>
              <a:t>Determinant </a:t>
            </a:r>
            <a:r>
              <a:rPr lang="en-US" dirty="0"/>
              <a:t>over </a:t>
            </a:r>
            <a:r>
              <a:rPr lang="en-US" b="1" dirty="0"/>
              <a:t>Z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of </a:t>
            </a:r>
            <a:r>
              <a:rPr lang="en-US" i="1" dirty="0">
                <a:solidFill>
                  <a:srgbClr val="002060"/>
                </a:solidFill>
              </a:rPr>
              <a:t>n</a:t>
            </a:r>
            <a:r>
              <a:rPr lang="en-US" dirty="0"/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err="1" smtClean="0"/>
              <a:t>x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/>
              <a:t>matrices over </a:t>
            </a:r>
            <a:r>
              <a:rPr lang="en-US" b="1" dirty="0"/>
              <a:t>Z</a:t>
            </a:r>
          </a:p>
          <a:p>
            <a:pPr lvl="1"/>
            <a:r>
              <a:rPr lang="en-US" dirty="0"/>
              <a:t>Functions computable by log-depth threshold circuits (TC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Functions computable by </a:t>
            </a:r>
            <a:r>
              <a:rPr lang="en-US" dirty="0" smtClean="0"/>
              <a:t>polynomial-size arithmetic </a:t>
            </a:r>
            <a:r>
              <a:rPr lang="en-US" dirty="0"/>
              <a:t>circuits of polynomial degree over </a:t>
            </a:r>
            <a:r>
              <a:rPr lang="en-US" b="1" dirty="0"/>
              <a:t>Z</a:t>
            </a:r>
            <a:r>
              <a:rPr lang="en-US" dirty="0"/>
              <a:t> (</a:t>
            </a:r>
            <a:r>
              <a:rPr lang="en-US" dirty="0" err="1"/>
              <a:t>Valiant’s</a:t>
            </a:r>
            <a:r>
              <a:rPr lang="en-US" dirty="0"/>
              <a:t> P)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CLOG=PSPACE?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YES, in some universe!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There is an oracle </a:t>
            </a:r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 so that CLOG</a:t>
            </a:r>
            <a:r>
              <a:rPr lang="en-US" i="1" baseline="30000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=PSPACE</a:t>
            </a:r>
            <a:r>
              <a:rPr lang="en-US" i="1" baseline="30000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	</a:t>
            </a: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But unlikely in our world: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		CLOG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ZPP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Presumably ZPP=P and PSPACE≠P in our world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Question: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dirty="0"/>
              <a:t>CLOG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0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ZPP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Cannot happen:</a:t>
            </a:r>
            <a:endParaRPr lang="cs-CZ" dirty="0" smtClean="0"/>
          </a:p>
          <a:p>
            <a:pPr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Roughly 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w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a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 smtClean="0"/>
              <a:t>possible configurations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</a:t>
            </a:r>
            <a:r>
              <a:rPr lang="en-US" sz="2000" dirty="0" smtClean="0"/>
              <a:t>omputations on different auxiliary content cannot share the same configuration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length of computation at most 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w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dirty="0" smtClean="0"/>
              <a:t> configurations on average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→ </a:t>
            </a:r>
            <a:r>
              <a:rPr lang="en-US" sz="2000" dirty="0" smtClean="0"/>
              <a:t>Pick </a:t>
            </a: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/>
              <a:t> at random and run the CLOG computation.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929" y="2362200"/>
            <a:ext cx="1066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2729" y="2362200"/>
            <a:ext cx="2422071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364279"/>
            <a:ext cx="1066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64279"/>
            <a:ext cx="2422071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a'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529" y="3616004"/>
            <a:ext cx="1066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w’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6329" y="3616004"/>
            <a:ext cx="2422071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a''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600000">
            <a:off x="2512813" y="2997116"/>
            <a:ext cx="504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200000">
            <a:off x="6079120" y="3027346"/>
            <a:ext cx="504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 rot="2700000">
            <a:off x="3825449" y="2385153"/>
            <a:ext cx="1254120" cy="1239112"/>
          </a:xfrm>
          <a:prstGeom prst="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Determinism vs non-determinism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Savitch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/>
              <a:t> 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LOG</a:t>
            </a:r>
            <a:r>
              <a:rPr lang="en-US" baseline="30000" dirty="0" smtClean="0"/>
              <a:t>2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dirty="0" smtClean="0"/>
              <a:t>LOG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spcBef>
                <a:spcPts val="4200"/>
              </a:spcBef>
              <a:buNone/>
            </a:pPr>
            <a:r>
              <a:rPr lang="en-US" dirty="0" err="1">
                <a:solidFill>
                  <a:srgbClr val="002060"/>
                </a:solidFill>
              </a:rPr>
              <a:t>Immerman-Szelepsenyi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/>
              <a:t> 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</a:t>
            </a:r>
            <a:r>
              <a:rPr lang="en-US" dirty="0" err="1" smtClean="0"/>
              <a:t>NLOG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Question:</a:t>
            </a:r>
            <a:r>
              <a:rPr lang="en-US" dirty="0" smtClean="0"/>
              <a:t> CNLOG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coC</a:t>
            </a:r>
            <a:r>
              <a:rPr lang="en-US" dirty="0" err="1" smtClean="0"/>
              <a:t>NLOG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</a:t>
            </a:r>
            <a:r>
              <a:rPr lang="en-US" dirty="0" smtClean="0"/>
              <a:t> Yes, under standard </a:t>
            </a:r>
            <a:r>
              <a:rPr lang="en-US" dirty="0" err="1" smtClean="0"/>
              <a:t>derandomization</a:t>
            </a:r>
            <a:r>
              <a:rPr lang="en-US" dirty="0" smtClean="0"/>
              <a:t> hypothesis.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9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9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9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9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 on solving 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Want for every k&gt;0: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Any algorithm solving SAT must run in time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Our best lower bound: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…  “any algorithm solving SAT must read at 		       least its whole input”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4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Catalytic computation</a:t>
            </a:r>
            <a:endParaRPr lang="en-US" sz="36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Michal </a:t>
            </a:r>
            <a:r>
              <a:rPr lang="en-US" dirty="0" err="1" smtClean="0">
                <a:solidFill>
                  <a:srgbClr val="7030A0"/>
                </a:solidFill>
              </a:rPr>
              <a:t>Kouck</a:t>
            </a:r>
            <a:r>
              <a:rPr lang="cs-CZ" dirty="0" smtClean="0">
                <a:solidFill>
                  <a:srgbClr val="7030A0"/>
                </a:solidFill>
              </a:rPr>
              <a:t>ý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Charles University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Based on joint work with: </a:t>
            </a:r>
            <a:r>
              <a:rPr lang="en-US" sz="2000" dirty="0" smtClean="0">
                <a:solidFill>
                  <a:srgbClr val="7030A0"/>
                </a:solidFill>
              </a:rPr>
              <a:t>H. </a:t>
            </a:r>
            <a:r>
              <a:rPr lang="en-US" sz="2000" dirty="0" err="1" smtClean="0">
                <a:solidFill>
                  <a:srgbClr val="7030A0"/>
                </a:solidFill>
              </a:rPr>
              <a:t>Buhrman</a:t>
            </a:r>
            <a:r>
              <a:rPr lang="en-US" sz="2000" dirty="0" smtClean="0">
                <a:solidFill>
                  <a:srgbClr val="7030A0"/>
                </a:solidFill>
              </a:rPr>
              <a:t>, R. Cleve, 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B. </a:t>
            </a:r>
            <a:r>
              <a:rPr lang="en-US" sz="2000" dirty="0" err="1" smtClean="0">
                <a:solidFill>
                  <a:srgbClr val="7030A0"/>
                </a:solidFill>
              </a:rPr>
              <a:t>Loff</a:t>
            </a:r>
            <a:r>
              <a:rPr lang="en-US" sz="2000" dirty="0" smtClean="0">
                <a:solidFill>
                  <a:srgbClr val="7030A0"/>
                </a:solidFill>
              </a:rPr>
              <a:t>, F. </a:t>
            </a:r>
            <a:r>
              <a:rPr lang="en-US" sz="2000" dirty="0" err="1" smtClean="0">
                <a:solidFill>
                  <a:srgbClr val="7030A0"/>
                </a:solidFill>
              </a:rPr>
              <a:t>Speelman</a:t>
            </a:r>
            <a:r>
              <a:rPr lang="en-US" sz="2000" dirty="0" smtClean="0">
                <a:solidFill>
                  <a:srgbClr val="7030A0"/>
                </a:solidFill>
              </a:rPr>
              <a:t>, …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05075"/>
            <a:ext cx="4000500" cy="1847850"/>
          </a:xfrm>
          <a:prstGeom prst="rect">
            <a:avLst/>
          </a:prstGeom>
          <a:effectLst>
            <a:outerShdw blurRad="279400" dist="762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computation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883919"/>
            <a:ext cx="8229600" cy="15930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After finishing the computation on input </a:t>
            </a:r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dirty="0" smtClean="0"/>
              <a:t>, the auxiliary tapes must contain their original content </a:t>
            </a: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/>
              <a:t>.	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59497"/>
            <a:ext cx="12954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w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752600"/>
            <a:ext cx="18288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819400"/>
            <a:ext cx="12954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w'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352799"/>
            <a:ext cx="48768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3939204"/>
            <a:ext cx="48768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a'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728520"/>
            <a:ext cx="381000" cy="433553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Q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1789427"/>
            <a:ext cx="1524000" cy="251795"/>
          </a:xfrm>
          <a:prstGeom prst="rect">
            <a:avLst/>
          </a:prstGeom>
          <a:noFill/>
          <a:ln w="12700" cap="sq">
            <a:noFill/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en-US" sz="1400" dirty="0" smtClean="0"/>
              <a:t>input tape 	     RO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2385394"/>
            <a:ext cx="1524000" cy="251795"/>
          </a:xfrm>
          <a:prstGeom prst="rect">
            <a:avLst/>
          </a:prstGeom>
          <a:noFill/>
          <a:ln w="12700" cap="sq">
            <a:noFill/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en-US" sz="1400" dirty="0" smtClean="0"/>
              <a:t>work tapes	     RW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3667253"/>
            <a:ext cx="1524000" cy="251795"/>
          </a:xfrm>
          <a:prstGeom prst="rect">
            <a:avLst/>
          </a:prstGeom>
          <a:noFill/>
          <a:ln w="12700" cap="sq">
            <a:noFill/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en-US" sz="1400" dirty="0" smtClean="0"/>
              <a:t>auxiliary tapes RW</a:t>
            </a:r>
            <a:endParaRPr lang="en-US" sz="1400" dirty="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2133600" y="2019300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2506980" y="251370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2125979" y="3078010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2964180" y="361772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3581400" y="420941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82980" y="2948940"/>
            <a:ext cx="2065020" cy="873895"/>
          </a:xfrm>
          <a:custGeom>
            <a:avLst/>
            <a:gdLst>
              <a:gd name="connsiteX0" fmla="*/ 0 w 2065020"/>
              <a:gd name="connsiteY0" fmla="*/ 0 h 873895"/>
              <a:gd name="connsiteX1" fmla="*/ 373380 w 2065020"/>
              <a:gd name="connsiteY1" fmla="*/ 220980 h 873895"/>
              <a:gd name="connsiteX2" fmla="*/ 541020 w 2065020"/>
              <a:gd name="connsiteY2" fmla="*/ 822960 h 873895"/>
              <a:gd name="connsiteX3" fmla="*/ 2065020 w 2065020"/>
              <a:gd name="connsiteY3" fmla="*/ 800100 h 87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020" h="873895">
                <a:moveTo>
                  <a:pt x="0" y="0"/>
                </a:moveTo>
                <a:cubicBezTo>
                  <a:pt x="141605" y="41910"/>
                  <a:pt x="283210" y="83820"/>
                  <a:pt x="373380" y="220980"/>
                </a:cubicBezTo>
                <a:cubicBezTo>
                  <a:pt x="463550" y="358140"/>
                  <a:pt x="259080" y="726440"/>
                  <a:pt x="541020" y="822960"/>
                </a:cubicBezTo>
                <a:cubicBezTo>
                  <a:pt x="822960" y="919480"/>
                  <a:pt x="1443990" y="859790"/>
                  <a:pt x="2065020" y="80010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90600" y="2948940"/>
            <a:ext cx="2667000" cy="1497332"/>
          </a:xfrm>
          <a:custGeom>
            <a:avLst/>
            <a:gdLst>
              <a:gd name="connsiteX0" fmla="*/ 0 w 2667000"/>
              <a:gd name="connsiteY0" fmla="*/ 0 h 1497332"/>
              <a:gd name="connsiteX1" fmla="*/ 228600 w 2667000"/>
              <a:gd name="connsiteY1" fmla="*/ 754380 h 1497332"/>
              <a:gd name="connsiteX2" fmla="*/ 350520 w 2667000"/>
              <a:gd name="connsiteY2" fmla="*/ 1447800 h 1497332"/>
              <a:gd name="connsiteX3" fmla="*/ 2667000 w 2667000"/>
              <a:gd name="connsiteY3" fmla="*/ 1386840 h 149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1497332">
                <a:moveTo>
                  <a:pt x="0" y="0"/>
                </a:moveTo>
                <a:cubicBezTo>
                  <a:pt x="85090" y="256540"/>
                  <a:pt x="170180" y="513080"/>
                  <a:pt x="228600" y="754380"/>
                </a:cubicBezTo>
                <a:cubicBezTo>
                  <a:pt x="287020" y="995680"/>
                  <a:pt x="-55880" y="1342390"/>
                  <a:pt x="350520" y="1447800"/>
                </a:cubicBezTo>
                <a:cubicBezTo>
                  <a:pt x="756920" y="1553210"/>
                  <a:pt x="1711960" y="1470025"/>
                  <a:pt x="2667000" y="13868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90600" y="2101785"/>
            <a:ext cx="1226820" cy="847155"/>
          </a:xfrm>
          <a:custGeom>
            <a:avLst/>
            <a:gdLst>
              <a:gd name="connsiteX0" fmla="*/ 0 w 1226820"/>
              <a:gd name="connsiteY0" fmla="*/ 847155 h 847155"/>
              <a:gd name="connsiteX1" fmla="*/ 198120 w 1226820"/>
              <a:gd name="connsiteY1" fmla="*/ 626175 h 847155"/>
              <a:gd name="connsiteX2" fmla="*/ 335280 w 1226820"/>
              <a:gd name="connsiteY2" fmla="*/ 62295 h 847155"/>
              <a:gd name="connsiteX3" fmla="*/ 1226820 w 1226820"/>
              <a:gd name="connsiteY3" fmla="*/ 39435 h 8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820" h="847155">
                <a:moveTo>
                  <a:pt x="0" y="847155"/>
                </a:moveTo>
                <a:cubicBezTo>
                  <a:pt x="71120" y="802070"/>
                  <a:pt x="142240" y="756985"/>
                  <a:pt x="198120" y="626175"/>
                </a:cubicBezTo>
                <a:cubicBezTo>
                  <a:pt x="254000" y="495365"/>
                  <a:pt x="163830" y="160085"/>
                  <a:pt x="335280" y="62295"/>
                </a:cubicBezTo>
                <a:cubicBezTo>
                  <a:pt x="506730" y="-35495"/>
                  <a:pt x="866775" y="1970"/>
                  <a:pt x="1226820" y="3943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82980" y="2634817"/>
            <a:ext cx="1600200" cy="314123"/>
          </a:xfrm>
          <a:custGeom>
            <a:avLst/>
            <a:gdLst>
              <a:gd name="connsiteX0" fmla="*/ 0 w 1600200"/>
              <a:gd name="connsiteY0" fmla="*/ 314123 h 314123"/>
              <a:gd name="connsiteX1" fmla="*/ 502920 w 1600200"/>
              <a:gd name="connsiteY1" fmla="*/ 39803 h 314123"/>
              <a:gd name="connsiteX2" fmla="*/ 1600200 w 1600200"/>
              <a:gd name="connsiteY2" fmla="*/ 1703 h 31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314123">
                <a:moveTo>
                  <a:pt x="0" y="314123"/>
                </a:moveTo>
                <a:cubicBezTo>
                  <a:pt x="118110" y="202998"/>
                  <a:pt x="236220" y="91873"/>
                  <a:pt x="502920" y="39803"/>
                </a:cubicBezTo>
                <a:cubicBezTo>
                  <a:pt x="769620" y="-12267"/>
                  <a:pt x="1600200" y="1703"/>
                  <a:pt x="1600200" y="170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990600" y="2957221"/>
            <a:ext cx="1211580" cy="290218"/>
          </a:xfrm>
          <a:custGeom>
            <a:avLst/>
            <a:gdLst>
              <a:gd name="connsiteX0" fmla="*/ 0 w 1211580"/>
              <a:gd name="connsiteY0" fmla="*/ 0 h 319240"/>
              <a:gd name="connsiteX1" fmla="*/ 563880 w 1211580"/>
              <a:gd name="connsiteY1" fmla="*/ 53340 h 319240"/>
              <a:gd name="connsiteX2" fmla="*/ 960120 w 1211580"/>
              <a:gd name="connsiteY2" fmla="*/ 304800 h 319240"/>
              <a:gd name="connsiteX3" fmla="*/ 1211580 w 1211580"/>
              <a:gd name="connsiteY3" fmla="*/ 266700 h 3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319240">
                <a:moveTo>
                  <a:pt x="0" y="0"/>
                </a:moveTo>
                <a:cubicBezTo>
                  <a:pt x="201930" y="1270"/>
                  <a:pt x="403860" y="2540"/>
                  <a:pt x="563880" y="53340"/>
                </a:cubicBezTo>
                <a:cubicBezTo>
                  <a:pt x="723900" y="104140"/>
                  <a:pt x="852170" y="269240"/>
                  <a:pt x="960120" y="304800"/>
                </a:cubicBezTo>
                <a:cubicBezTo>
                  <a:pt x="1068070" y="340360"/>
                  <a:pt x="1139825" y="303530"/>
                  <a:pt x="1211580" y="26670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30711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i="1" baseline="30000" dirty="0" smtClean="0">
                <a:solidFill>
                  <a:srgbClr val="002060"/>
                </a:solidFill>
              </a:rPr>
              <a:t>S</a:t>
            </a:r>
            <a:endParaRPr lang="en-US" i="1" baseline="30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6980" y="2284296"/>
            <a:ext cx="914400" cy="1921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…</a:t>
            </a:r>
          </a:p>
          <a:p>
            <a:endParaRPr lang="en-US" dirty="0"/>
          </a:p>
          <a:p>
            <a:pPr>
              <a:spcBef>
                <a:spcPts val="400"/>
              </a:spcBef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945988" y="24888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Best </a:t>
            </a:r>
            <a:r>
              <a:rPr lang="en-US" dirty="0"/>
              <a:t>algorithm for problem </a:t>
            </a:r>
            <a:r>
              <a:rPr lang="en-US" i="1" dirty="0"/>
              <a:t>XYZ </a:t>
            </a:r>
            <a:endParaRPr lang="en-US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Need:</a:t>
            </a:r>
            <a:endParaRPr lang="en-US" dirty="0" smtClean="0"/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An algorithm </a:t>
            </a:r>
            <a:r>
              <a:rPr lang="en-US" i="1" dirty="0" smtClean="0"/>
              <a:t>A </a:t>
            </a:r>
            <a:r>
              <a:rPr lang="en-US" dirty="0" smtClean="0"/>
              <a:t>for </a:t>
            </a:r>
            <a:r>
              <a:rPr lang="en-US" i="1" dirty="0" smtClean="0"/>
              <a:t>XYZ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An argument that there is no algorithm running faster than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Cryptography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Construction of pseudo-random generators  	</a:t>
            </a:r>
            <a:r>
              <a:rPr lang="en-US" dirty="0"/>
              <a:t> </a:t>
            </a:r>
            <a:r>
              <a:rPr lang="en-US" dirty="0" smtClean="0"/>
              <a:t>						→ </a:t>
            </a:r>
            <a:r>
              <a:rPr lang="en-US" dirty="0" err="1" smtClean="0"/>
              <a:t>derandomization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Curiosity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9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24400" y="2438400"/>
              <a:ext cx="3696070" cy="2536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010"/>
                    <a:gridCol w="528010"/>
                    <a:gridCol w="528010"/>
                    <a:gridCol w="528010"/>
                    <a:gridCol w="528010"/>
                    <a:gridCol w="528010"/>
                    <a:gridCol w="528010"/>
                  </a:tblGrid>
                  <a:tr h="422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24400" y="2438400"/>
              <a:ext cx="3696070" cy="2536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010"/>
                    <a:gridCol w="528010"/>
                    <a:gridCol w="528010"/>
                    <a:gridCol w="528010"/>
                    <a:gridCol w="528010"/>
                    <a:gridCol w="528010"/>
                    <a:gridCol w="528010"/>
                  </a:tblGrid>
                  <a:tr h="422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99" t="-2857" r="-600000" b="-4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0000" t="-2857" r="-2299" b="-498571"/>
                          </a:stretch>
                        </a:blipFill>
                      </a:tcPr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99" t="-400000" r="-600000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99" t="-507246" r="-600000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3488" t="-507246" r="-506977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149" t="-507246" r="-401149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0000" t="-507246" r="-2299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89012"/>
              </p:ext>
            </p:extLst>
          </p:nvPr>
        </p:nvGraphicFramePr>
        <p:xfrm>
          <a:off x="4724400" y="2438400"/>
          <a:ext cx="3696070" cy="25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010"/>
                <a:gridCol w="528010"/>
                <a:gridCol w="528010"/>
                <a:gridCol w="528010"/>
                <a:gridCol w="528010"/>
                <a:gridCol w="528010"/>
                <a:gridCol w="52801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0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Constraint Satisfaction Problem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057400"/>
                <a:ext cx="3733800" cy="318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Constraints on the variables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000" dirty="0" smtClean="0">
                    <a:solidFill>
                      <a:schemeClr val="accent1"/>
                    </a:solidFill>
                  </a:rPr>
                  <a:t>Question: </a:t>
                </a:r>
                <a:r>
                  <a:rPr lang="en-US" sz="2000" dirty="0" smtClean="0"/>
                  <a:t>Can we set the variables so that all constraints are satisfied?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000" dirty="0" smtClean="0">
                    <a:solidFill>
                      <a:schemeClr val="accent1"/>
                    </a:solidFill>
                  </a:rPr>
                  <a:t>Ex.: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3733800" cy="3180294"/>
              </a:xfrm>
              <a:prstGeom prst="rect">
                <a:avLst/>
              </a:prstGeom>
              <a:blipFill rotWithShape="0">
                <a:blip r:embed="rId3"/>
                <a:stretch>
                  <a:fillRect l="-1631" t="-960" r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765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TC101972873[[fn=Léto]]</Template>
  <TotalTime>10966</TotalTime>
  <Words>1980</Words>
  <Application>Microsoft Office PowerPoint</Application>
  <PresentationFormat>On-screen Show (4:3)</PresentationFormat>
  <Paragraphs>795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 Unicode MS</vt:lpstr>
      <vt:lpstr>Arabic Typesetting</vt:lpstr>
      <vt:lpstr>Arial</vt:lpstr>
      <vt:lpstr>Calibri</vt:lpstr>
      <vt:lpstr>Cambria Math</vt:lpstr>
      <vt:lpstr>Wingdings</vt:lpstr>
      <vt:lpstr>Přehlednost</vt:lpstr>
      <vt:lpstr>Lower bounds and the physical reality</vt:lpstr>
      <vt:lpstr>PowerPoint Presentation</vt:lpstr>
      <vt:lpstr>Satisfiability (SAT)</vt:lpstr>
      <vt:lpstr>Upper bound on solving SAT</vt:lpstr>
      <vt:lpstr>P=NP?</vt:lpstr>
      <vt:lpstr>Lower bounds on solving SAT</vt:lpstr>
      <vt:lpstr>Why do we care?</vt:lpstr>
      <vt:lpstr>Why do we care?</vt:lpstr>
      <vt:lpstr>Constraint Satisfaction Problem</vt:lpstr>
      <vt:lpstr>Optimization</vt:lpstr>
      <vt:lpstr>Particle system</vt:lpstr>
      <vt:lpstr>Particle system</vt:lpstr>
      <vt:lpstr>Particle system</vt:lpstr>
      <vt:lpstr>Quantum superposition</vt:lpstr>
      <vt:lpstr>Complexity ZOO</vt:lpstr>
      <vt:lpstr>Graph Reachability</vt:lpstr>
      <vt:lpstr>Algorithms for Graph Reachability</vt:lpstr>
      <vt:lpstr>Challenge</vt:lpstr>
      <vt:lpstr>Lower bounds</vt:lpstr>
      <vt:lpstr>Lower bounds</vt:lpstr>
      <vt:lpstr>Time-space trade-off for SAT</vt:lpstr>
      <vt:lpstr>Time-space trade-off for Reachability</vt:lpstr>
      <vt:lpstr>Barriers to proving lower bounds</vt:lpstr>
      <vt:lpstr>Typical system</vt:lpstr>
      <vt:lpstr>Abstraction</vt:lpstr>
      <vt:lpstr>Conditions on using the aux. space</vt:lpstr>
      <vt:lpstr>Is the auxiliary space useful?</vt:lpstr>
      <vt:lpstr>Conditions on using the aux. space</vt:lpstr>
      <vt:lpstr>Ordinary computation</vt:lpstr>
      <vt:lpstr>Reversible computation</vt:lpstr>
      <vt:lpstr>Reversible computation</vt:lpstr>
      <vt:lpstr>Reversible computation</vt:lpstr>
      <vt:lpstr>Algebraic approach</vt:lpstr>
      <vt:lpstr>Ben-Or &amp; Cleve 1989</vt:lpstr>
      <vt:lpstr>Simulation of register machine</vt:lpstr>
      <vt:lpstr>Algorithm for Graph Reachability</vt:lpstr>
      <vt:lpstr>How powerful is the auxiliary space?</vt:lpstr>
      <vt:lpstr>Acknowledgements</vt:lpstr>
      <vt:lpstr>Ben-Or &amp; Cleve</vt:lpstr>
      <vt:lpstr>Catalytic computation</vt:lpstr>
      <vt:lpstr>Catalytic computation</vt:lpstr>
      <vt:lpstr>Power of catalytic computation</vt:lpstr>
      <vt:lpstr>Reversible computation</vt:lpstr>
      <vt:lpstr>Reversible computation</vt:lpstr>
      <vt:lpstr>Reversible circuits</vt:lpstr>
      <vt:lpstr>Branching programs, straight-line programs …</vt:lpstr>
      <vt:lpstr>Transparent computation</vt:lpstr>
      <vt:lpstr>Transparent computation</vt:lpstr>
      <vt:lpstr>Back to catalytic computation</vt:lpstr>
      <vt:lpstr>Power of catalytic computation</vt:lpstr>
      <vt:lpstr>Is CLOG=PSPACE?</vt:lpstr>
      <vt:lpstr>CLOG ⊆ ZPP</vt:lpstr>
      <vt:lpstr>Determinism vs non-determinism</vt:lpstr>
      <vt:lpstr>Space hierarchy</vt:lpstr>
      <vt:lpstr>Space hierarchy</vt:lpstr>
      <vt:lpstr>Space hierarchy</vt:lpstr>
      <vt:lpstr>Space hierarchy</vt:lpstr>
      <vt:lpstr>Space hierarchy</vt:lpstr>
      <vt:lpstr>Space hierarchy</vt:lpstr>
      <vt:lpstr>Catalytic computation</vt:lpstr>
      <vt:lpstr>Catalytic computation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for combinatorial algorithms and dynamic problemc</dc:title>
  <dc:creator>Michal</dc:creator>
  <cp:lastModifiedBy>Jan Bezhlavy</cp:lastModifiedBy>
  <cp:revision>192</cp:revision>
  <dcterms:created xsi:type="dcterms:W3CDTF">2013-08-20T12:14:17Z</dcterms:created>
  <dcterms:modified xsi:type="dcterms:W3CDTF">2016-01-28T10:50:46Z</dcterms:modified>
</cp:coreProperties>
</file>