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340" r:id="rId3"/>
    <p:sldId id="361" r:id="rId4"/>
    <p:sldId id="273" r:id="rId5"/>
    <p:sldId id="341" r:id="rId6"/>
    <p:sldId id="296" r:id="rId7"/>
    <p:sldId id="351" r:id="rId8"/>
    <p:sldId id="352" r:id="rId9"/>
    <p:sldId id="362" r:id="rId10"/>
    <p:sldId id="284" r:id="rId11"/>
    <p:sldId id="343" r:id="rId12"/>
    <p:sldId id="363" r:id="rId13"/>
    <p:sldId id="353" r:id="rId14"/>
    <p:sldId id="342" r:id="rId15"/>
    <p:sldId id="354" r:id="rId16"/>
    <p:sldId id="355" r:id="rId17"/>
    <p:sldId id="356" r:id="rId18"/>
    <p:sldId id="357" r:id="rId19"/>
    <p:sldId id="358" r:id="rId20"/>
    <p:sldId id="359" r:id="rId21"/>
    <p:sldId id="36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3" autoAdjust="0"/>
    <p:restoredTop sz="97105" autoAdjust="0"/>
  </p:normalViewPr>
  <p:slideViewPr>
    <p:cSldViewPr>
      <p:cViewPr varScale="1">
        <p:scale>
          <a:sx n="85" d="100"/>
          <a:sy n="85" d="100"/>
        </p:scale>
        <p:origin x="363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00C8B-FA75-48B9-A912-198AF634C3C6}" type="datetimeFigureOut">
              <a:rPr lang="en-US" smtClean="0"/>
              <a:t>2019-02-07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809B15-2A41-40AF-9F4C-3BF89ADB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70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C0156-7DE5-48D5-AF1B-15F48A8ADE31}" type="datetimeFigureOut">
              <a:rPr lang="en-US" smtClean="0"/>
              <a:t>2019-02-07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4A97-5D27-49A5-AB2D-C95566DA87A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C0156-7DE5-48D5-AF1B-15F48A8ADE31}" type="datetimeFigureOut">
              <a:rPr lang="en-US" smtClean="0"/>
              <a:t>2019-02-07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4A97-5D27-49A5-AB2D-C95566DA87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C0156-7DE5-48D5-AF1B-15F48A8ADE31}" type="datetimeFigureOut">
              <a:rPr lang="en-US" smtClean="0"/>
              <a:t>2019-02-07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4A97-5D27-49A5-AB2D-C95566DA87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C0156-7DE5-48D5-AF1B-15F48A8ADE31}" type="datetimeFigureOut">
              <a:rPr lang="en-US" smtClean="0"/>
              <a:t>2019-02-07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4A97-5D27-49A5-AB2D-C95566DA87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C0156-7DE5-48D5-AF1B-15F48A8ADE31}" type="datetimeFigureOut">
              <a:rPr lang="en-US" smtClean="0"/>
              <a:t>2019-02-07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4A97-5D27-49A5-AB2D-C95566DA87A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C0156-7DE5-48D5-AF1B-15F48A8ADE31}" type="datetimeFigureOut">
              <a:rPr lang="en-US" smtClean="0"/>
              <a:t>2019-02-07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4A97-5D27-49A5-AB2D-C95566DA87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C0156-7DE5-48D5-AF1B-15F48A8ADE31}" type="datetimeFigureOut">
              <a:rPr lang="en-US" smtClean="0"/>
              <a:t>2019-02-07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4A97-5D27-49A5-AB2D-C95566DA87A8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C0156-7DE5-48D5-AF1B-15F48A8ADE31}" type="datetimeFigureOut">
              <a:rPr lang="en-US" smtClean="0"/>
              <a:t>2019-02-07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4A97-5D27-49A5-AB2D-C95566DA87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C0156-7DE5-48D5-AF1B-15F48A8ADE31}" type="datetimeFigureOut">
              <a:rPr lang="en-US" smtClean="0"/>
              <a:t>2019-02-07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4A97-5D27-49A5-AB2D-C95566DA87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C0156-7DE5-48D5-AF1B-15F48A8ADE31}" type="datetimeFigureOut">
              <a:rPr lang="en-US" smtClean="0"/>
              <a:t>2019-02-07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4A97-5D27-49A5-AB2D-C95566DA87A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C0156-7DE5-48D5-AF1B-15F48A8ADE31}" type="datetimeFigureOut">
              <a:rPr lang="en-US" smtClean="0"/>
              <a:t>2019-02-07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4A97-5D27-49A5-AB2D-C95566DA87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4DC0156-7DE5-48D5-AF1B-15F48A8ADE31}" type="datetimeFigureOut">
              <a:rPr lang="en-US" smtClean="0"/>
              <a:t>2019-02-07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0CC4A97-5D27-49A5-AB2D-C95566DA87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0.png"/><Relationship Id="rId7" Type="http://schemas.openxmlformats.org/officeDocument/2006/relationships/image" Target="../media/image31.png"/><Relationship Id="rId12" Type="http://schemas.openxmlformats.org/officeDocument/2006/relationships/image" Target="../media/image19.png"/><Relationship Id="rId17" Type="http://schemas.openxmlformats.org/officeDocument/2006/relationships/image" Target="../media/image41.png"/><Relationship Id="rId2" Type="http://schemas.openxmlformats.org/officeDocument/2006/relationships/image" Target="../media/image260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11" Type="http://schemas.openxmlformats.org/officeDocument/2006/relationships/image" Target="../media/image35.png"/><Relationship Id="rId5" Type="http://schemas.openxmlformats.org/officeDocument/2006/relationships/image" Target="../media/image290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80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0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image" Target="../media/image260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11" Type="http://schemas.openxmlformats.org/officeDocument/2006/relationships/image" Target="../media/image35.png"/><Relationship Id="rId5" Type="http://schemas.openxmlformats.org/officeDocument/2006/relationships/image" Target="../media/image290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80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0.png"/><Relationship Id="rId7" Type="http://schemas.openxmlformats.org/officeDocument/2006/relationships/image" Target="../media/image31.png"/><Relationship Id="rId12" Type="http://schemas.openxmlformats.org/officeDocument/2006/relationships/image" Target="../media/image42.png"/><Relationship Id="rId17" Type="http://schemas.openxmlformats.org/officeDocument/2006/relationships/image" Target="../media/image41.png"/><Relationship Id="rId2" Type="http://schemas.openxmlformats.org/officeDocument/2006/relationships/image" Target="../media/image260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11" Type="http://schemas.openxmlformats.org/officeDocument/2006/relationships/image" Target="../media/image35.png"/><Relationship Id="rId5" Type="http://schemas.openxmlformats.org/officeDocument/2006/relationships/image" Target="../media/image290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80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5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30.png"/><Relationship Id="rId4" Type="http://schemas.openxmlformats.org/officeDocument/2006/relationships/image" Target="../media/image120.png"/><Relationship Id="rId9" Type="http://schemas.openxmlformats.org/officeDocument/2006/relationships/image" Target="../media/image18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cap="none" dirty="0" err="1" smtClean="0"/>
              <a:t>Jak</a:t>
            </a:r>
            <a:r>
              <a:rPr lang="en-US" sz="3600" cap="none" dirty="0" smtClean="0"/>
              <a:t> </a:t>
            </a:r>
            <a:r>
              <a:rPr lang="en-US" sz="3600" cap="none" dirty="0" err="1" smtClean="0"/>
              <a:t>vyu</a:t>
            </a:r>
            <a:r>
              <a:rPr lang="cs-CZ" sz="3600" cap="none" dirty="0" smtClean="0"/>
              <a:t>žít cizí paměť</a:t>
            </a:r>
            <a:endParaRPr lang="en-US" sz="3600" cap="none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3200400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Michal </a:t>
            </a:r>
            <a:r>
              <a:rPr lang="en-US" dirty="0" err="1" smtClean="0">
                <a:solidFill>
                  <a:srgbClr val="7030A0"/>
                </a:solidFill>
              </a:rPr>
              <a:t>Kouck</a:t>
            </a:r>
            <a:r>
              <a:rPr lang="cs-CZ" dirty="0" smtClean="0">
                <a:solidFill>
                  <a:srgbClr val="7030A0"/>
                </a:solidFill>
              </a:rPr>
              <a:t>ý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Ústav informatiky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cs-CZ" sz="2000" dirty="0" smtClean="0">
                <a:solidFill>
                  <a:schemeClr val="tx1"/>
                </a:solidFill>
              </a:rPr>
              <a:t>Matematicko-fyzikální fakulta Univerzity Karlovy</a:t>
            </a:r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>
              <a:solidFill>
                <a:srgbClr val="7030A0"/>
              </a:solidFill>
            </a:endParaRPr>
          </a:p>
          <a:p>
            <a:endParaRPr lang="en-US" sz="200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17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 </a:t>
            </a:r>
            <a:r>
              <a:rPr lang="cs-CZ" dirty="0" smtClean="0"/>
              <a:t>zahřátí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spcBef>
                    <a:spcPts val="1200"/>
                  </a:spcBef>
                  <a:buNone/>
                </a:pPr>
                <a:r>
                  <a:rPr lang="cs-CZ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Cíl:</a:t>
                </a:r>
                <a:r>
                  <a:rPr lang="cs-CZ" dirty="0" smtClean="0"/>
                  <a:t> Prohodit obsah celočíselných proměnných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 smtClean="0"/>
                  <a:t> a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cs-CZ" dirty="0" smtClean="0"/>
                  <a:t>.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cs-CZ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Triviální řešení:</a:t>
                </a:r>
                <a:r>
                  <a:rPr lang="en-US" dirty="0"/>
                  <a:t>	</a:t>
                </a:r>
                <a:r>
                  <a:rPr lang="en-US" dirty="0" smtClean="0"/>
                  <a:t>1.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i="1" dirty="0">
                    <a:solidFill>
                      <a:srgbClr val="000000"/>
                    </a:solidFill>
                  </a:rPr>
                  <a:t>	</a:t>
                </a:r>
                <a:endParaRPr lang="en-US" i="1" dirty="0" smtClean="0">
                  <a:solidFill>
                    <a:srgbClr val="000000"/>
                  </a:solidFill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i="1" dirty="0">
                    <a:solidFill>
                      <a:srgbClr val="000000"/>
                    </a:solidFill>
                  </a:rPr>
                  <a:t>	</a:t>
                </a:r>
                <a:r>
                  <a:rPr lang="en-US" i="1" dirty="0" smtClean="0">
                    <a:solidFill>
                      <a:srgbClr val="000000"/>
                    </a:solidFill>
                  </a:rPr>
                  <a:t>		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2.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b="0" dirty="0" smtClean="0">
                  <a:solidFill>
                    <a:srgbClr val="000000"/>
                  </a:solidFill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i="1" dirty="0">
                    <a:solidFill>
                      <a:srgbClr val="000000"/>
                    </a:solidFill>
                  </a:rPr>
                  <a:t>			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3.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US" dirty="0" smtClean="0"/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cs-CZ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Řešení bez pomocné proměnné: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cs-CZ" dirty="0"/>
                  <a:t>	</a:t>
                </a:r>
                <a:r>
                  <a:rPr lang="cs-CZ" dirty="0" smtClean="0"/>
                  <a:t>		</a:t>
                </a:r>
                <a:r>
                  <a:rPr lang="en-US" dirty="0" smtClean="0"/>
                  <a:t>1.  </a:t>
                </a:r>
                <a14:m>
                  <m:oMath xmlns:m="http://schemas.openxmlformats.org/officeDocument/2006/math">
                    <m:r>
                      <a:rPr lang="cs-CZ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cs-CZ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i="1" dirty="0">
                    <a:solidFill>
                      <a:srgbClr val="000000"/>
                    </a:solidFill>
                  </a:rPr>
                  <a:t>	</a:t>
                </a:r>
                <a:r>
                  <a:rPr lang="en-US" i="1" dirty="0" smtClean="0">
                    <a:solidFill>
                      <a:srgbClr val="000000"/>
                    </a:solidFill>
                  </a:rPr>
                  <a:t>  	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//</a:t>
                </a:r>
                <a:r>
                  <a:rPr lang="en-US" i="1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i="1" dirty="0">
                  <a:solidFill>
                    <a:srgbClr val="000000"/>
                  </a:solidFill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i="1" dirty="0">
                    <a:solidFill>
                      <a:srgbClr val="000000"/>
                    </a:solidFill>
                  </a:rPr>
                  <a:t>			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2.  </a:t>
                </a:r>
                <a14:m>
                  <m:oMath xmlns:m="http://schemas.openxmlformats.org/officeDocument/2006/math">
                    <m:r>
                      <a:rPr lang="cs-CZ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cs-CZ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</a:rPr>
                  <a:t> 	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//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i="1" dirty="0">
                    <a:solidFill>
                      <a:srgbClr val="000000"/>
                    </a:solidFill>
                  </a:rPr>
                  <a:t>			</a:t>
                </a:r>
                <a:r>
                  <a:rPr lang="en-US" i="1" dirty="0" smtClean="0">
                    <a:solidFill>
                      <a:srgbClr val="000000"/>
                    </a:solidFill>
                  </a:rPr>
                  <a:t>3.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cs-CZ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cs-CZ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cs-CZ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 smtClean="0"/>
                  <a:t>		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//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cs-CZ" dirty="0" smtClean="0"/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i="1" dirty="0">
                    <a:solidFill>
                      <a:srgbClr val="000000"/>
                    </a:solidFill>
                  </a:rPr>
                  <a:t>			</a:t>
                </a:r>
                <a:r>
                  <a:rPr lang="en-US" i="1" dirty="0" smtClean="0">
                    <a:solidFill>
                      <a:srgbClr val="000000"/>
                    </a:solidFill>
                  </a:rPr>
                  <a:t>4.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cs-CZ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cs-CZ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		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//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endParaRPr lang="cs-CZ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0" indent="0">
                  <a:spcBef>
                    <a:spcPts val="1200"/>
                  </a:spcBef>
                  <a:buNone/>
                </a:pPr>
                <a:endParaRPr lang="en-US" dirty="0"/>
              </a:p>
              <a:p>
                <a:pPr marL="0" indent="0">
                  <a:spcBef>
                    <a:spcPts val="1200"/>
                  </a:spcBef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21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cs-CZ" sz="3200" dirty="0" smtClean="0"/>
                  <a:t>Vyhodnocení výrazu </a:t>
                </a:r>
                <a:r>
                  <a:rPr lang="en-US" sz="3200" dirty="0" smtClean="0"/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3200" dirty="0" smtClean="0"/>
                  <a:t>,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200" dirty="0" smtClean="0"/>
                  <a:t>,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sz="3200" dirty="0" smtClean="0"/>
                  <a:t>)</a:t>
                </a:r>
                <a:endParaRPr lang="en-US" sz="3200" dirty="0"/>
              </a:p>
            </p:txBody>
          </p:sp>
        </mc:Choice>
        <mc:Fallback xmlns=""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38005" y="2080281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8005" y="2080281"/>
                <a:ext cx="533400" cy="400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480509" y="2373238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509" y="2373238"/>
                <a:ext cx="533400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590800" y="3139481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 baseline="-250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i="1" baseline="-25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3139481"/>
                <a:ext cx="533400" cy="400110"/>
              </a:xfrm>
              <a:prstGeom prst="rect">
                <a:avLst/>
              </a:prstGeom>
              <a:blipFill rotWithShape="0">
                <a:blip r:embed="rId5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352800" y="3156184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 baseline="-25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000" i="1" baseline="-25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3156184"/>
                <a:ext cx="533400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733800" y="3156184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 baseline="-25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000" i="1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3156184"/>
                <a:ext cx="533400" cy="400110"/>
              </a:xfrm>
              <a:prstGeom prst="rect">
                <a:avLst/>
              </a:prstGeom>
              <a:blipFill rotWithShape="0">
                <a:blip r:embed="rId7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114800" y="3689584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 baseline="-250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000" i="1" baseline="-25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3689584"/>
                <a:ext cx="533400" cy="400110"/>
              </a:xfrm>
              <a:prstGeom prst="rect">
                <a:avLst/>
              </a:prstGeom>
              <a:blipFill rotWithShape="0">
                <a:blip r:embed="rId8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724400" y="3689584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 baseline="-250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i="1" baseline="-25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3689584"/>
                <a:ext cx="533400" cy="400110"/>
              </a:xfrm>
              <a:prstGeom prst="rect">
                <a:avLst/>
              </a:prstGeom>
              <a:blipFill rotWithShape="0">
                <a:blip r:embed="rId9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953000" y="2927584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 baseline="-25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000" i="1" baseline="-25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2927584"/>
                <a:ext cx="533400" cy="400110"/>
              </a:xfrm>
              <a:prstGeom prst="rect">
                <a:avLst/>
              </a:prstGeom>
              <a:blipFill rotWithShape="0">
                <a:blip r:embed="rId10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486400" y="2927584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 baseline="-250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i="1" baseline="-25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2927584"/>
                <a:ext cx="533400" cy="400110"/>
              </a:xfrm>
              <a:prstGeom prst="rect">
                <a:avLst/>
              </a:prstGeom>
              <a:blipFill rotWithShape="0">
                <a:blip r:embed="rId9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419600" y="2756074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 baseline="-25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i="1" baseline="-25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2756074"/>
                <a:ext cx="533400" cy="400110"/>
              </a:xfrm>
              <a:prstGeom prst="rect">
                <a:avLst/>
              </a:prstGeom>
              <a:blipFill rotWithShape="0">
                <a:blip r:embed="rId11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 flipV="1">
            <a:off x="2971800" y="3022133"/>
            <a:ext cx="222738" cy="210252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3346938" y="3024299"/>
            <a:ext cx="191234" cy="239036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387968" y="2646469"/>
            <a:ext cx="228602" cy="168221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3809998" y="2378363"/>
            <a:ext cx="228602" cy="168221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4000500" y="3024299"/>
            <a:ext cx="109106" cy="274087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4196196" y="3022133"/>
            <a:ext cx="410972" cy="468159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4419600" y="3617077"/>
            <a:ext cx="187568" cy="186687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4759568" y="3623583"/>
            <a:ext cx="152400" cy="180181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 flipV="1">
            <a:off x="3771234" y="2654776"/>
            <a:ext cx="331443" cy="232219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4686300" y="2654493"/>
            <a:ext cx="73268" cy="22925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5257800" y="2914340"/>
            <a:ext cx="92318" cy="165644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 flipV="1">
            <a:off x="5465884" y="2927585"/>
            <a:ext cx="208084" cy="132219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 flipV="1">
            <a:off x="4886143" y="2638668"/>
            <a:ext cx="447857" cy="214036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 flipV="1">
            <a:off x="4267200" y="2332548"/>
            <a:ext cx="447857" cy="214036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4153450" y="1905000"/>
            <a:ext cx="0" cy="261234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ástupný symbol pro obsah 2"/>
              <p:cNvSpPr txBox="1">
                <a:spLocks/>
              </p:cNvSpPr>
              <p:nvPr/>
            </p:nvSpPr>
            <p:spPr>
              <a:xfrm>
                <a:off x="372892" y="4913867"/>
                <a:ext cx="8229600" cy="140618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828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88720" indent="-1371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5544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))+(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dirty="0" smtClean="0"/>
                  <a:t> 	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36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92" y="4913867"/>
                <a:ext cx="8229600" cy="14061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607168" y="2345724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168" y="2345724"/>
                <a:ext cx="533400" cy="40011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939485" y="2732935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485" y="2732935"/>
                <a:ext cx="533400" cy="40011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464368" y="3330045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4368" y="3330045"/>
                <a:ext cx="533400" cy="40011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199184" y="2651132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9184" y="2651132"/>
                <a:ext cx="533400" cy="40011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063175" y="2714927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175" y="2714927"/>
                <a:ext cx="533400" cy="40011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16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cs-CZ" sz="3200" dirty="0" smtClean="0"/>
                  <a:t>Vyhodnocení výrazu </a:t>
                </a:r>
                <a:r>
                  <a:rPr lang="en-US" sz="3200" dirty="0" smtClean="0"/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3200" dirty="0" smtClean="0"/>
                  <a:t>,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200" dirty="0" smtClean="0"/>
                  <a:t>,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sz="3200" dirty="0" smtClean="0"/>
                  <a:t>)</a:t>
                </a:r>
                <a:endParaRPr lang="en-US" sz="3200" dirty="0"/>
              </a:p>
            </p:txBody>
          </p:sp>
        </mc:Choice>
        <mc:Fallback xmlns=""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38005" y="2080281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8005" y="2080281"/>
                <a:ext cx="533400" cy="400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480509" y="2373238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509" y="2373238"/>
                <a:ext cx="533400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590800" y="3139481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 baseline="-250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i="1" baseline="-25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3139481"/>
                <a:ext cx="533400" cy="400110"/>
              </a:xfrm>
              <a:prstGeom prst="rect">
                <a:avLst/>
              </a:prstGeom>
              <a:blipFill rotWithShape="0">
                <a:blip r:embed="rId5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352800" y="3156184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 baseline="-25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000" i="1" baseline="-25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3156184"/>
                <a:ext cx="533400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733800" y="3156184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 baseline="-25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000" i="1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3156184"/>
                <a:ext cx="533400" cy="400110"/>
              </a:xfrm>
              <a:prstGeom prst="rect">
                <a:avLst/>
              </a:prstGeom>
              <a:blipFill rotWithShape="0">
                <a:blip r:embed="rId7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114800" y="3689584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 baseline="-250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000" i="1" baseline="-25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3689584"/>
                <a:ext cx="533400" cy="400110"/>
              </a:xfrm>
              <a:prstGeom prst="rect">
                <a:avLst/>
              </a:prstGeom>
              <a:blipFill rotWithShape="0">
                <a:blip r:embed="rId8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724400" y="3689584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 baseline="-250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i="1" baseline="-25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3689584"/>
                <a:ext cx="533400" cy="400110"/>
              </a:xfrm>
              <a:prstGeom prst="rect">
                <a:avLst/>
              </a:prstGeom>
              <a:blipFill rotWithShape="0">
                <a:blip r:embed="rId9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953000" y="2927584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 baseline="-25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000" i="1" baseline="-25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2927584"/>
                <a:ext cx="533400" cy="400110"/>
              </a:xfrm>
              <a:prstGeom prst="rect">
                <a:avLst/>
              </a:prstGeom>
              <a:blipFill rotWithShape="0">
                <a:blip r:embed="rId10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486400" y="2927584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 baseline="-250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i="1" baseline="-25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2927584"/>
                <a:ext cx="533400" cy="400110"/>
              </a:xfrm>
              <a:prstGeom prst="rect">
                <a:avLst/>
              </a:prstGeom>
              <a:blipFill rotWithShape="0">
                <a:blip r:embed="rId9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419600" y="2756074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 baseline="-25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i="1" baseline="-25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2756074"/>
                <a:ext cx="533400" cy="400110"/>
              </a:xfrm>
              <a:prstGeom prst="rect">
                <a:avLst/>
              </a:prstGeom>
              <a:blipFill rotWithShape="0">
                <a:blip r:embed="rId11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 flipV="1">
            <a:off x="2971800" y="3022133"/>
            <a:ext cx="222738" cy="210252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3346938" y="3024299"/>
            <a:ext cx="191234" cy="239036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387968" y="2646469"/>
            <a:ext cx="228602" cy="168221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3809998" y="2378363"/>
            <a:ext cx="228602" cy="168221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4000500" y="3024299"/>
            <a:ext cx="109106" cy="274087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4196196" y="3022133"/>
            <a:ext cx="410972" cy="468159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4419600" y="3617077"/>
            <a:ext cx="187568" cy="186687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4759568" y="3623583"/>
            <a:ext cx="152400" cy="180181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 flipV="1">
            <a:off x="3771234" y="2654776"/>
            <a:ext cx="331443" cy="232219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4686300" y="2654493"/>
            <a:ext cx="73268" cy="22925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5257800" y="2914340"/>
            <a:ext cx="92318" cy="165644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 flipV="1">
            <a:off x="5465884" y="2927585"/>
            <a:ext cx="208084" cy="132219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 flipV="1">
            <a:off x="4886143" y="2638668"/>
            <a:ext cx="447857" cy="214036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 flipV="1">
            <a:off x="4267200" y="2332548"/>
            <a:ext cx="447857" cy="214036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4153450" y="1905000"/>
            <a:ext cx="0" cy="261234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ástupný symbol pro obsah 2"/>
              <p:cNvSpPr txBox="1">
                <a:spLocks/>
              </p:cNvSpPr>
              <p:nvPr/>
            </p:nvSpPr>
            <p:spPr>
              <a:xfrm>
                <a:off x="372892" y="4381876"/>
                <a:ext cx="8229600" cy="193817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1828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88720" indent="-1371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5544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Instrukce </a:t>
                </a:r>
                <a:r>
                  <a:rPr lang="en-US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typu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:</a:t>
                </a:r>
                <a:r>
                  <a:rPr lang="en-US" dirty="0" smtClean="0"/>
                  <a:t> 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𝑝𝑟𝑜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ě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𝑛𝑛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á←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𝑝𝑟𝑜𝑚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ě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𝑛𝑛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á  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𝑜𝑝𝑒𝑟𝑎𝑐𝑒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𝑝𝑟𝑜𝑚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ě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𝑛𝑛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á</m:t>
                    </m:r>
                  </m:oMath>
                </a14:m>
                <a:r>
                  <a:rPr lang="cs-CZ" dirty="0" smtClean="0">
                    <a:ea typeface="Cambria Math" panose="02040503050406030204" pitchFamily="18" charset="0"/>
                  </a:rPr>
                  <a:t> </a:t>
                </a:r>
                <a:endParaRPr lang="en-US" dirty="0" smtClean="0">
                  <a:ea typeface="Cambria Math" panose="02040503050406030204" pitchFamily="18" charset="0"/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cs-CZ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Např.: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	</a:t>
                </a: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dirty="0" smtClean="0"/>
                  <a:t>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b="0" dirty="0" smtClean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US" dirty="0" smtClean="0"/>
              </a:p>
              <a:p>
                <a:pPr marL="0" indent="0">
                  <a:spcBef>
                    <a:spcPts val="600"/>
                  </a:spcBef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36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92" y="4381876"/>
                <a:ext cx="8229600" cy="1938177"/>
              </a:xfrm>
              <a:prstGeom prst="rect">
                <a:avLst/>
              </a:prstGeom>
              <a:blipFill rotWithShape="0">
                <a:blip r:embed="rId12"/>
                <a:stretch>
                  <a:fillRect l="-963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607168" y="2345724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168" y="2345724"/>
                <a:ext cx="533400" cy="40011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939485" y="2732935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485" y="2732935"/>
                <a:ext cx="533400" cy="40011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464368" y="3330045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4368" y="3330045"/>
                <a:ext cx="533400" cy="40011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199184" y="2651132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9184" y="2651132"/>
                <a:ext cx="533400" cy="40011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063175" y="2714927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175" y="2714927"/>
                <a:ext cx="533400" cy="40011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137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cs-CZ" sz="3200" dirty="0" smtClean="0"/>
                  <a:t>Vyhodnocení výrazu </a:t>
                </a:r>
                <a:r>
                  <a:rPr lang="en-US" sz="3200" dirty="0" smtClean="0"/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3200" dirty="0" smtClean="0"/>
                  <a:t>,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200" dirty="0" smtClean="0"/>
                  <a:t>,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sz="3200" dirty="0" smtClean="0"/>
                  <a:t>)</a:t>
                </a:r>
                <a:endParaRPr lang="en-US" sz="3200" dirty="0"/>
              </a:p>
            </p:txBody>
          </p:sp>
        </mc:Choice>
        <mc:Fallback xmlns=""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38005" y="2080281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8005" y="2080281"/>
                <a:ext cx="533400" cy="400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480509" y="2373238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509" y="2373238"/>
                <a:ext cx="533400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590800" y="3139481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 baseline="-250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i="1" baseline="-25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3139481"/>
                <a:ext cx="533400" cy="400110"/>
              </a:xfrm>
              <a:prstGeom prst="rect">
                <a:avLst/>
              </a:prstGeom>
              <a:blipFill rotWithShape="0">
                <a:blip r:embed="rId5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352800" y="3156184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 baseline="-25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000" i="1" baseline="-25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3156184"/>
                <a:ext cx="533400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733800" y="3156184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 baseline="-25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000" i="1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3156184"/>
                <a:ext cx="533400" cy="400110"/>
              </a:xfrm>
              <a:prstGeom prst="rect">
                <a:avLst/>
              </a:prstGeom>
              <a:blipFill rotWithShape="0">
                <a:blip r:embed="rId7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114800" y="3689584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 baseline="-250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000" i="1" baseline="-25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3689584"/>
                <a:ext cx="533400" cy="400110"/>
              </a:xfrm>
              <a:prstGeom prst="rect">
                <a:avLst/>
              </a:prstGeom>
              <a:blipFill rotWithShape="0">
                <a:blip r:embed="rId8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724400" y="3689584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 baseline="-250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i="1" baseline="-25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3689584"/>
                <a:ext cx="533400" cy="400110"/>
              </a:xfrm>
              <a:prstGeom prst="rect">
                <a:avLst/>
              </a:prstGeom>
              <a:blipFill rotWithShape="0">
                <a:blip r:embed="rId9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953000" y="2927584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 baseline="-25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000" i="1" baseline="-25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2927584"/>
                <a:ext cx="533400" cy="400110"/>
              </a:xfrm>
              <a:prstGeom prst="rect">
                <a:avLst/>
              </a:prstGeom>
              <a:blipFill rotWithShape="0">
                <a:blip r:embed="rId10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486400" y="2927584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 baseline="-250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i="1" baseline="-25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2927584"/>
                <a:ext cx="533400" cy="400110"/>
              </a:xfrm>
              <a:prstGeom prst="rect">
                <a:avLst/>
              </a:prstGeom>
              <a:blipFill rotWithShape="0">
                <a:blip r:embed="rId9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419600" y="2756074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 baseline="-25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i="1" baseline="-25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2756074"/>
                <a:ext cx="533400" cy="400110"/>
              </a:xfrm>
              <a:prstGeom prst="rect">
                <a:avLst/>
              </a:prstGeom>
              <a:blipFill rotWithShape="0">
                <a:blip r:embed="rId11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 flipV="1">
            <a:off x="2971800" y="3022133"/>
            <a:ext cx="222738" cy="210252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3346938" y="3024299"/>
            <a:ext cx="191234" cy="239036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387968" y="2646469"/>
            <a:ext cx="228602" cy="168221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3809998" y="2378363"/>
            <a:ext cx="228602" cy="168221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4000500" y="3024299"/>
            <a:ext cx="109106" cy="274087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4196196" y="3022133"/>
            <a:ext cx="410972" cy="468159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4419600" y="3617077"/>
            <a:ext cx="187568" cy="186687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4759568" y="3623583"/>
            <a:ext cx="152400" cy="180181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 flipV="1">
            <a:off x="3771234" y="2654776"/>
            <a:ext cx="331443" cy="232219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4686300" y="2654493"/>
            <a:ext cx="73268" cy="22925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5257800" y="2914340"/>
            <a:ext cx="92318" cy="165644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 flipV="1">
            <a:off x="5465884" y="2927585"/>
            <a:ext cx="208084" cy="132219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 flipV="1">
            <a:off x="4886143" y="2638668"/>
            <a:ext cx="447857" cy="214036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 flipV="1">
            <a:off x="4267200" y="2332548"/>
            <a:ext cx="447857" cy="214036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4153450" y="1905000"/>
            <a:ext cx="0" cy="261234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ástupný symbol pro obsah 2"/>
              <p:cNvSpPr txBox="1">
                <a:spLocks/>
              </p:cNvSpPr>
              <p:nvPr/>
            </p:nvSpPr>
            <p:spPr>
              <a:xfrm>
                <a:off x="372892" y="4381876"/>
                <a:ext cx="8229600" cy="193817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828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88720" indent="-1371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5544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600"/>
                  </a:spcBef>
                  <a:buNone/>
                </a:pPr>
                <a:r>
                  <a:rPr lang="cs-CZ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Např.: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	</a:t>
                </a:r>
                <a:r>
                  <a:rPr lang="en-US" dirty="0"/>
                  <a:t>	</a:t>
                </a:r>
                <a:r>
                  <a:rPr lang="en-US" dirty="0" smtClean="0"/>
                  <a:t>1.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	5.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dirty="0" smtClean="0"/>
                  <a:t>   		2.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	6</a:t>
                </a:r>
                <a:r>
                  <a:rPr lang="en-US" dirty="0" smtClean="0"/>
                  <a:t>.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dirty="0"/>
                  <a:t> 		</a:t>
                </a:r>
                <a:r>
                  <a:rPr lang="en-US" dirty="0" smtClean="0"/>
                  <a:t>3.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	7</a:t>
                </a:r>
                <a:r>
                  <a:rPr lang="en-US" dirty="0" smtClean="0"/>
                  <a:t>.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dirty="0" smtClean="0"/>
                  <a:t> 		4.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US" dirty="0" smtClean="0"/>
              </a:p>
              <a:p>
                <a:pPr marL="0" indent="0">
                  <a:spcBef>
                    <a:spcPts val="600"/>
                  </a:spcBef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36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92" y="4381876"/>
                <a:ext cx="8229600" cy="1938177"/>
              </a:xfrm>
              <a:prstGeom prst="rect">
                <a:avLst/>
              </a:prstGeom>
              <a:blipFill rotWithShape="0">
                <a:blip r:embed="rId12"/>
                <a:stretch>
                  <a:fillRect l="-1111" t="-22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607168" y="2345724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168" y="2345724"/>
                <a:ext cx="533400" cy="40011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939485" y="2732935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485" y="2732935"/>
                <a:ext cx="533400" cy="40011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464368" y="3330045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4368" y="3330045"/>
                <a:ext cx="533400" cy="40011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199184" y="2651132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9184" y="2651132"/>
                <a:ext cx="533400" cy="40011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063175" y="2714927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175" y="2714927"/>
                <a:ext cx="533400" cy="40011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530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Kolik pomocných proměnných potřebuji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562600"/>
            <a:ext cx="8229600" cy="10668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dirty="0" smtClean="0"/>
              <a:t>	  počet proměnných </a:t>
            </a:r>
            <a:r>
              <a:rPr lang="cs-CZ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 hloubka výrazu</a:t>
            </a:r>
            <a:endParaRPr lang="en-US" dirty="0" smtClean="0"/>
          </a:p>
        </p:txBody>
      </p:sp>
      <p:sp>
        <p:nvSpPr>
          <p:cNvPr id="4" name="Isosceles Triangle 3"/>
          <p:cNvSpPr/>
          <p:nvPr/>
        </p:nvSpPr>
        <p:spPr>
          <a:xfrm>
            <a:off x="1676400" y="1828800"/>
            <a:ext cx="4800600" cy="30480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81200" y="4386954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i="1" baseline="-25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4386954"/>
                <a:ext cx="533400" cy="400110"/>
              </a:xfrm>
              <a:prstGeom prst="rect">
                <a:avLst/>
              </a:prstGeom>
              <a:blipFill rotWithShape="0">
                <a:blip r:embed="rId2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43200" y="4403657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i="1" baseline="-25000" dirty="0" smtClean="0">
                    <a:solidFill>
                      <a:srgbClr val="002060"/>
                    </a:solidFill>
                  </a:rPr>
                  <a:t>2</a:t>
                </a:r>
                <a:endParaRPr lang="en-US" sz="2000" i="1" baseline="-25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4403657"/>
                <a:ext cx="533400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V="1">
            <a:off x="2362200" y="4269606"/>
            <a:ext cx="222738" cy="210252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2737338" y="4271772"/>
            <a:ext cx="191234" cy="239036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453575" y="3962400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575" y="3962400"/>
                <a:ext cx="533400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101378" y="3158008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91217" y="3306157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95600" y="3440668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61807" y="2080281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1807" y="2080281"/>
                <a:ext cx="533400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V="1">
            <a:off x="3733800" y="2378364"/>
            <a:ext cx="228602" cy="277308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4229102" y="2378364"/>
            <a:ext cx="258169" cy="353508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077252" y="1905000"/>
            <a:ext cx="0" cy="261234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487271" y="4386954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i="1" baseline="-25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271" y="4386954"/>
                <a:ext cx="533400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096871" y="4386954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baseline="-25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i="1" baseline="-25000" dirty="0" smtClean="0">
                    <a:solidFill>
                      <a:srgbClr val="002060"/>
                    </a:solidFill>
                  </a:rPr>
                  <a:t>7</a:t>
                </a:r>
                <a:endParaRPr lang="en-US" sz="2000" i="1" baseline="-25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6871" y="4386954"/>
                <a:ext cx="533400" cy="400110"/>
              </a:xfrm>
              <a:prstGeom prst="rect">
                <a:avLst/>
              </a:prstGeom>
              <a:blipFill rotWithShape="0">
                <a:blip r:embed="rId7"/>
                <a:stretch>
                  <a:fillRect b="-2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 flipV="1">
            <a:off x="4792071" y="4314447"/>
            <a:ext cx="187568" cy="186687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5132039" y="4320953"/>
            <a:ext cx="152400" cy="180181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858000" y="1828800"/>
            <a:ext cx="0" cy="3048000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934200" y="2895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hloubka výrazu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47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Kolik pomocných proměnných potřebuji</a:t>
            </a:r>
            <a:r>
              <a:rPr lang="en-US" dirty="0" smtClean="0"/>
              <a:t>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76400"/>
                <a:ext cx="8229600" cy="4724400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600"/>
                  </a:spcBef>
                  <a:buNone/>
                </a:pPr>
                <a:r>
                  <a:rPr lang="cs-CZ" sz="2800" i="1" dirty="0" smtClean="0"/>
                  <a:t>Stačí tři</a:t>
                </a:r>
                <a:r>
                  <a:rPr lang="en-US" sz="2800" i="1" dirty="0" smtClean="0"/>
                  <a:t>!</a:t>
                </a:r>
                <a:r>
                  <a:rPr lang="en-US" dirty="0" smtClean="0"/>
                  <a:t> 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US" dirty="0" smtClean="0"/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dirty="0" err="1">
                    <a:solidFill>
                      <a:schemeClr val="accent1">
                        <a:lumMod val="75000"/>
                      </a:schemeClr>
                    </a:solidFill>
                  </a:rPr>
                  <a:t>Instrukce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err="1">
                    <a:solidFill>
                      <a:schemeClr val="accent1">
                        <a:lumMod val="75000"/>
                      </a:schemeClr>
                    </a:solidFill>
                  </a:rPr>
                  <a:t>typu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: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← 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∗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i="1" dirty="0">
                    <a:solidFill>
                      <a:srgbClr val="000000"/>
                    </a:solidFill>
                  </a:rPr>
                  <a:t>	</a:t>
                </a:r>
                <a:r>
                  <a:rPr lang="en-US" i="1" dirty="0" smtClean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b="0" i="1" dirty="0" smtClean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 			      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← 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∗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i="1" dirty="0">
                    <a:solidFill>
                      <a:srgbClr val="000000"/>
                    </a:solidFill>
                  </a:rPr>
                  <a:t>	</a:t>
                </a:r>
                <a:r>
                  <a:rPr lang="en-US" i="1" dirty="0" smtClean="0">
                    <a:solidFill>
                      <a:srgbClr val="000000"/>
                    </a:solidFill>
                  </a:rPr>
                  <a:t>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∈{1,2,3}</m:t>
                    </m:r>
                  </m:oMath>
                </a14:m>
                <a:endParaRPr lang="en-US" b="0" i="1" dirty="0" smtClean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1800"/>
                  </a:spcBef>
                  <a:buNone/>
                </a:pPr>
                <a:endParaRPr lang="en-US" i="1" dirty="0">
                  <a:solidFill>
                    <a:srgbClr val="000000"/>
                  </a:solidFill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dirty="0" err="1" smtClean="0"/>
                  <a:t>Lze</a:t>
                </a:r>
                <a:r>
                  <a:rPr lang="en-US" dirty="0" smtClean="0"/>
                  <a:t> je </a:t>
                </a:r>
                <a:r>
                  <a:rPr lang="cs-CZ" dirty="0" smtClean="0"/>
                  <a:t>simulovat pomocí extra proměnné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: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dirty="0" smtClean="0"/>
                  <a:t>   </a:t>
                </a:r>
                <a:r>
                  <a:rPr lang="en-US" dirty="0"/>
                  <a:t>	</a:t>
                </a:r>
                <a:r>
                  <a:rPr lang="en-US" dirty="0" smtClean="0"/>
                  <a:t>	      1</a:t>
                </a:r>
                <a:r>
                  <a:rPr lang="en-US" dirty="0"/>
                  <a:t>.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dirty="0"/>
                  <a:t>		 </a:t>
                </a:r>
                <a:r>
                  <a:rPr lang="en-US" dirty="0" smtClean="0"/>
                  <a:t>     2.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76400"/>
                <a:ext cx="8229600" cy="4724400"/>
              </a:xfrm>
              <a:blipFill rotWithShape="0">
                <a:blip r:embed="rId2"/>
                <a:stretch>
                  <a:fillRect l="-1481" t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474898" y="5029200"/>
                <a:ext cx="3200400" cy="491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← </m:t>
                      </m:r>
                      <m:sSub>
                        <m:sSubPr>
                          <m:ctrlPr>
                            <a:rPr lang="en-US" sz="2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err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∗</m:t>
                      </m:r>
                      <m:sSub>
                        <m:sSubPr>
                          <m:ctrlPr>
                            <a:rPr lang="en-US" sz="2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4898" y="5029200"/>
                <a:ext cx="3200400" cy="491417"/>
              </a:xfrm>
              <a:prstGeom prst="rect">
                <a:avLst/>
              </a:prstGeom>
              <a:blipFill rotWithShape="0">
                <a:blip r:embed="rId3"/>
                <a:stretch>
                  <a:fillRect b="-9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ight Brace 17"/>
          <p:cNvSpPr/>
          <p:nvPr/>
        </p:nvSpPr>
        <p:spPr>
          <a:xfrm>
            <a:off x="5715000" y="4932008"/>
            <a:ext cx="163902" cy="685800"/>
          </a:xfrm>
          <a:prstGeom prst="righ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7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Vyhodnocení výrazu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782078"/>
                <a:ext cx="8229600" cy="2847322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spcBef>
                    <a:spcPts val="600"/>
                  </a:spcBef>
                  <a:buNone/>
                </a:pPr>
                <a:r>
                  <a:rPr lang="cs-CZ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Chci:</a:t>
                </a:r>
                <a:r>
                  <a:rPr lang="en-US" dirty="0"/>
                  <a:t> </a:t>
                </a:r>
                <a:r>
                  <a:rPr lang="en-US" dirty="0" smtClean="0"/>
                  <a:t>Program pro:</a:t>
                </a:r>
                <a:br>
                  <a:rPr lang="en-US" dirty="0" smtClean="0"/>
                </a:br>
                <a:r>
                  <a:rPr lang="en-US" dirty="0" smtClean="0"/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← 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∗</m:t>
                    </m:r>
                    <m:r>
                      <a:rPr lang="cs-CZ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  </m:t>
                    </m:r>
                  </m:oMath>
                </a14:m>
                <a:r>
                  <a:rPr lang="en-US" dirty="0" smtClean="0"/>
                  <a:t>   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dirty="0" smtClean="0"/>
                  <a:t>a	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← 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∗</m:t>
                    </m:r>
                    <m:r>
                      <a:rPr lang="cs-CZ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cs-CZ" dirty="0" smtClean="0"/>
                  <a:t>který zachová hodnoty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endParaRPr lang="cs-CZ" dirty="0" smtClean="0"/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cs-CZ" dirty="0" smtClean="0"/>
                  <a:t>Pokud na začátku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cs-CZ" dirty="0" smtClean="0"/>
                  <a:t>pak na konci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782078"/>
                <a:ext cx="8229600" cy="2847322"/>
              </a:xfrm>
              <a:blipFill rotWithShape="0">
                <a:blip r:embed="rId2"/>
                <a:stretch>
                  <a:fillRect l="-963" t="-2350" b="-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Isosceles Triangle 3"/>
          <p:cNvSpPr/>
          <p:nvPr/>
        </p:nvSpPr>
        <p:spPr>
          <a:xfrm>
            <a:off x="2656326" y="1814839"/>
            <a:ext cx="2851916" cy="16764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86200" y="2653039"/>
                <a:ext cx="533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2653039"/>
                <a:ext cx="533400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2299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 flipV="1">
            <a:off x="4082284" y="1698183"/>
            <a:ext cx="0" cy="261234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363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Základní případ výrazu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027872"/>
                <a:ext cx="8229600" cy="3601528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dirty="0" smtClean="0"/>
                  <a:t>Program:</a:t>
                </a:r>
                <a:br>
                  <a:rPr lang="en-US" dirty="0" smtClean="0"/>
                </a:br>
                <a:r>
                  <a:rPr lang="en-US" dirty="0" smtClean="0"/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← 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∗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  </m:t>
                    </m:r>
                  </m:oMath>
                </a14:m>
                <a:r>
                  <a:rPr lang="en-US" dirty="0" smtClean="0"/>
                  <a:t>   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dirty="0" smtClean="0"/>
                  <a:t>a	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← 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∗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spcBef>
                    <a:spcPts val="1800"/>
                  </a:spcBef>
                  <a:buNone/>
                </a:pPr>
                <a:endParaRPr lang="cs-CZ" dirty="0" smtClean="0"/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cs-CZ" dirty="0" smtClean="0"/>
                  <a:t>Zachová hodnoty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27872"/>
                <a:ext cx="8229600" cy="3601528"/>
              </a:xfrm>
              <a:blipFill rotWithShape="0">
                <a:blip r:embed="rId2"/>
                <a:stretch>
                  <a:fillRect l="-1111" t="-1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Isosceles Triangle 3"/>
          <p:cNvSpPr/>
          <p:nvPr/>
        </p:nvSpPr>
        <p:spPr>
          <a:xfrm>
            <a:off x="3581647" y="1879593"/>
            <a:ext cx="1001274" cy="623561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86200" y="1960541"/>
                <a:ext cx="533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1960541"/>
                <a:ext cx="533400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2299"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 flipV="1">
            <a:off x="4082284" y="1698183"/>
            <a:ext cx="0" cy="261234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70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cs-CZ" dirty="0" smtClean="0"/>
                  <a:t>Složený výraz s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593" b="-1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320411"/>
                <a:ext cx="8229600" cy="3004190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spcBef>
                    <a:spcPts val="600"/>
                  </a:spcBef>
                  <a:buNone/>
                </a:pPr>
                <a:r>
                  <a:rPr lang="cs-CZ" dirty="0" smtClean="0"/>
                  <a:t>Chci p</a:t>
                </a:r>
                <a:r>
                  <a:rPr lang="en-US" dirty="0" err="1" smtClean="0"/>
                  <a:t>rogram</a:t>
                </a:r>
                <a:r>
                  <a:rPr lang="en-US" dirty="0" smtClean="0"/>
                  <a:t>:</a:t>
                </a:r>
                <a:br>
                  <a:rPr lang="en-US" dirty="0" smtClean="0"/>
                </a:br>
                <a:r>
                  <a:rPr lang="en-US" dirty="0" smtClean="0"/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← 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∗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cs-CZ" dirty="0" smtClean="0"/>
                  <a:t>Máme už programy:</a:t>
                </a:r>
                <a:endParaRPr lang="en-US" dirty="0" smtClean="0"/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← 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∗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		</a:t>
                </a:r>
                <a:endParaRPr lang="cs-CZ" dirty="0" smtClean="0"/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cs-CZ" dirty="0"/>
                  <a:t>a</a:t>
                </a:r>
                <a:r>
                  <a:rPr lang="cs-CZ" dirty="0" smtClean="0"/>
                  <a:t>		</a:t>
                </a: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← 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∗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cs-CZ" dirty="0" smtClean="0"/>
                  <a:t>,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cs-CZ" dirty="0"/>
                  <a:t>k</a:t>
                </a:r>
                <a:r>
                  <a:rPr lang="cs-CZ" dirty="0" smtClean="0"/>
                  <a:t>teré zachovávají hodnoty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  <a:endParaRPr lang="cs-CZ" dirty="0" smtClean="0"/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cs-CZ" dirty="0" smtClean="0"/>
                  <a:t>Pro operaci „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cs-CZ" dirty="0" smtClean="0"/>
                  <a:t>“ obdobně.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320411"/>
                <a:ext cx="8229600" cy="3004190"/>
              </a:xfrm>
              <a:blipFill rotWithShape="0">
                <a:blip r:embed="rId3"/>
                <a:stretch>
                  <a:fillRect l="-741" t="-3043" b="-1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Isosceles Triangle 3"/>
          <p:cNvSpPr/>
          <p:nvPr/>
        </p:nvSpPr>
        <p:spPr>
          <a:xfrm>
            <a:off x="3352923" y="1876102"/>
            <a:ext cx="1458721" cy="1092207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082284" y="1698183"/>
            <a:ext cx="0" cy="261234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61807" y="1939209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1807" y="1939209"/>
                <a:ext cx="533400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V="1">
            <a:off x="3830106" y="2243043"/>
            <a:ext cx="193478" cy="277868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4185361" y="2243043"/>
            <a:ext cx="166104" cy="277308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490184" y="2460588"/>
                <a:ext cx="533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0184" y="2460588"/>
                <a:ext cx="533400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190476" y="2498182"/>
                <a:ext cx="533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476" y="2498182"/>
                <a:ext cx="533400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465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cs-CZ" dirty="0" smtClean="0"/>
                  <a:t>Složený výraz s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593" b="-1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320411"/>
                <a:ext cx="8229600" cy="3004190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1800"/>
                  </a:spcBef>
                  <a:buNone/>
                </a:pPr>
                <a:r>
                  <a:rPr lang="cs-CZ" dirty="0" smtClean="0"/>
                  <a:t>Máme už programy:</a:t>
                </a:r>
                <a:endParaRPr lang="en-US" dirty="0" smtClean="0"/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dirty="0"/>
                  <a:t>	</a:t>
                </a:r>
                <a:r>
                  <a:rPr lang="cs-CZ" dirty="0" smtClean="0"/>
                  <a:t>1.</a:t>
                </a:r>
                <a:r>
                  <a:rPr lang="en-US" dirty="0" smtClean="0"/>
                  <a:t> </a:t>
                </a:r>
                <a:r>
                  <a:rPr lang="cs-CZ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← 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∗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 smtClean="0"/>
                  <a:t>	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           //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cs-CZ" dirty="0" smtClean="0">
                    <a:solidFill>
                      <a:schemeClr val="bg1">
                        <a:lumMod val="50000"/>
                      </a:schemeClr>
                    </a:solidFill>
                  </a:rPr>
                  <a:t>	</a:t>
                </a:r>
                <a:r>
                  <a:rPr lang="cs-CZ" dirty="0" smtClean="0"/>
                  <a:t>		</a:t>
                </a:r>
                <a:r>
                  <a:rPr lang="en-US" dirty="0" smtClean="0"/>
                  <a:t>2.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← 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∗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 smtClean="0"/>
                  <a:t>	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           //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cs-CZ" dirty="0"/>
                  <a:t>	</a:t>
                </a:r>
                <a:r>
                  <a:rPr lang="en-US" dirty="0" smtClean="0"/>
                  <a:t>3.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← 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∗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 smtClean="0"/>
                  <a:t>	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           //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dirty="0">
                    <a:solidFill>
                      <a:schemeClr val="bg1">
                        <a:lumMod val="50000"/>
                      </a:schemeClr>
                    </a:solidFill>
                  </a:rPr>
                  <a:t>	</a:t>
                </a:r>
                <a:r>
                  <a:rPr lang="cs-CZ" dirty="0"/>
                  <a:t>			</a:t>
                </a:r>
                <a:r>
                  <a:rPr lang="en-US" dirty="0" smtClean="0"/>
                  <a:t>4.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← 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∗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	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           //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cs-CZ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cs-CZ" dirty="0" smtClean="0"/>
                  <a:t>které zachovávají hodnoty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  <a:endParaRPr lang="cs-CZ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320411"/>
                <a:ext cx="8229600" cy="3004190"/>
              </a:xfrm>
              <a:blipFill rotWithShape="0">
                <a:blip r:embed="rId3"/>
                <a:stretch>
                  <a:fillRect l="-1111" t="-1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Isosceles Triangle 3"/>
          <p:cNvSpPr/>
          <p:nvPr/>
        </p:nvSpPr>
        <p:spPr>
          <a:xfrm>
            <a:off x="3352923" y="1876102"/>
            <a:ext cx="1458721" cy="1092207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082284" y="1698183"/>
            <a:ext cx="0" cy="261234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61807" y="1939209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1807" y="1939209"/>
                <a:ext cx="533400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V="1">
            <a:off x="3830106" y="2243043"/>
            <a:ext cx="193478" cy="277868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4185361" y="2243043"/>
            <a:ext cx="166104" cy="277308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490184" y="2460588"/>
                <a:ext cx="533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0184" y="2460588"/>
                <a:ext cx="533400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190476" y="2498182"/>
                <a:ext cx="533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476" y="2498182"/>
                <a:ext cx="533400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15000" y="2139264"/>
                <a:ext cx="3276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← </m:t>
                      </m:r>
                      <m:sSub>
                        <m:sSubPr>
                          <m:ctrlPr>
                            <a:rPr lang="en-US" sz="2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err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∗(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0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2139264"/>
                <a:ext cx="3276600" cy="70788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520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Zapůjčení paměti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1066799"/>
          </a:xfrm>
        </p:spPr>
        <p:txBody>
          <a:bodyPr>
            <a:normAutofit/>
          </a:bodyPr>
          <a:lstStyle/>
          <a:p>
            <a:pPr marL="548640" lvl="2" indent="0">
              <a:spcBef>
                <a:spcPts val="600"/>
              </a:spcBef>
              <a:buNone/>
            </a:pPr>
            <a:r>
              <a:rPr lang="en-US" dirty="0" smtClean="0"/>
              <a:t>    	</a:t>
            </a:r>
            <a:endParaRPr lang="cs-CZ" i="1" dirty="0"/>
          </a:p>
        </p:txBody>
      </p:sp>
      <p:pic>
        <p:nvPicPr>
          <p:cNvPr id="20" name="Picture 2" descr="http://www.dansdata.com/images/samsung_ecogreen/hd103ui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456" y="2914061"/>
            <a:ext cx="1105744" cy="86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57200" y="3886200"/>
            <a:ext cx="8001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/>
              <a:t>	</a:t>
            </a:r>
            <a:r>
              <a:rPr lang="cs-CZ" sz="2200" dirty="0" smtClean="0"/>
              <a:t>    Bob				                  Alenka</a:t>
            </a:r>
            <a:endParaRPr lang="en-US" sz="22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599774"/>
            <a:ext cx="1524000" cy="174811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196" y="1739443"/>
            <a:ext cx="1868029" cy="1727657"/>
          </a:xfrm>
          <a:prstGeom prst="rect">
            <a:avLst/>
          </a:prstGeom>
        </p:spPr>
      </p:pic>
      <p:grpSp>
        <p:nvGrpSpPr>
          <p:cNvPr id="4" name="Skupina 3"/>
          <p:cNvGrpSpPr/>
          <p:nvPr/>
        </p:nvGrpSpPr>
        <p:grpSpPr>
          <a:xfrm>
            <a:off x="2101382" y="4418111"/>
            <a:ext cx="4375617" cy="2211289"/>
            <a:chOff x="2101382" y="4418111"/>
            <a:chExt cx="4375617" cy="2211289"/>
          </a:xfrm>
        </p:grpSpPr>
        <p:sp>
          <p:nvSpPr>
            <p:cNvPr id="24" name="Cloud Callout 23"/>
            <p:cNvSpPr/>
            <p:nvPr/>
          </p:nvSpPr>
          <p:spPr>
            <a:xfrm>
              <a:off x="2101382" y="4418111"/>
              <a:ext cx="4375617" cy="2211289"/>
            </a:xfrm>
            <a:prstGeom prst="cloudCallout">
              <a:avLst>
                <a:gd name="adj1" fmla="val 27102"/>
                <a:gd name="adj2" fmla="val -8329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54839">
              <a:off x="4772074" y="4624381"/>
              <a:ext cx="1009650" cy="1489484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45949">
              <a:off x="2878219" y="4920073"/>
              <a:ext cx="1853015" cy="123534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56786">
              <a:off x="2487253" y="4834374"/>
              <a:ext cx="1842643" cy="1151652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34903">
              <a:off x="4135367" y="6108844"/>
              <a:ext cx="515276" cy="515276"/>
            </a:xfrm>
            <a:prstGeom prst="rect">
              <a:avLst/>
            </a:prstGeom>
          </p:spPr>
        </p:pic>
      </p:grpSp>
      <p:sp>
        <p:nvSpPr>
          <p:cNvPr id="39" name="Cloud Callout 38"/>
          <p:cNvSpPr/>
          <p:nvPr/>
        </p:nvSpPr>
        <p:spPr>
          <a:xfrm>
            <a:off x="3081410" y="1303108"/>
            <a:ext cx="1846860" cy="1066800"/>
          </a:xfrm>
          <a:prstGeom prst="cloudCallout">
            <a:avLst>
              <a:gd name="adj1" fmla="val -77878"/>
              <a:gd name="adj2" fmla="val 205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3495086" y="1485781"/>
            <a:ext cx="116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???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31051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Vyhodnocení výrazu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782078"/>
                <a:ext cx="8229600" cy="2847322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dirty="0" smtClean="0"/>
                  <a:t>	</a:t>
                </a:r>
                <a:endParaRPr lang="cs-CZ" dirty="0" smtClean="0"/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cs-CZ" dirty="0" smtClean="0"/>
                  <a:t>Délka programu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cs-CZ" dirty="0" smtClean="0"/>
                  <a:t> … hloubka výrazu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endParaRPr lang="cs-CZ" dirty="0"/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cs-CZ" dirty="0" smtClean="0"/>
                  <a:t>Výraz velikosti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  →  program </a:t>
                </a:r>
                <a:r>
                  <a:rPr lang="cs-CZ" dirty="0" smtClean="0"/>
                  <a:t>délky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782078"/>
                <a:ext cx="8229600" cy="2847322"/>
              </a:xfrm>
              <a:blipFill rotWithShape="0"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Isosceles Triangle 3"/>
          <p:cNvSpPr/>
          <p:nvPr/>
        </p:nvSpPr>
        <p:spPr>
          <a:xfrm>
            <a:off x="2656326" y="1814839"/>
            <a:ext cx="2851916" cy="16764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86200" y="2653039"/>
                <a:ext cx="533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2653039"/>
                <a:ext cx="533400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2299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 flipV="1">
            <a:off x="4082284" y="1698183"/>
            <a:ext cx="0" cy="261234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37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Prohledávání grafů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988430"/>
                <a:ext cx="8229600" cy="2640969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spcBef>
                    <a:spcPts val="600"/>
                  </a:spcBef>
                  <a:buNone/>
                </a:pPr>
                <a:r>
                  <a:rPr lang="cs-CZ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Úloha:</a:t>
                </a:r>
                <a:r>
                  <a:rPr lang="cs-CZ" dirty="0" smtClean="0"/>
                  <a:t> Najdi cestu z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cs-CZ" dirty="0" smtClean="0"/>
                  <a:t> do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cs-CZ" dirty="0" smtClean="0"/>
                  <a:t>.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US" dirty="0" smtClean="0"/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cs-CZ" dirty="0" smtClean="0"/>
                  <a:t>Známé </a:t>
                </a:r>
                <a:r>
                  <a:rPr lang="en-US" dirty="0" smtClean="0"/>
                  <a:t>(</a:t>
                </a:r>
                <a:r>
                  <a:rPr lang="cs-CZ" dirty="0" smtClean="0"/>
                  <a:t>polynomiální</a:t>
                </a:r>
                <a:r>
                  <a:rPr lang="en-US" dirty="0" smtClean="0"/>
                  <a:t>) </a:t>
                </a:r>
                <a:r>
                  <a:rPr lang="cs-CZ" dirty="0" smtClean="0"/>
                  <a:t>algoritmy potřebují svoji paměť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  <a:endParaRPr lang="cs-CZ" dirty="0" smtClean="0"/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cs-CZ" dirty="0" smtClean="0"/>
                  <a:t>Lze řešit s pamětí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cs-CZ" dirty="0" smtClean="0"/>
                  <a:t>svojí +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cs-CZ" dirty="0" smtClean="0"/>
                  <a:t>cizí.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endParaRPr lang="cs-CZ" dirty="0"/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dirty="0" smtClean="0"/>
                  <a:t>			</a:t>
                </a:r>
                <a:r>
                  <a:rPr lang="cs-CZ" dirty="0" smtClean="0"/>
                  <a:t>	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 smtClean="0"/>
                  <a:t>… počet vrcholů v grafu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988430"/>
                <a:ext cx="8229600" cy="2640969"/>
              </a:xfrm>
              <a:blipFill rotWithShape="0">
                <a:blip r:embed="rId2"/>
                <a:stretch>
                  <a:fillRect l="-963" t="-2540" b="-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loud 4"/>
          <p:cNvSpPr/>
          <p:nvPr/>
        </p:nvSpPr>
        <p:spPr>
          <a:xfrm>
            <a:off x="1752600" y="1471939"/>
            <a:ext cx="5791200" cy="2185661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200400" y="2133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933700" y="2564769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876800" y="2209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581400" y="29337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038600" y="21717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410200" y="28575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9" idx="0"/>
            <a:endCxn id="6" idx="3"/>
          </p:cNvCxnSpPr>
          <p:nvPr/>
        </p:nvCxnSpPr>
        <p:spPr>
          <a:xfrm flipV="1">
            <a:off x="2971800" y="2198641"/>
            <a:ext cx="239759" cy="366128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6"/>
            <a:endCxn id="12" idx="3"/>
          </p:cNvCxnSpPr>
          <p:nvPr/>
        </p:nvCxnSpPr>
        <p:spPr>
          <a:xfrm>
            <a:off x="3276600" y="2171700"/>
            <a:ext cx="773159" cy="65041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1" idx="1"/>
            <a:endCxn id="9" idx="6"/>
          </p:cNvCxnSpPr>
          <p:nvPr/>
        </p:nvCxnSpPr>
        <p:spPr>
          <a:xfrm flipH="1" flipV="1">
            <a:off x="3009900" y="2602869"/>
            <a:ext cx="582659" cy="341990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0"/>
            <a:endCxn id="12" idx="4"/>
          </p:cNvCxnSpPr>
          <p:nvPr/>
        </p:nvCxnSpPr>
        <p:spPr>
          <a:xfrm flipV="1">
            <a:off x="3619500" y="2247900"/>
            <a:ext cx="457200" cy="685800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0" idx="2"/>
          </p:cNvCxnSpPr>
          <p:nvPr/>
        </p:nvCxnSpPr>
        <p:spPr>
          <a:xfrm flipV="1">
            <a:off x="3620938" y="2247900"/>
            <a:ext cx="1255862" cy="718902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6" idx="6"/>
            <a:endCxn id="11" idx="0"/>
          </p:cNvCxnSpPr>
          <p:nvPr/>
        </p:nvCxnSpPr>
        <p:spPr>
          <a:xfrm>
            <a:off x="3276600" y="2171700"/>
            <a:ext cx="342900" cy="762000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4" idx="3"/>
            <a:endCxn id="12" idx="5"/>
          </p:cNvCxnSpPr>
          <p:nvPr/>
        </p:nvCxnSpPr>
        <p:spPr>
          <a:xfrm flipH="1" flipV="1">
            <a:off x="4103641" y="2236741"/>
            <a:ext cx="1317718" cy="685800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0" idx="4"/>
            <a:endCxn id="14" idx="0"/>
          </p:cNvCxnSpPr>
          <p:nvPr/>
        </p:nvCxnSpPr>
        <p:spPr>
          <a:xfrm>
            <a:off x="4914900" y="2286000"/>
            <a:ext cx="533400" cy="571500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438400" y="2381705"/>
                <a:ext cx="6532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381705"/>
                <a:ext cx="653279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339579" y="2772058"/>
                <a:ext cx="6532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579" y="2772058"/>
                <a:ext cx="653279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59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Typický systém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1066799"/>
          </a:xfrm>
        </p:spPr>
        <p:txBody>
          <a:bodyPr>
            <a:normAutofit/>
          </a:bodyPr>
          <a:lstStyle/>
          <a:p>
            <a:pPr marL="548640" lvl="2" indent="0">
              <a:spcBef>
                <a:spcPts val="600"/>
              </a:spcBef>
              <a:buNone/>
            </a:pPr>
            <a:r>
              <a:rPr lang="en-US" dirty="0" smtClean="0"/>
              <a:t>    	</a:t>
            </a:r>
            <a:endParaRPr lang="cs-CZ" i="1" dirty="0"/>
          </a:p>
        </p:txBody>
      </p:sp>
      <p:grpSp>
        <p:nvGrpSpPr>
          <p:cNvPr id="4" name="Group 3"/>
          <p:cNvGrpSpPr/>
          <p:nvPr/>
        </p:nvGrpSpPr>
        <p:grpSpPr>
          <a:xfrm>
            <a:off x="2362200" y="2095500"/>
            <a:ext cx="1173581" cy="2743199"/>
            <a:chOff x="1981201" y="1752600"/>
            <a:chExt cx="1173581" cy="2743199"/>
          </a:xfrm>
        </p:grpSpPr>
        <p:pic>
          <p:nvPicPr>
            <p:cNvPr id="6" name="Picture 2" descr="http://iuuk.mff.cuni.cz/~koucky/mem/DIMM-memor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86470" y="2647331"/>
              <a:ext cx="2300051" cy="510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ttp://iuuk.mff.cuni.cz/~koucky/mem/DIMM-memor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292261" y="2799731"/>
              <a:ext cx="2300051" cy="510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://iuuk.mff.cuni.cz/~koucky/mem/DIMM-memor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520861" y="2952131"/>
              <a:ext cx="2300051" cy="510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ttp://iuuk.mff.cuni.cz/~koucky/mem/DIMM-memor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749461" y="3090479"/>
              <a:ext cx="2300051" cy="510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2" descr="http://www.dansdata.com/images/samsung_ecogreen/hd103ui1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643981"/>
            <a:ext cx="2113652" cy="16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343400" y="320549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+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2057400" y="3276600"/>
            <a:ext cx="4114800" cy="590458"/>
          </a:xfrm>
          <a:prstGeom prst="rect">
            <a:avLst/>
          </a:prstGeom>
          <a:solidFill>
            <a:schemeClr val="accent1">
              <a:alpha val="70000"/>
            </a:schemeClr>
          </a:solidFill>
          <a:ln w="222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419600" y="4648200"/>
            <a:ext cx="32766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Paměť dostupná pro můj výpočet</a:t>
            </a:r>
            <a:endParaRPr lang="en-US" dirty="0"/>
          </a:p>
        </p:txBody>
      </p:sp>
      <p:cxnSp>
        <p:nvCxnSpPr>
          <p:cNvPr id="15" name="Straight Arrow Connector 14"/>
          <p:cNvCxnSpPr>
            <a:endCxn id="10" idx="2"/>
          </p:cNvCxnSpPr>
          <p:nvPr/>
        </p:nvCxnSpPr>
        <p:spPr>
          <a:xfrm flipH="1" flipV="1">
            <a:off x="4114800" y="3867058"/>
            <a:ext cx="1451560" cy="781142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86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Abstrakce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3400" y="3478488"/>
            <a:ext cx="8229600" cy="15240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endParaRPr lang="cs-CZ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/>
              <a:t>	  </a:t>
            </a:r>
            <a:r>
              <a:rPr lang="cs-CZ" dirty="0" smtClean="0"/>
              <a:t>můj pracovní</a:t>
            </a:r>
            <a:r>
              <a:rPr lang="en-US" dirty="0" smtClean="0"/>
              <a:t>	</a:t>
            </a:r>
            <a:r>
              <a:rPr lang="cs-CZ" dirty="0" smtClean="0"/>
              <a:t>  cizí prostor</a:t>
            </a:r>
            <a:endParaRPr lang="en-US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cs-CZ" dirty="0"/>
              <a:t>	</a:t>
            </a:r>
            <a:r>
              <a:rPr lang="en-US" dirty="0" smtClean="0"/>
              <a:t> </a:t>
            </a:r>
            <a:r>
              <a:rPr lang="cs-CZ" dirty="0" smtClean="0"/>
              <a:t> prostor - </a:t>
            </a:r>
            <a:r>
              <a:rPr lang="en-US" dirty="0" smtClean="0"/>
              <a:t>R/W</a:t>
            </a:r>
            <a:r>
              <a:rPr lang="cs-CZ" dirty="0" smtClean="0"/>
              <a:t>	       </a:t>
            </a:r>
            <a:r>
              <a:rPr lang="en-US" dirty="0" smtClean="0"/>
              <a:t>R/W</a:t>
            </a:r>
            <a:endParaRPr lang="cs-CZ" dirty="0"/>
          </a:p>
        </p:txBody>
      </p:sp>
      <p:sp>
        <p:nvSpPr>
          <p:cNvPr id="5" name="TextBox 4"/>
          <p:cNvSpPr txBox="1"/>
          <p:nvPr/>
        </p:nvSpPr>
        <p:spPr>
          <a:xfrm>
            <a:off x="1905000" y="3341132"/>
            <a:ext cx="1295400" cy="344128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endParaRPr lang="en-US" sz="2000" i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24200" y="1611672"/>
                <a:ext cx="2819400" cy="344128"/>
              </a:xfrm>
              <a:prstGeom prst="rect">
                <a:avLst/>
              </a:prstGeom>
              <a:noFill/>
              <a:ln w="12700" cap="sq">
                <a:solidFill>
                  <a:schemeClr val="dk1"/>
                </a:solidFill>
              </a:ln>
            </p:spPr>
            <p:txBody>
              <a:bodyPr wrap="square" lIns="0" tIns="18000" rIns="0" bIns="1800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000" i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1611672"/>
                <a:ext cx="2819400" cy="34412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2700" cap="sq">
                <a:solidFill>
                  <a:schemeClr val="dk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200400" y="3341132"/>
            <a:ext cx="4267200" cy="344128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endParaRPr lang="en-US" sz="2000" i="1" dirty="0">
              <a:solidFill>
                <a:srgbClr val="002060"/>
              </a:solidFill>
            </a:endParaRP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048000" y="2057400"/>
            <a:ext cx="29718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Font typeface="Arial" pitchFamily="34" charset="0"/>
              <a:buNone/>
            </a:pPr>
            <a:r>
              <a:rPr lang="cs-CZ" dirty="0" smtClean="0"/>
              <a:t>Vstup</a:t>
            </a:r>
            <a:r>
              <a:rPr lang="en-US" dirty="0" smtClean="0"/>
              <a:t> – </a:t>
            </a:r>
            <a:r>
              <a:rPr lang="cs-CZ" dirty="0" smtClean="0"/>
              <a:t>zadání</a:t>
            </a:r>
            <a:endParaRPr lang="en-US" dirty="0" smtClean="0"/>
          </a:p>
          <a:p>
            <a:pPr marL="0" indent="0" algn="ctr"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             R/O		         </a:t>
            </a:r>
            <a:endParaRPr lang="cs-CZ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5292244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Otázka: </a:t>
            </a:r>
            <a:r>
              <a:rPr lang="cs-CZ" sz="2400" dirty="0" smtClean="0"/>
              <a:t>Lze využít cizí paměť, aniž bychom zničili v ní uložená data</a:t>
            </a:r>
            <a:r>
              <a:rPr lang="en-US" sz="2400" dirty="0" smtClean="0"/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517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Zachování cizích dat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408354"/>
            <a:ext cx="8229600" cy="7620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</a:pPr>
            <a:endParaRPr lang="cs-CZ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/>
              <a:t>	     </a:t>
            </a:r>
            <a:r>
              <a:rPr lang="cs-CZ" dirty="0" smtClean="0"/>
              <a:t>moje paměť</a:t>
            </a:r>
            <a:r>
              <a:rPr lang="en-US" dirty="0" smtClean="0"/>
              <a:t>	</a:t>
            </a:r>
            <a:r>
              <a:rPr lang="cs-CZ" dirty="0" smtClean="0"/>
              <a:t>   </a:t>
            </a:r>
            <a:r>
              <a:rPr lang="en-US" dirty="0" smtClean="0"/>
              <a:t>  </a:t>
            </a:r>
            <a:r>
              <a:rPr lang="cs-CZ" dirty="0" smtClean="0"/>
              <a:t>cizí paměť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79600" y="1802297"/>
                <a:ext cx="1295400" cy="344128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dk1"/>
                </a:solidFill>
              </a:ln>
            </p:spPr>
            <p:txBody>
              <a:bodyPr wrap="square" lIns="0" tIns="18000" rIns="0" bIns="1800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000" i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600" y="1802297"/>
                <a:ext cx="1295400" cy="3441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 cap="sq">
                <a:solidFill>
                  <a:schemeClr val="dk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79600" y="4191000"/>
                <a:ext cx="1295400" cy="344128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dk1"/>
                </a:solidFill>
              </a:ln>
            </p:spPr>
            <p:txBody>
              <a:bodyPr wrap="square" lIns="0" tIns="18000" rIns="0" bIns="1800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000" i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600" y="4191000"/>
                <a:ext cx="1295400" cy="344128"/>
              </a:xfrm>
              <a:prstGeom prst="rect">
                <a:avLst/>
              </a:prstGeom>
              <a:blipFill>
                <a:blip r:embed="rId3"/>
                <a:stretch>
                  <a:fillRect b="-17241"/>
                </a:stretch>
              </a:blipFill>
              <a:ln w="12700" cap="sq">
                <a:solidFill>
                  <a:schemeClr val="dk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75000" y="1802297"/>
                <a:ext cx="4267200" cy="344128"/>
              </a:xfrm>
              <a:prstGeom prst="rect">
                <a:avLst/>
              </a:prstGeom>
              <a:noFill/>
              <a:ln w="12700" cap="sq">
                <a:solidFill>
                  <a:schemeClr val="dk1"/>
                </a:solidFill>
              </a:ln>
            </p:spPr>
            <p:txBody>
              <a:bodyPr wrap="square" lIns="0" tIns="18000" rIns="0" bIns="1800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0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000" y="1802297"/>
                <a:ext cx="4267200" cy="34412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2700" cap="sq">
                <a:solidFill>
                  <a:schemeClr val="dk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75000" y="4191000"/>
                <a:ext cx="4267200" cy="344128"/>
              </a:xfrm>
              <a:prstGeom prst="rect">
                <a:avLst/>
              </a:prstGeom>
              <a:noFill/>
              <a:ln w="12700" cap="sq">
                <a:solidFill>
                  <a:schemeClr val="dk1"/>
                </a:solidFill>
              </a:ln>
            </p:spPr>
            <p:txBody>
              <a:bodyPr wrap="square" lIns="0" tIns="18000" rIns="0" bIns="1800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000" i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000" y="4191000"/>
                <a:ext cx="4267200" cy="34412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2700" cap="sq">
                <a:solidFill>
                  <a:schemeClr val="dk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eform 9"/>
          <p:cNvSpPr/>
          <p:nvPr/>
        </p:nvSpPr>
        <p:spPr>
          <a:xfrm>
            <a:off x="4089400" y="2252296"/>
            <a:ext cx="404486" cy="1820008"/>
          </a:xfrm>
          <a:custGeom>
            <a:avLst/>
            <a:gdLst>
              <a:gd name="connsiteX0" fmla="*/ 0 w 404486"/>
              <a:gd name="connsiteY0" fmla="*/ 0 h 1820008"/>
              <a:gd name="connsiteX1" fmla="*/ 395654 w 404486"/>
              <a:gd name="connsiteY1" fmla="*/ 167054 h 1820008"/>
              <a:gd name="connsiteX2" fmla="*/ 79131 w 404486"/>
              <a:gd name="connsiteY2" fmla="*/ 351692 h 1820008"/>
              <a:gd name="connsiteX3" fmla="*/ 386862 w 404486"/>
              <a:gd name="connsiteY3" fmla="*/ 483577 h 1820008"/>
              <a:gd name="connsiteX4" fmla="*/ 158262 w 404486"/>
              <a:gd name="connsiteY4" fmla="*/ 615462 h 1820008"/>
              <a:gd name="connsiteX5" fmla="*/ 369277 w 404486"/>
              <a:gd name="connsiteY5" fmla="*/ 747346 h 1820008"/>
              <a:gd name="connsiteX6" fmla="*/ 228600 w 404486"/>
              <a:gd name="connsiteY6" fmla="*/ 896816 h 1820008"/>
              <a:gd name="connsiteX7" fmla="*/ 378069 w 404486"/>
              <a:gd name="connsiteY7" fmla="*/ 1028700 h 1820008"/>
              <a:gd name="connsiteX8" fmla="*/ 228600 w 404486"/>
              <a:gd name="connsiteY8" fmla="*/ 1186962 h 1820008"/>
              <a:gd name="connsiteX9" fmla="*/ 404446 w 404486"/>
              <a:gd name="connsiteY9" fmla="*/ 1345223 h 1820008"/>
              <a:gd name="connsiteX10" fmla="*/ 246185 w 404486"/>
              <a:gd name="connsiteY10" fmla="*/ 1512277 h 1820008"/>
              <a:gd name="connsiteX11" fmla="*/ 386862 w 404486"/>
              <a:gd name="connsiteY11" fmla="*/ 1600200 h 1820008"/>
              <a:gd name="connsiteX12" fmla="*/ 325316 w 404486"/>
              <a:gd name="connsiteY12" fmla="*/ 1820008 h 1820008"/>
              <a:gd name="connsiteX13" fmla="*/ 325316 w 404486"/>
              <a:gd name="connsiteY13" fmla="*/ 1820008 h 182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4486" h="1820008">
                <a:moveTo>
                  <a:pt x="0" y="0"/>
                </a:moveTo>
                <a:cubicBezTo>
                  <a:pt x="191233" y="54219"/>
                  <a:pt x="382466" y="108439"/>
                  <a:pt x="395654" y="167054"/>
                </a:cubicBezTo>
                <a:cubicBezTo>
                  <a:pt x="408842" y="225669"/>
                  <a:pt x="80596" y="298938"/>
                  <a:pt x="79131" y="351692"/>
                </a:cubicBezTo>
                <a:cubicBezTo>
                  <a:pt x="77666" y="404446"/>
                  <a:pt x="373674" y="439615"/>
                  <a:pt x="386862" y="483577"/>
                </a:cubicBezTo>
                <a:cubicBezTo>
                  <a:pt x="400050" y="527539"/>
                  <a:pt x="161193" y="571501"/>
                  <a:pt x="158262" y="615462"/>
                </a:cubicBezTo>
                <a:cubicBezTo>
                  <a:pt x="155331" y="659423"/>
                  <a:pt x="357554" y="700454"/>
                  <a:pt x="369277" y="747346"/>
                </a:cubicBezTo>
                <a:cubicBezTo>
                  <a:pt x="381000" y="794238"/>
                  <a:pt x="227135" y="849924"/>
                  <a:pt x="228600" y="896816"/>
                </a:cubicBezTo>
                <a:cubicBezTo>
                  <a:pt x="230065" y="943708"/>
                  <a:pt x="378069" y="980342"/>
                  <a:pt x="378069" y="1028700"/>
                </a:cubicBezTo>
                <a:cubicBezTo>
                  <a:pt x="378069" y="1077058"/>
                  <a:pt x="224204" y="1134208"/>
                  <a:pt x="228600" y="1186962"/>
                </a:cubicBezTo>
                <a:cubicBezTo>
                  <a:pt x="232996" y="1239716"/>
                  <a:pt x="401515" y="1291004"/>
                  <a:pt x="404446" y="1345223"/>
                </a:cubicBezTo>
                <a:cubicBezTo>
                  <a:pt x="407377" y="1399442"/>
                  <a:pt x="249116" y="1469781"/>
                  <a:pt x="246185" y="1512277"/>
                </a:cubicBezTo>
                <a:cubicBezTo>
                  <a:pt x="243254" y="1554773"/>
                  <a:pt x="373674" y="1548912"/>
                  <a:pt x="386862" y="1600200"/>
                </a:cubicBezTo>
                <a:cubicBezTo>
                  <a:pt x="400051" y="1651489"/>
                  <a:pt x="325316" y="1820008"/>
                  <a:pt x="325316" y="1820008"/>
                </a:cubicBezTo>
                <a:lnTo>
                  <a:pt x="325316" y="1820008"/>
                </a:ln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879600" y="2998176"/>
                <a:ext cx="1295400" cy="344128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dk1"/>
                </a:solidFill>
              </a:ln>
            </p:spPr>
            <p:txBody>
              <a:bodyPr wrap="square" lIns="0" tIns="18000" rIns="0" bIns="1800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000" i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600" y="2998176"/>
                <a:ext cx="1295400" cy="3441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 cap="sq">
                <a:solidFill>
                  <a:schemeClr val="dk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3860800" y="2930768"/>
            <a:ext cx="1143000" cy="49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175000" y="2998176"/>
                <a:ext cx="4267200" cy="344128"/>
              </a:xfrm>
              <a:prstGeom prst="rect">
                <a:avLst/>
              </a:prstGeom>
              <a:noFill/>
              <a:ln w="12700" cap="sq">
                <a:solidFill>
                  <a:schemeClr val="dk1"/>
                </a:solidFill>
              </a:ln>
            </p:spPr>
            <p:txBody>
              <a:bodyPr wrap="square" lIns="0" tIns="18000" rIns="0" bIns="1800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sz="20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000" y="2998176"/>
                <a:ext cx="4267200" cy="344128"/>
              </a:xfrm>
              <a:prstGeom prst="rect">
                <a:avLst/>
              </a:prstGeom>
              <a:blipFill rotWithShape="0">
                <a:blip r:embed="rId7"/>
                <a:stretch>
                  <a:fillRect b="-25862"/>
                </a:stretch>
              </a:blipFill>
              <a:ln w="12700" cap="sq">
                <a:solidFill>
                  <a:schemeClr val="dk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57200" y="54864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Na konci mého výpočtu musí být obsah cizí paměti obnoven.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0615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/>
        </p:nvSpPr>
        <p:spPr>
          <a:xfrm>
            <a:off x="2834014" y="2438400"/>
            <a:ext cx="404486" cy="1820008"/>
          </a:xfrm>
          <a:custGeom>
            <a:avLst/>
            <a:gdLst>
              <a:gd name="connsiteX0" fmla="*/ 0 w 404486"/>
              <a:gd name="connsiteY0" fmla="*/ 0 h 1820008"/>
              <a:gd name="connsiteX1" fmla="*/ 395654 w 404486"/>
              <a:gd name="connsiteY1" fmla="*/ 167054 h 1820008"/>
              <a:gd name="connsiteX2" fmla="*/ 79131 w 404486"/>
              <a:gd name="connsiteY2" fmla="*/ 351692 h 1820008"/>
              <a:gd name="connsiteX3" fmla="*/ 386862 w 404486"/>
              <a:gd name="connsiteY3" fmla="*/ 483577 h 1820008"/>
              <a:gd name="connsiteX4" fmla="*/ 158262 w 404486"/>
              <a:gd name="connsiteY4" fmla="*/ 615462 h 1820008"/>
              <a:gd name="connsiteX5" fmla="*/ 369277 w 404486"/>
              <a:gd name="connsiteY5" fmla="*/ 747346 h 1820008"/>
              <a:gd name="connsiteX6" fmla="*/ 228600 w 404486"/>
              <a:gd name="connsiteY6" fmla="*/ 896816 h 1820008"/>
              <a:gd name="connsiteX7" fmla="*/ 378069 w 404486"/>
              <a:gd name="connsiteY7" fmla="*/ 1028700 h 1820008"/>
              <a:gd name="connsiteX8" fmla="*/ 228600 w 404486"/>
              <a:gd name="connsiteY8" fmla="*/ 1186962 h 1820008"/>
              <a:gd name="connsiteX9" fmla="*/ 404446 w 404486"/>
              <a:gd name="connsiteY9" fmla="*/ 1345223 h 1820008"/>
              <a:gd name="connsiteX10" fmla="*/ 246185 w 404486"/>
              <a:gd name="connsiteY10" fmla="*/ 1512277 h 1820008"/>
              <a:gd name="connsiteX11" fmla="*/ 386862 w 404486"/>
              <a:gd name="connsiteY11" fmla="*/ 1600200 h 1820008"/>
              <a:gd name="connsiteX12" fmla="*/ 325316 w 404486"/>
              <a:gd name="connsiteY12" fmla="*/ 1820008 h 1820008"/>
              <a:gd name="connsiteX13" fmla="*/ 325316 w 404486"/>
              <a:gd name="connsiteY13" fmla="*/ 1820008 h 182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4486" h="1820008">
                <a:moveTo>
                  <a:pt x="0" y="0"/>
                </a:moveTo>
                <a:cubicBezTo>
                  <a:pt x="191233" y="54219"/>
                  <a:pt x="382466" y="108439"/>
                  <a:pt x="395654" y="167054"/>
                </a:cubicBezTo>
                <a:cubicBezTo>
                  <a:pt x="408842" y="225669"/>
                  <a:pt x="80596" y="298938"/>
                  <a:pt x="79131" y="351692"/>
                </a:cubicBezTo>
                <a:cubicBezTo>
                  <a:pt x="77666" y="404446"/>
                  <a:pt x="373674" y="439615"/>
                  <a:pt x="386862" y="483577"/>
                </a:cubicBezTo>
                <a:cubicBezTo>
                  <a:pt x="400050" y="527539"/>
                  <a:pt x="161193" y="571501"/>
                  <a:pt x="158262" y="615462"/>
                </a:cubicBezTo>
                <a:cubicBezTo>
                  <a:pt x="155331" y="659423"/>
                  <a:pt x="357554" y="700454"/>
                  <a:pt x="369277" y="747346"/>
                </a:cubicBezTo>
                <a:cubicBezTo>
                  <a:pt x="381000" y="794238"/>
                  <a:pt x="227135" y="849924"/>
                  <a:pt x="228600" y="896816"/>
                </a:cubicBezTo>
                <a:cubicBezTo>
                  <a:pt x="230065" y="943708"/>
                  <a:pt x="378069" y="980342"/>
                  <a:pt x="378069" y="1028700"/>
                </a:cubicBezTo>
                <a:cubicBezTo>
                  <a:pt x="378069" y="1077058"/>
                  <a:pt x="224204" y="1134208"/>
                  <a:pt x="228600" y="1186962"/>
                </a:cubicBezTo>
                <a:cubicBezTo>
                  <a:pt x="232996" y="1239716"/>
                  <a:pt x="401515" y="1291004"/>
                  <a:pt x="404446" y="1345223"/>
                </a:cubicBezTo>
                <a:cubicBezTo>
                  <a:pt x="407377" y="1399442"/>
                  <a:pt x="249116" y="1469781"/>
                  <a:pt x="246185" y="1512277"/>
                </a:cubicBezTo>
                <a:cubicBezTo>
                  <a:pt x="243254" y="1554773"/>
                  <a:pt x="373674" y="1548912"/>
                  <a:pt x="386862" y="1600200"/>
                </a:cubicBezTo>
                <a:cubicBezTo>
                  <a:pt x="400051" y="1651489"/>
                  <a:pt x="325316" y="1820008"/>
                  <a:pt x="325316" y="1820008"/>
                </a:cubicBezTo>
                <a:lnTo>
                  <a:pt x="325316" y="1820008"/>
                </a:ln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667000" y="2778368"/>
            <a:ext cx="1143000" cy="49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Lze cizí paměť použít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3400" y="5607036"/>
            <a:ext cx="8229600" cy="833092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dirty="0" smtClean="0"/>
              <a:t>Kompresi </a:t>
            </a:r>
            <a:r>
              <a:rPr lang="cs-CZ" i="1" dirty="0" smtClean="0"/>
              <a:t>nelze</a:t>
            </a:r>
            <a:r>
              <a:rPr lang="cs-CZ" dirty="0" smtClean="0"/>
              <a:t> použít, pokud nejsou cizí data </a:t>
            </a:r>
            <a:r>
              <a:rPr lang="cs-CZ" dirty="0" err="1" smtClean="0"/>
              <a:t>komprimovatelná</a:t>
            </a:r>
            <a:r>
              <a:rPr lang="cs-CZ" dirty="0" smtClean="0"/>
              <a:t>: 	obrázky, videa, hudba, zašifrovaná data…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600200" y="1905000"/>
            <a:ext cx="1295400" cy="344128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endParaRPr lang="en-US" sz="2000" i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200" y="4456472"/>
            <a:ext cx="1295400" cy="344128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endParaRPr lang="en-US" sz="2000" i="1" dirty="0">
              <a:solidFill>
                <a:srgbClr val="002060"/>
              </a:solidFill>
            </a:endParaRPr>
          </a:p>
        </p:txBody>
      </p:sp>
      <p:sp>
        <p:nvSpPr>
          <p:cNvPr id="13" name="Right Triangle 12"/>
          <p:cNvSpPr/>
          <p:nvPr/>
        </p:nvSpPr>
        <p:spPr>
          <a:xfrm rot="10800000">
            <a:off x="2895600" y="2249126"/>
            <a:ext cx="2514600" cy="589086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10200" y="2249128"/>
            <a:ext cx="1752600" cy="58908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Triangle 14"/>
          <p:cNvSpPr/>
          <p:nvPr/>
        </p:nvSpPr>
        <p:spPr>
          <a:xfrm flipH="1">
            <a:off x="2895600" y="4020540"/>
            <a:ext cx="2514600" cy="435931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10200" y="4020540"/>
            <a:ext cx="1752600" cy="43593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10200" y="2838213"/>
            <a:ext cx="1752600" cy="344128"/>
          </a:xfrm>
          <a:prstGeom prst="rect">
            <a:avLst/>
          </a:prstGeom>
          <a:pattFill prst="dkUpDiag">
            <a:fgClr>
              <a:schemeClr val="accent1"/>
            </a:fgClr>
            <a:bgClr>
              <a:schemeClr val="bg1"/>
            </a:bgClr>
          </a:pattFill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endParaRPr lang="en-US" sz="2000" i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2838213"/>
            <a:ext cx="3810000" cy="344128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endParaRPr lang="en-US" sz="2000" i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1905000"/>
            <a:ext cx="4267200" cy="344128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endParaRPr lang="en-US" sz="2000" i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5600" y="4456472"/>
            <a:ext cx="4267200" cy="344128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endParaRPr lang="en-US" sz="2000" i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62600" y="235900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komprese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48300" y="40501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dekomprese</a:t>
            </a:r>
            <a:endParaRPr lang="en-US" dirty="0"/>
          </a:p>
        </p:txBody>
      </p:sp>
      <p:sp>
        <p:nvSpPr>
          <p:cNvPr id="21" name="Zástupný symbol pro obsah 2"/>
          <p:cNvSpPr txBox="1">
            <a:spLocks/>
          </p:cNvSpPr>
          <p:nvPr/>
        </p:nvSpPr>
        <p:spPr>
          <a:xfrm>
            <a:off x="152400" y="4695093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endParaRPr lang="cs-CZ" dirty="0" smtClean="0"/>
          </a:p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	     </a:t>
            </a:r>
            <a:r>
              <a:rPr lang="cs-CZ" dirty="0" smtClean="0"/>
              <a:t>moje paměť</a:t>
            </a:r>
            <a:r>
              <a:rPr lang="en-US" dirty="0" smtClean="0"/>
              <a:t>	</a:t>
            </a:r>
            <a:r>
              <a:rPr lang="cs-CZ" dirty="0" smtClean="0"/>
              <a:t>   </a:t>
            </a:r>
            <a:r>
              <a:rPr lang="en-US" dirty="0" smtClean="0"/>
              <a:t>  </a:t>
            </a:r>
            <a:r>
              <a:rPr lang="cs-CZ" dirty="0" smtClean="0"/>
              <a:t>cizí paměť</a:t>
            </a:r>
            <a:endParaRPr lang="cs-CZ" dirty="0"/>
          </a:p>
        </p:txBody>
      </p:sp>
      <p:sp>
        <p:nvSpPr>
          <p:cNvPr id="22" name="Rectangle 21"/>
          <p:cNvSpPr/>
          <p:nvPr/>
        </p:nvSpPr>
        <p:spPr>
          <a:xfrm>
            <a:off x="2667000" y="3616567"/>
            <a:ext cx="1143000" cy="49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410200" y="3676412"/>
            <a:ext cx="1752600" cy="344128"/>
          </a:xfrm>
          <a:prstGeom prst="rect">
            <a:avLst/>
          </a:prstGeom>
          <a:pattFill prst="dkUpDiag">
            <a:fgClr>
              <a:schemeClr val="accent1"/>
            </a:fgClr>
            <a:bgClr>
              <a:schemeClr val="bg1"/>
            </a:bgClr>
          </a:pattFill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endParaRPr lang="en-US" sz="2000" i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00200" y="3676412"/>
            <a:ext cx="3810000" cy="344128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endParaRPr lang="en-US" sz="20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57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Zachování cizích dat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408354"/>
            <a:ext cx="8229600" cy="7620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</a:pPr>
            <a:endParaRPr lang="cs-CZ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/>
              <a:t>	     </a:t>
            </a:r>
            <a:r>
              <a:rPr lang="cs-CZ" dirty="0" smtClean="0"/>
              <a:t>moje paměť</a:t>
            </a:r>
            <a:r>
              <a:rPr lang="en-US" dirty="0" smtClean="0"/>
              <a:t>	</a:t>
            </a:r>
            <a:r>
              <a:rPr lang="cs-CZ" dirty="0" smtClean="0"/>
              <a:t>   </a:t>
            </a:r>
            <a:r>
              <a:rPr lang="en-US" dirty="0" smtClean="0"/>
              <a:t>  </a:t>
            </a:r>
            <a:r>
              <a:rPr lang="cs-CZ" dirty="0" smtClean="0"/>
              <a:t>cizí paměť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79600" y="1802297"/>
                <a:ext cx="1295400" cy="344128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dk1"/>
                </a:solidFill>
              </a:ln>
            </p:spPr>
            <p:txBody>
              <a:bodyPr wrap="square" lIns="0" tIns="18000" rIns="0" bIns="1800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000" i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600" y="1802297"/>
                <a:ext cx="1295400" cy="3441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 cap="sq">
                <a:solidFill>
                  <a:schemeClr val="dk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79600" y="4191000"/>
                <a:ext cx="1295400" cy="344128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dk1"/>
                </a:solidFill>
              </a:ln>
            </p:spPr>
            <p:txBody>
              <a:bodyPr wrap="square" lIns="0" tIns="18000" rIns="0" bIns="1800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000" i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600" y="4191000"/>
                <a:ext cx="1295400" cy="344128"/>
              </a:xfrm>
              <a:prstGeom prst="rect">
                <a:avLst/>
              </a:prstGeom>
              <a:blipFill>
                <a:blip r:embed="rId3"/>
                <a:stretch>
                  <a:fillRect b="-17241"/>
                </a:stretch>
              </a:blipFill>
              <a:ln w="12700" cap="sq">
                <a:solidFill>
                  <a:schemeClr val="dk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75000" y="1802297"/>
                <a:ext cx="4267200" cy="344128"/>
              </a:xfrm>
              <a:prstGeom prst="rect">
                <a:avLst/>
              </a:prstGeom>
              <a:noFill/>
              <a:ln w="12700" cap="sq">
                <a:solidFill>
                  <a:schemeClr val="dk1"/>
                </a:solidFill>
              </a:ln>
            </p:spPr>
            <p:txBody>
              <a:bodyPr wrap="square" lIns="0" tIns="18000" rIns="0" bIns="1800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0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000" y="1802297"/>
                <a:ext cx="4267200" cy="34412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2700" cap="sq">
                <a:solidFill>
                  <a:schemeClr val="dk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75000" y="4191000"/>
                <a:ext cx="4267200" cy="344128"/>
              </a:xfrm>
              <a:prstGeom prst="rect">
                <a:avLst/>
              </a:prstGeom>
              <a:noFill/>
              <a:ln w="12700" cap="sq">
                <a:solidFill>
                  <a:schemeClr val="dk1"/>
                </a:solidFill>
              </a:ln>
            </p:spPr>
            <p:txBody>
              <a:bodyPr wrap="square" lIns="0" tIns="18000" rIns="0" bIns="1800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000" i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000" y="4191000"/>
                <a:ext cx="4267200" cy="34412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2700" cap="sq">
                <a:solidFill>
                  <a:schemeClr val="dk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eform 9"/>
          <p:cNvSpPr/>
          <p:nvPr/>
        </p:nvSpPr>
        <p:spPr>
          <a:xfrm>
            <a:off x="4089400" y="2252296"/>
            <a:ext cx="404486" cy="1820008"/>
          </a:xfrm>
          <a:custGeom>
            <a:avLst/>
            <a:gdLst>
              <a:gd name="connsiteX0" fmla="*/ 0 w 404486"/>
              <a:gd name="connsiteY0" fmla="*/ 0 h 1820008"/>
              <a:gd name="connsiteX1" fmla="*/ 395654 w 404486"/>
              <a:gd name="connsiteY1" fmla="*/ 167054 h 1820008"/>
              <a:gd name="connsiteX2" fmla="*/ 79131 w 404486"/>
              <a:gd name="connsiteY2" fmla="*/ 351692 h 1820008"/>
              <a:gd name="connsiteX3" fmla="*/ 386862 w 404486"/>
              <a:gd name="connsiteY3" fmla="*/ 483577 h 1820008"/>
              <a:gd name="connsiteX4" fmla="*/ 158262 w 404486"/>
              <a:gd name="connsiteY4" fmla="*/ 615462 h 1820008"/>
              <a:gd name="connsiteX5" fmla="*/ 369277 w 404486"/>
              <a:gd name="connsiteY5" fmla="*/ 747346 h 1820008"/>
              <a:gd name="connsiteX6" fmla="*/ 228600 w 404486"/>
              <a:gd name="connsiteY6" fmla="*/ 896816 h 1820008"/>
              <a:gd name="connsiteX7" fmla="*/ 378069 w 404486"/>
              <a:gd name="connsiteY7" fmla="*/ 1028700 h 1820008"/>
              <a:gd name="connsiteX8" fmla="*/ 228600 w 404486"/>
              <a:gd name="connsiteY8" fmla="*/ 1186962 h 1820008"/>
              <a:gd name="connsiteX9" fmla="*/ 404446 w 404486"/>
              <a:gd name="connsiteY9" fmla="*/ 1345223 h 1820008"/>
              <a:gd name="connsiteX10" fmla="*/ 246185 w 404486"/>
              <a:gd name="connsiteY10" fmla="*/ 1512277 h 1820008"/>
              <a:gd name="connsiteX11" fmla="*/ 386862 w 404486"/>
              <a:gd name="connsiteY11" fmla="*/ 1600200 h 1820008"/>
              <a:gd name="connsiteX12" fmla="*/ 325316 w 404486"/>
              <a:gd name="connsiteY12" fmla="*/ 1820008 h 1820008"/>
              <a:gd name="connsiteX13" fmla="*/ 325316 w 404486"/>
              <a:gd name="connsiteY13" fmla="*/ 1820008 h 182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4486" h="1820008">
                <a:moveTo>
                  <a:pt x="0" y="0"/>
                </a:moveTo>
                <a:cubicBezTo>
                  <a:pt x="191233" y="54219"/>
                  <a:pt x="382466" y="108439"/>
                  <a:pt x="395654" y="167054"/>
                </a:cubicBezTo>
                <a:cubicBezTo>
                  <a:pt x="408842" y="225669"/>
                  <a:pt x="80596" y="298938"/>
                  <a:pt x="79131" y="351692"/>
                </a:cubicBezTo>
                <a:cubicBezTo>
                  <a:pt x="77666" y="404446"/>
                  <a:pt x="373674" y="439615"/>
                  <a:pt x="386862" y="483577"/>
                </a:cubicBezTo>
                <a:cubicBezTo>
                  <a:pt x="400050" y="527539"/>
                  <a:pt x="161193" y="571501"/>
                  <a:pt x="158262" y="615462"/>
                </a:cubicBezTo>
                <a:cubicBezTo>
                  <a:pt x="155331" y="659423"/>
                  <a:pt x="357554" y="700454"/>
                  <a:pt x="369277" y="747346"/>
                </a:cubicBezTo>
                <a:cubicBezTo>
                  <a:pt x="381000" y="794238"/>
                  <a:pt x="227135" y="849924"/>
                  <a:pt x="228600" y="896816"/>
                </a:cubicBezTo>
                <a:cubicBezTo>
                  <a:pt x="230065" y="943708"/>
                  <a:pt x="378069" y="980342"/>
                  <a:pt x="378069" y="1028700"/>
                </a:cubicBezTo>
                <a:cubicBezTo>
                  <a:pt x="378069" y="1077058"/>
                  <a:pt x="224204" y="1134208"/>
                  <a:pt x="228600" y="1186962"/>
                </a:cubicBezTo>
                <a:cubicBezTo>
                  <a:pt x="232996" y="1239716"/>
                  <a:pt x="401515" y="1291004"/>
                  <a:pt x="404446" y="1345223"/>
                </a:cubicBezTo>
                <a:cubicBezTo>
                  <a:pt x="407377" y="1399442"/>
                  <a:pt x="249116" y="1469781"/>
                  <a:pt x="246185" y="1512277"/>
                </a:cubicBezTo>
                <a:cubicBezTo>
                  <a:pt x="243254" y="1554773"/>
                  <a:pt x="373674" y="1548912"/>
                  <a:pt x="386862" y="1600200"/>
                </a:cubicBezTo>
                <a:cubicBezTo>
                  <a:pt x="400051" y="1651489"/>
                  <a:pt x="325316" y="1820008"/>
                  <a:pt x="325316" y="1820008"/>
                </a:cubicBezTo>
                <a:lnTo>
                  <a:pt x="325316" y="1820008"/>
                </a:ln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879600" y="2998176"/>
                <a:ext cx="1295400" cy="344128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dk1"/>
                </a:solidFill>
              </a:ln>
            </p:spPr>
            <p:txBody>
              <a:bodyPr wrap="square" lIns="0" tIns="18000" rIns="0" bIns="1800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000" i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600" y="2998176"/>
                <a:ext cx="1295400" cy="3441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 cap="sq">
                <a:solidFill>
                  <a:schemeClr val="dk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3860800" y="2930768"/>
            <a:ext cx="1143000" cy="49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175000" y="2998176"/>
                <a:ext cx="4267200" cy="344128"/>
              </a:xfrm>
              <a:prstGeom prst="rect">
                <a:avLst/>
              </a:prstGeom>
              <a:noFill/>
              <a:ln w="12700" cap="sq">
                <a:solidFill>
                  <a:schemeClr val="dk1"/>
                </a:solidFill>
              </a:ln>
            </p:spPr>
            <p:txBody>
              <a:bodyPr wrap="square" lIns="0" tIns="18000" rIns="0" bIns="1800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sz="20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000" y="2998176"/>
                <a:ext cx="4267200" cy="344128"/>
              </a:xfrm>
              <a:prstGeom prst="rect">
                <a:avLst/>
              </a:prstGeom>
              <a:blipFill rotWithShape="0">
                <a:blip r:embed="rId7"/>
                <a:stretch>
                  <a:fillRect b="-25862"/>
                </a:stretch>
              </a:blipFill>
              <a:ln w="12700" cap="sq">
                <a:solidFill>
                  <a:schemeClr val="dk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57200" y="54864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Chci algoritmus</a:t>
            </a:r>
            <a:r>
              <a:rPr lang="en-US" sz="2400" dirty="0" smtClean="0"/>
              <a:t>/program</a:t>
            </a:r>
            <a:r>
              <a:rPr lang="cs-CZ" sz="2400" dirty="0" smtClean="0"/>
              <a:t>, který bude schopný pracovat, ať je obsah cizí paměti jakýkoliv.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0903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/>
        </p:nvSpPr>
        <p:spPr>
          <a:xfrm>
            <a:off x="4449069" y="3409255"/>
            <a:ext cx="404486" cy="1820008"/>
          </a:xfrm>
          <a:custGeom>
            <a:avLst/>
            <a:gdLst>
              <a:gd name="connsiteX0" fmla="*/ 0 w 404486"/>
              <a:gd name="connsiteY0" fmla="*/ 0 h 1820008"/>
              <a:gd name="connsiteX1" fmla="*/ 395654 w 404486"/>
              <a:gd name="connsiteY1" fmla="*/ 167054 h 1820008"/>
              <a:gd name="connsiteX2" fmla="*/ 79131 w 404486"/>
              <a:gd name="connsiteY2" fmla="*/ 351692 h 1820008"/>
              <a:gd name="connsiteX3" fmla="*/ 386862 w 404486"/>
              <a:gd name="connsiteY3" fmla="*/ 483577 h 1820008"/>
              <a:gd name="connsiteX4" fmla="*/ 158262 w 404486"/>
              <a:gd name="connsiteY4" fmla="*/ 615462 h 1820008"/>
              <a:gd name="connsiteX5" fmla="*/ 369277 w 404486"/>
              <a:gd name="connsiteY5" fmla="*/ 747346 h 1820008"/>
              <a:gd name="connsiteX6" fmla="*/ 228600 w 404486"/>
              <a:gd name="connsiteY6" fmla="*/ 896816 h 1820008"/>
              <a:gd name="connsiteX7" fmla="*/ 378069 w 404486"/>
              <a:gd name="connsiteY7" fmla="*/ 1028700 h 1820008"/>
              <a:gd name="connsiteX8" fmla="*/ 228600 w 404486"/>
              <a:gd name="connsiteY8" fmla="*/ 1186962 h 1820008"/>
              <a:gd name="connsiteX9" fmla="*/ 404446 w 404486"/>
              <a:gd name="connsiteY9" fmla="*/ 1345223 h 1820008"/>
              <a:gd name="connsiteX10" fmla="*/ 246185 w 404486"/>
              <a:gd name="connsiteY10" fmla="*/ 1512277 h 1820008"/>
              <a:gd name="connsiteX11" fmla="*/ 386862 w 404486"/>
              <a:gd name="connsiteY11" fmla="*/ 1600200 h 1820008"/>
              <a:gd name="connsiteX12" fmla="*/ 325316 w 404486"/>
              <a:gd name="connsiteY12" fmla="*/ 1820008 h 1820008"/>
              <a:gd name="connsiteX13" fmla="*/ 325316 w 404486"/>
              <a:gd name="connsiteY13" fmla="*/ 1820008 h 182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4486" h="1820008">
                <a:moveTo>
                  <a:pt x="0" y="0"/>
                </a:moveTo>
                <a:cubicBezTo>
                  <a:pt x="191233" y="54219"/>
                  <a:pt x="382466" y="108439"/>
                  <a:pt x="395654" y="167054"/>
                </a:cubicBezTo>
                <a:cubicBezTo>
                  <a:pt x="408842" y="225669"/>
                  <a:pt x="80596" y="298938"/>
                  <a:pt x="79131" y="351692"/>
                </a:cubicBezTo>
                <a:cubicBezTo>
                  <a:pt x="77666" y="404446"/>
                  <a:pt x="373674" y="439615"/>
                  <a:pt x="386862" y="483577"/>
                </a:cubicBezTo>
                <a:cubicBezTo>
                  <a:pt x="400050" y="527539"/>
                  <a:pt x="161193" y="571501"/>
                  <a:pt x="158262" y="615462"/>
                </a:cubicBezTo>
                <a:cubicBezTo>
                  <a:pt x="155331" y="659423"/>
                  <a:pt x="357554" y="700454"/>
                  <a:pt x="369277" y="747346"/>
                </a:cubicBezTo>
                <a:cubicBezTo>
                  <a:pt x="381000" y="794238"/>
                  <a:pt x="227135" y="849924"/>
                  <a:pt x="228600" y="896816"/>
                </a:cubicBezTo>
                <a:cubicBezTo>
                  <a:pt x="230065" y="943708"/>
                  <a:pt x="378069" y="980342"/>
                  <a:pt x="378069" y="1028700"/>
                </a:cubicBezTo>
                <a:cubicBezTo>
                  <a:pt x="378069" y="1077058"/>
                  <a:pt x="224204" y="1134208"/>
                  <a:pt x="228600" y="1186962"/>
                </a:cubicBezTo>
                <a:cubicBezTo>
                  <a:pt x="232996" y="1239716"/>
                  <a:pt x="401515" y="1291004"/>
                  <a:pt x="404446" y="1345223"/>
                </a:cubicBezTo>
                <a:cubicBezTo>
                  <a:pt x="407377" y="1399442"/>
                  <a:pt x="249116" y="1469781"/>
                  <a:pt x="246185" y="1512277"/>
                </a:cubicBezTo>
                <a:cubicBezTo>
                  <a:pt x="243254" y="1554773"/>
                  <a:pt x="373674" y="1548912"/>
                  <a:pt x="386862" y="1600200"/>
                </a:cubicBezTo>
                <a:cubicBezTo>
                  <a:pt x="400051" y="1651489"/>
                  <a:pt x="325316" y="1820008"/>
                  <a:pt x="325316" y="1820008"/>
                </a:cubicBezTo>
                <a:lnTo>
                  <a:pt x="325316" y="1820008"/>
                </a:ln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 rot="2047437">
            <a:off x="6149662" y="2311229"/>
            <a:ext cx="404486" cy="1673778"/>
          </a:xfrm>
          <a:custGeom>
            <a:avLst/>
            <a:gdLst>
              <a:gd name="connsiteX0" fmla="*/ 0 w 404486"/>
              <a:gd name="connsiteY0" fmla="*/ 0 h 1820008"/>
              <a:gd name="connsiteX1" fmla="*/ 395654 w 404486"/>
              <a:gd name="connsiteY1" fmla="*/ 167054 h 1820008"/>
              <a:gd name="connsiteX2" fmla="*/ 79131 w 404486"/>
              <a:gd name="connsiteY2" fmla="*/ 351692 h 1820008"/>
              <a:gd name="connsiteX3" fmla="*/ 386862 w 404486"/>
              <a:gd name="connsiteY3" fmla="*/ 483577 h 1820008"/>
              <a:gd name="connsiteX4" fmla="*/ 158262 w 404486"/>
              <a:gd name="connsiteY4" fmla="*/ 615462 h 1820008"/>
              <a:gd name="connsiteX5" fmla="*/ 369277 w 404486"/>
              <a:gd name="connsiteY5" fmla="*/ 747346 h 1820008"/>
              <a:gd name="connsiteX6" fmla="*/ 228600 w 404486"/>
              <a:gd name="connsiteY6" fmla="*/ 896816 h 1820008"/>
              <a:gd name="connsiteX7" fmla="*/ 378069 w 404486"/>
              <a:gd name="connsiteY7" fmla="*/ 1028700 h 1820008"/>
              <a:gd name="connsiteX8" fmla="*/ 228600 w 404486"/>
              <a:gd name="connsiteY8" fmla="*/ 1186962 h 1820008"/>
              <a:gd name="connsiteX9" fmla="*/ 404446 w 404486"/>
              <a:gd name="connsiteY9" fmla="*/ 1345223 h 1820008"/>
              <a:gd name="connsiteX10" fmla="*/ 246185 w 404486"/>
              <a:gd name="connsiteY10" fmla="*/ 1512277 h 1820008"/>
              <a:gd name="connsiteX11" fmla="*/ 386862 w 404486"/>
              <a:gd name="connsiteY11" fmla="*/ 1600200 h 1820008"/>
              <a:gd name="connsiteX12" fmla="*/ 325316 w 404486"/>
              <a:gd name="connsiteY12" fmla="*/ 1820008 h 1820008"/>
              <a:gd name="connsiteX13" fmla="*/ 325316 w 404486"/>
              <a:gd name="connsiteY13" fmla="*/ 1820008 h 182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4486" h="1820008">
                <a:moveTo>
                  <a:pt x="0" y="0"/>
                </a:moveTo>
                <a:cubicBezTo>
                  <a:pt x="191233" y="54219"/>
                  <a:pt x="382466" y="108439"/>
                  <a:pt x="395654" y="167054"/>
                </a:cubicBezTo>
                <a:cubicBezTo>
                  <a:pt x="408842" y="225669"/>
                  <a:pt x="80596" y="298938"/>
                  <a:pt x="79131" y="351692"/>
                </a:cubicBezTo>
                <a:cubicBezTo>
                  <a:pt x="77666" y="404446"/>
                  <a:pt x="373674" y="439615"/>
                  <a:pt x="386862" y="483577"/>
                </a:cubicBezTo>
                <a:cubicBezTo>
                  <a:pt x="400050" y="527539"/>
                  <a:pt x="161193" y="571501"/>
                  <a:pt x="158262" y="615462"/>
                </a:cubicBezTo>
                <a:cubicBezTo>
                  <a:pt x="155331" y="659423"/>
                  <a:pt x="357554" y="700454"/>
                  <a:pt x="369277" y="747346"/>
                </a:cubicBezTo>
                <a:cubicBezTo>
                  <a:pt x="381000" y="794238"/>
                  <a:pt x="227135" y="849924"/>
                  <a:pt x="228600" y="896816"/>
                </a:cubicBezTo>
                <a:cubicBezTo>
                  <a:pt x="230065" y="943708"/>
                  <a:pt x="378069" y="980342"/>
                  <a:pt x="378069" y="1028700"/>
                </a:cubicBezTo>
                <a:cubicBezTo>
                  <a:pt x="378069" y="1077058"/>
                  <a:pt x="224204" y="1134208"/>
                  <a:pt x="228600" y="1186962"/>
                </a:cubicBezTo>
                <a:cubicBezTo>
                  <a:pt x="232996" y="1239716"/>
                  <a:pt x="401515" y="1291004"/>
                  <a:pt x="404446" y="1345223"/>
                </a:cubicBezTo>
                <a:cubicBezTo>
                  <a:pt x="407377" y="1399442"/>
                  <a:pt x="249116" y="1469781"/>
                  <a:pt x="246185" y="1512277"/>
                </a:cubicBezTo>
                <a:cubicBezTo>
                  <a:pt x="243254" y="1554773"/>
                  <a:pt x="373674" y="1548912"/>
                  <a:pt x="386862" y="1600200"/>
                </a:cubicBezTo>
                <a:cubicBezTo>
                  <a:pt x="400051" y="1651489"/>
                  <a:pt x="325316" y="1820008"/>
                  <a:pt x="325316" y="1820008"/>
                </a:cubicBezTo>
                <a:lnTo>
                  <a:pt x="325316" y="1820008"/>
                </a:ln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943600" y="2325026"/>
            <a:ext cx="1143000" cy="49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Zachování cizích dat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551354"/>
            <a:ext cx="8229600" cy="7620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</a:pPr>
            <a:endParaRPr lang="cs-CZ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/>
              <a:t>	     </a:t>
            </a:r>
            <a:r>
              <a:rPr lang="cs-CZ" dirty="0" smtClean="0"/>
              <a:t>moje paměť</a:t>
            </a:r>
            <a:r>
              <a:rPr lang="en-US" dirty="0" smtClean="0"/>
              <a:t>	</a:t>
            </a:r>
            <a:r>
              <a:rPr lang="cs-CZ" dirty="0" smtClean="0"/>
              <a:t>   </a:t>
            </a:r>
            <a:r>
              <a:rPr lang="en-US" dirty="0" smtClean="0"/>
              <a:t>  </a:t>
            </a:r>
            <a:r>
              <a:rPr lang="cs-CZ" dirty="0" smtClean="0"/>
              <a:t>cizí paměť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4800" y="1689848"/>
                <a:ext cx="1295400" cy="344128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dk1"/>
                </a:solidFill>
              </a:ln>
            </p:spPr>
            <p:txBody>
              <a:bodyPr wrap="square" lIns="0" tIns="18000" rIns="0" bIns="1800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000" i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689848"/>
                <a:ext cx="1295400" cy="3441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 cap="sq">
                <a:solidFill>
                  <a:schemeClr val="dk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79600" y="5334000"/>
                <a:ext cx="1295400" cy="344128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dk1"/>
                </a:solidFill>
              </a:ln>
            </p:spPr>
            <p:txBody>
              <a:bodyPr wrap="square" lIns="0" tIns="18000" rIns="0" bIns="1800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000" i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600" y="5334000"/>
                <a:ext cx="1295400" cy="344128"/>
              </a:xfrm>
              <a:prstGeom prst="rect">
                <a:avLst/>
              </a:prstGeom>
              <a:blipFill>
                <a:blip r:embed="rId3"/>
                <a:stretch>
                  <a:fillRect b="-18966"/>
                </a:stretch>
              </a:blipFill>
              <a:ln w="12700" cap="sq">
                <a:solidFill>
                  <a:schemeClr val="dk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00200" y="1689848"/>
                <a:ext cx="4267200" cy="344128"/>
              </a:xfrm>
              <a:prstGeom prst="rect">
                <a:avLst/>
              </a:prstGeom>
              <a:noFill/>
              <a:ln w="12700" cap="sq">
                <a:solidFill>
                  <a:schemeClr val="dk1"/>
                </a:solidFill>
              </a:ln>
            </p:spPr>
            <p:txBody>
              <a:bodyPr wrap="square" lIns="0" tIns="18000" rIns="0" bIns="1800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0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689848"/>
                <a:ext cx="4267200" cy="34412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2700" cap="sq">
                <a:solidFill>
                  <a:schemeClr val="dk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75000" y="5334000"/>
                <a:ext cx="4267200" cy="344128"/>
              </a:xfrm>
              <a:prstGeom prst="rect">
                <a:avLst/>
              </a:prstGeom>
              <a:noFill/>
              <a:ln w="12700" cap="sq">
                <a:solidFill>
                  <a:schemeClr val="dk1"/>
                </a:solidFill>
              </a:ln>
            </p:spPr>
            <p:txBody>
              <a:bodyPr wrap="square" lIns="0" tIns="18000" rIns="0" bIns="1800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000" i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000" y="5334000"/>
                <a:ext cx="4267200" cy="34412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2700" cap="sq">
                <a:solidFill>
                  <a:schemeClr val="dk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eform 9"/>
          <p:cNvSpPr/>
          <p:nvPr/>
        </p:nvSpPr>
        <p:spPr>
          <a:xfrm rot="19623583">
            <a:off x="2655257" y="2197804"/>
            <a:ext cx="404486" cy="1820008"/>
          </a:xfrm>
          <a:custGeom>
            <a:avLst/>
            <a:gdLst>
              <a:gd name="connsiteX0" fmla="*/ 0 w 404486"/>
              <a:gd name="connsiteY0" fmla="*/ 0 h 1820008"/>
              <a:gd name="connsiteX1" fmla="*/ 395654 w 404486"/>
              <a:gd name="connsiteY1" fmla="*/ 167054 h 1820008"/>
              <a:gd name="connsiteX2" fmla="*/ 79131 w 404486"/>
              <a:gd name="connsiteY2" fmla="*/ 351692 h 1820008"/>
              <a:gd name="connsiteX3" fmla="*/ 386862 w 404486"/>
              <a:gd name="connsiteY3" fmla="*/ 483577 h 1820008"/>
              <a:gd name="connsiteX4" fmla="*/ 158262 w 404486"/>
              <a:gd name="connsiteY4" fmla="*/ 615462 h 1820008"/>
              <a:gd name="connsiteX5" fmla="*/ 369277 w 404486"/>
              <a:gd name="connsiteY5" fmla="*/ 747346 h 1820008"/>
              <a:gd name="connsiteX6" fmla="*/ 228600 w 404486"/>
              <a:gd name="connsiteY6" fmla="*/ 896816 h 1820008"/>
              <a:gd name="connsiteX7" fmla="*/ 378069 w 404486"/>
              <a:gd name="connsiteY7" fmla="*/ 1028700 h 1820008"/>
              <a:gd name="connsiteX8" fmla="*/ 228600 w 404486"/>
              <a:gd name="connsiteY8" fmla="*/ 1186962 h 1820008"/>
              <a:gd name="connsiteX9" fmla="*/ 404446 w 404486"/>
              <a:gd name="connsiteY9" fmla="*/ 1345223 h 1820008"/>
              <a:gd name="connsiteX10" fmla="*/ 246185 w 404486"/>
              <a:gd name="connsiteY10" fmla="*/ 1512277 h 1820008"/>
              <a:gd name="connsiteX11" fmla="*/ 386862 w 404486"/>
              <a:gd name="connsiteY11" fmla="*/ 1600200 h 1820008"/>
              <a:gd name="connsiteX12" fmla="*/ 325316 w 404486"/>
              <a:gd name="connsiteY12" fmla="*/ 1820008 h 1820008"/>
              <a:gd name="connsiteX13" fmla="*/ 325316 w 404486"/>
              <a:gd name="connsiteY13" fmla="*/ 1820008 h 182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4486" h="1820008">
                <a:moveTo>
                  <a:pt x="0" y="0"/>
                </a:moveTo>
                <a:cubicBezTo>
                  <a:pt x="191233" y="54219"/>
                  <a:pt x="382466" y="108439"/>
                  <a:pt x="395654" y="167054"/>
                </a:cubicBezTo>
                <a:cubicBezTo>
                  <a:pt x="408842" y="225669"/>
                  <a:pt x="80596" y="298938"/>
                  <a:pt x="79131" y="351692"/>
                </a:cubicBezTo>
                <a:cubicBezTo>
                  <a:pt x="77666" y="404446"/>
                  <a:pt x="373674" y="439615"/>
                  <a:pt x="386862" y="483577"/>
                </a:cubicBezTo>
                <a:cubicBezTo>
                  <a:pt x="400050" y="527539"/>
                  <a:pt x="161193" y="571501"/>
                  <a:pt x="158262" y="615462"/>
                </a:cubicBezTo>
                <a:cubicBezTo>
                  <a:pt x="155331" y="659423"/>
                  <a:pt x="357554" y="700454"/>
                  <a:pt x="369277" y="747346"/>
                </a:cubicBezTo>
                <a:cubicBezTo>
                  <a:pt x="381000" y="794238"/>
                  <a:pt x="227135" y="849924"/>
                  <a:pt x="228600" y="896816"/>
                </a:cubicBezTo>
                <a:cubicBezTo>
                  <a:pt x="230065" y="943708"/>
                  <a:pt x="378069" y="980342"/>
                  <a:pt x="378069" y="1028700"/>
                </a:cubicBezTo>
                <a:cubicBezTo>
                  <a:pt x="378069" y="1077058"/>
                  <a:pt x="224204" y="1134208"/>
                  <a:pt x="228600" y="1186962"/>
                </a:cubicBezTo>
                <a:cubicBezTo>
                  <a:pt x="232996" y="1239716"/>
                  <a:pt x="401515" y="1291004"/>
                  <a:pt x="404446" y="1345223"/>
                </a:cubicBezTo>
                <a:cubicBezTo>
                  <a:pt x="407377" y="1399442"/>
                  <a:pt x="249116" y="1469781"/>
                  <a:pt x="246185" y="1512277"/>
                </a:cubicBezTo>
                <a:cubicBezTo>
                  <a:pt x="243254" y="1554773"/>
                  <a:pt x="373674" y="1548912"/>
                  <a:pt x="386862" y="1600200"/>
                </a:cubicBezTo>
                <a:cubicBezTo>
                  <a:pt x="400051" y="1651489"/>
                  <a:pt x="325316" y="1820008"/>
                  <a:pt x="325316" y="1820008"/>
                </a:cubicBezTo>
                <a:lnTo>
                  <a:pt x="325316" y="1820008"/>
                </a:ln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879600" y="4130545"/>
                <a:ext cx="1295400" cy="344128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dk1"/>
                </a:solidFill>
              </a:ln>
            </p:spPr>
            <p:txBody>
              <a:bodyPr wrap="square" lIns="0" tIns="18000" rIns="0" bIns="1800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000" i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600" y="4130545"/>
                <a:ext cx="1295400" cy="3441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 cap="sq">
                <a:solidFill>
                  <a:schemeClr val="dk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3860800" y="3304518"/>
            <a:ext cx="1604010" cy="125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175000" y="4130545"/>
                <a:ext cx="4267200" cy="344128"/>
              </a:xfrm>
              <a:prstGeom prst="rect">
                <a:avLst/>
              </a:prstGeom>
              <a:noFill/>
              <a:ln w="12700" cap="sq">
                <a:solidFill>
                  <a:schemeClr val="dk1"/>
                </a:solidFill>
              </a:ln>
            </p:spPr>
            <p:txBody>
              <a:bodyPr wrap="square" lIns="0" tIns="18000" rIns="0" bIns="1800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sz="20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000" y="4130545"/>
                <a:ext cx="4267200" cy="344128"/>
              </a:xfrm>
              <a:prstGeom prst="rect">
                <a:avLst/>
              </a:prstGeom>
              <a:blipFill rotWithShape="0">
                <a:blip r:embed="rId7"/>
                <a:stretch>
                  <a:fillRect b="-25862"/>
                </a:stretch>
              </a:blipFill>
              <a:ln w="12700" cap="sq">
                <a:solidFill>
                  <a:schemeClr val="dk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352800" y="2256553"/>
                <a:ext cx="1295400" cy="344128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dk1"/>
                </a:solidFill>
              </a:ln>
            </p:spPr>
            <p:txBody>
              <a:bodyPr wrap="square" lIns="0" tIns="18000" rIns="0" bIns="1800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000" i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2256553"/>
                <a:ext cx="1295400" cy="34412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2700" cap="sq">
                <a:solidFill>
                  <a:schemeClr val="dk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648200" y="2256553"/>
                <a:ext cx="4267200" cy="344128"/>
              </a:xfrm>
              <a:prstGeom prst="rect">
                <a:avLst/>
              </a:prstGeom>
              <a:noFill/>
              <a:ln w="12700" cap="sq">
                <a:solidFill>
                  <a:schemeClr val="dk1"/>
                </a:solidFill>
              </a:ln>
            </p:spPr>
            <p:txBody>
              <a:bodyPr wrap="square" lIns="0" tIns="18000" rIns="0" bIns="1800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000" i="1" dirty="0" smtClean="0">
                    <a:solidFill>
                      <a:srgbClr val="002060"/>
                    </a:solidFill>
                  </a:rPr>
                  <a:t>’</a:t>
                </a:r>
                <a:endParaRPr lang="en-US" sz="20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2256553"/>
                <a:ext cx="4267200" cy="344128"/>
              </a:xfrm>
              <a:prstGeom prst="rect">
                <a:avLst/>
              </a:prstGeom>
              <a:blipFill rotWithShape="0">
                <a:blip r:embed="rId9"/>
                <a:stretch>
                  <a:fillRect t="-13559" b="-37288"/>
                </a:stretch>
              </a:blipFill>
              <a:ln w="12700" cap="sq">
                <a:solidFill>
                  <a:schemeClr val="dk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ross 18"/>
          <p:cNvSpPr/>
          <p:nvPr/>
        </p:nvSpPr>
        <p:spPr>
          <a:xfrm rot="2700000">
            <a:off x="4152808" y="2887757"/>
            <a:ext cx="1019993" cy="1017354"/>
          </a:xfrm>
          <a:prstGeom prst="plus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28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Reverzibilní výpočty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408354"/>
            <a:ext cx="8229600" cy="7620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</a:pPr>
            <a:endParaRPr lang="cs-CZ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/>
              <a:t>	     </a:t>
            </a:r>
            <a:r>
              <a:rPr lang="cs-CZ" dirty="0" smtClean="0"/>
              <a:t>moje paměť</a:t>
            </a:r>
            <a:r>
              <a:rPr lang="en-US" dirty="0" smtClean="0"/>
              <a:t>	</a:t>
            </a:r>
            <a:r>
              <a:rPr lang="cs-CZ" dirty="0" smtClean="0"/>
              <a:t>   </a:t>
            </a:r>
            <a:r>
              <a:rPr lang="en-US" dirty="0" smtClean="0"/>
              <a:t>  </a:t>
            </a:r>
            <a:r>
              <a:rPr lang="cs-CZ" dirty="0" smtClean="0"/>
              <a:t>cizí paměť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79600" y="1802297"/>
                <a:ext cx="1295400" cy="344128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dk1"/>
                </a:solidFill>
              </a:ln>
            </p:spPr>
            <p:txBody>
              <a:bodyPr wrap="square" lIns="0" tIns="18000" rIns="0" bIns="1800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000" i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600" y="1802297"/>
                <a:ext cx="1295400" cy="3441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 cap="sq">
                <a:solidFill>
                  <a:schemeClr val="dk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79600" y="4191000"/>
                <a:ext cx="1295400" cy="344128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dk1"/>
                </a:solidFill>
              </a:ln>
            </p:spPr>
            <p:txBody>
              <a:bodyPr wrap="square" lIns="0" tIns="18000" rIns="0" bIns="1800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000" i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600" y="4191000"/>
                <a:ext cx="1295400" cy="344128"/>
              </a:xfrm>
              <a:prstGeom prst="rect">
                <a:avLst/>
              </a:prstGeom>
              <a:blipFill>
                <a:blip r:embed="rId3"/>
                <a:stretch>
                  <a:fillRect b="-17241"/>
                </a:stretch>
              </a:blipFill>
              <a:ln w="12700" cap="sq">
                <a:solidFill>
                  <a:schemeClr val="dk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75000" y="1802297"/>
                <a:ext cx="4267200" cy="344128"/>
              </a:xfrm>
              <a:prstGeom prst="rect">
                <a:avLst/>
              </a:prstGeom>
              <a:noFill/>
              <a:ln w="12700" cap="sq">
                <a:solidFill>
                  <a:schemeClr val="dk1"/>
                </a:solidFill>
              </a:ln>
            </p:spPr>
            <p:txBody>
              <a:bodyPr wrap="square" lIns="0" tIns="18000" rIns="0" bIns="1800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0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000" y="1802297"/>
                <a:ext cx="4267200" cy="34412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2700" cap="sq">
                <a:solidFill>
                  <a:schemeClr val="dk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75000" y="4191000"/>
                <a:ext cx="4267200" cy="344128"/>
              </a:xfrm>
              <a:prstGeom prst="rect">
                <a:avLst/>
              </a:prstGeom>
              <a:noFill/>
              <a:ln w="12700" cap="sq">
                <a:solidFill>
                  <a:schemeClr val="dk1"/>
                </a:solidFill>
              </a:ln>
            </p:spPr>
            <p:txBody>
              <a:bodyPr wrap="square" lIns="0" tIns="18000" rIns="0" bIns="1800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000" i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000" y="4191000"/>
                <a:ext cx="4267200" cy="34412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2700" cap="sq">
                <a:solidFill>
                  <a:schemeClr val="dk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eform 9"/>
          <p:cNvSpPr/>
          <p:nvPr/>
        </p:nvSpPr>
        <p:spPr>
          <a:xfrm>
            <a:off x="4089400" y="2252296"/>
            <a:ext cx="404486" cy="1820008"/>
          </a:xfrm>
          <a:custGeom>
            <a:avLst/>
            <a:gdLst>
              <a:gd name="connsiteX0" fmla="*/ 0 w 404486"/>
              <a:gd name="connsiteY0" fmla="*/ 0 h 1820008"/>
              <a:gd name="connsiteX1" fmla="*/ 395654 w 404486"/>
              <a:gd name="connsiteY1" fmla="*/ 167054 h 1820008"/>
              <a:gd name="connsiteX2" fmla="*/ 79131 w 404486"/>
              <a:gd name="connsiteY2" fmla="*/ 351692 h 1820008"/>
              <a:gd name="connsiteX3" fmla="*/ 386862 w 404486"/>
              <a:gd name="connsiteY3" fmla="*/ 483577 h 1820008"/>
              <a:gd name="connsiteX4" fmla="*/ 158262 w 404486"/>
              <a:gd name="connsiteY4" fmla="*/ 615462 h 1820008"/>
              <a:gd name="connsiteX5" fmla="*/ 369277 w 404486"/>
              <a:gd name="connsiteY5" fmla="*/ 747346 h 1820008"/>
              <a:gd name="connsiteX6" fmla="*/ 228600 w 404486"/>
              <a:gd name="connsiteY6" fmla="*/ 896816 h 1820008"/>
              <a:gd name="connsiteX7" fmla="*/ 378069 w 404486"/>
              <a:gd name="connsiteY7" fmla="*/ 1028700 h 1820008"/>
              <a:gd name="connsiteX8" fmla="*/ 228600 w 404486"/>
              <a:gd name="connsiteY8" fmla="*/ 1186962 h 1820008"/>
              <a:gd name="connsiteX9" fmla="*/ 404446 w 404486"/>
              <a:gd name="connsiteY9" fmla="*/ 1345223 h 1820008"/>
              <a:gd name="connsiteX10" fmla="*/ 246185 w 404486"/>
              <a:gd name="connsiteY10" fmla="*/ 1512277 h 1820008"/>
              <a:gd name="connsiteX11" fmla="*/ 386862 w 404486"/>
              <a:gd name="connsiteY11" fmla="*/ 1600200 h 1820008"/>
              <a:gd name="connsiteX12" fmla="*/ 325316 w 404486"/>
              <a:gd name="connsiteY12" fmla="*/ 1820008 h 1820008"/>
              <a:gd name="connsiteX13" fmla="*/ 325316 w 404486"/>
              <a:gd name="connsiteY13" fmla="*/ 1820008 h 182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4486" h="1820008">
                <a:moveTo>
                  <a:pt x="0" y="0"/>
                </a:moveTo>
                <a:cubicBezTo>
                  <a:pt x="191233" y="54219"/>
                  <a:pt x="382466" y="108439"/>
                  <a:pt x="395654" y="167054"/>
                </a:cubicBezTo>
                <a:cubicBezTo>
                  <a:pt x="408842" y="225669"/>
                  <a:pt x="80596" y="298938"/>
                  <a:pt x="79131" y="351692"/>
                </a:cubicBezTo>
                <a:cubicBezTo>
                  <a:pt x="77666" y="404446"/>
                  <a:pt x="373674" y="439615"/>
                  <a:pt x="386862" y="483577"/>
                </a:cubicBezTo>
                <a:cubicBezTo>
                  <a:pt x="400050" y="527539"/>
                  <a:pt x="161193" y="571501"/>
                  <a:pt x="158262" y="615462"/>
                </a:cubicBezTo>
                <a:cubicBezTo>
                  <a:pt x="155331" y="659423"/>
                  <a:pt x="357554" y="700454"/>
                  <a:pt x="369277" y="747346"/>
                </a:cubicBezTo>
                <a:cubicBezTo>
                  <a:pt x="381000" y="794238"/>
                  <a:pt x="227135" y="849924"/>
                  <a:pt x="228600" y="896816"/>
                </a:cubicBezTo>
                <a:cubicBezTo>
                  <a:pt x="230065" y="943708"/>
                  <a:pt x="378069" y="980342"/>
                  <a:pt x="378069" y="1028700"/>
                </a:cubicBezTo>
                <a:cubicBezTo>
                  <a:pt x="378069" y="1077058"/>
                  <a:pt x="224204" y="1134208"/>
                  <a:pt x="228600" y="1186962"/>
                </a:cubicBezTo>
                <a:cubicBezTo>
                  <a:pt x="232996" y="1239716"/>
                  <a:pt x="401515" y="1291004"/>
                  <a:pt x="404446" y="1345223"/>
                </a:cubicBezTo>
                <a:cubicBezTo>
                  <a:pt x="407377" y="1399442"/>
                  <a:pt x="249116" y="1469781"/>
                  <a:pt x="246185" y="1512277"/>
                </a:cubicBezTo>
                <a:cubicBezTo>
                  <a:pt x="243254" y="1554773"/>
                  <a:pt x="373674" y="1548912"/>
                  <a:pt x="386862" y="1600200"/>
                </a:cubicBezTo>
                <a:cubicBezTo>
                  <a:pt x="400051" y="1651489"/>
                  <a:pt x="325316" y="1820008"/>
                  <a:pt x="325316" y="1820008"/>
                </a:cubicBezTo>
                <a:lnTo>
                  <a:pt x="325316" y="1820008"/>
                </a:ln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879600" y="2998176"/>
                <a:ext cx="1295400" cy="344128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dk1"/>
                </a:solidFill>
              </a:ln>
            </p:spPr>
            <p:txBody>
              <a:bodyPr wrap="square" lIns="0" tIns="18000" rIns="0" bIns="1800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000" i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600" y="2998176"/>
                <a:ext cx="1295400" cy="3441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 cap="sq">
                <a:solidFill>
                  <a:schemeClr val="dk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3860800" y="2930768"/>
            <a:ext cx="1143000" cy="543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175000" y="2998176"/>
                <a:ext cx="4267200" cy="344128"/>
              </a:xfrm>
              <a:prstGeom prst="rect">
                <a:avLst/>
              </a:prstGeom>
              <a:noFill/>
              <a:ln w="12700" cap="sq">
                <a:solidFill>
                  <a:schemeClr val="dk1"/>
                </a:solidFill>
              </a:ln>
            </p:spPr>
            <p:txBody>
              <a:bodyPr wrap="square" lIns="0" tIns="18000" rIns="0" bIns="1800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sz="20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000" y="2998176"/>
                <a:ext cx="4267200" cy="344128"/>
              </a:xfrm>
              <a:prstGeom prst="rect">
                <a:avLst/>
              </a:prstGeom>
              <a:blipFill rotWithShape="0">
                <a:blip r:embed="rId7"/>
                <a:stretch>
                  <a:fillRect b="-25862"/>
                </a:stretch>
              </a:blipFill>
              <a:ln w="12700" cap="sq">
                <a:solidFill>
                  <a:schemeClr val="dk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57200" y="54864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Zkoumané od </a:t>
            </a:r>
            <a:r>
              <a:rPr lang="en-US" sz="2400" dirty="0" smtClean="0"/>
              <a:t>6</a:t>
            </a:r>
            <a:r>
              <a:rPr lang="cs-CZ" sz="2400" dirty="0" smtClean="0"/>
              <a:t>0. let</a:t>
            </a:r>
            <a:r>
              <a:rPr lang="en-US" sz="2400" dirty="0" smtClean="0"/>
              <a:t>, </a:t>
            </a:r>
            <a:r>
              <a:rPr lang="en-US" sz="2400" dirty="0" err="1" smtClean="0"/>
              <a:t>kv</a:t>
            </a:r>
            <a:r>
              <a:rPr lang="cs-CZ" sz="2400" dirty="0" err="1" smtClean="0"/>
              <a:t>ůli</a:t>
            </a:r>
            <a:r>
              <a:rPr lang="cs-CZ" sz="2400" dirty="0" smtClean="0"/>
              <a:t> úspoře energie.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Např. kvantové počítače </a:t>
            </a:r>
            <a:r>
              <a:rPr lang="cs-CZ" sz="2400" smtClean="0"/>
              <a:t>jsou reverzibilní</a:t>
            </a:r>
            <a:r>
              <a:rPr lang="cs-CZ" sz="2400" dirty="0" smtClean="0"/>
              <a:t>.</a:t>
            </a:r>
            <a:endParaRPr lang="en-US" sz="2400" dirty="0"/>
          </a:p>
        </p:txBody>
      </p:sp>
      <p:sp>
        <p:nvSpPr>
          <p:cNvPr id="16" name="Freeform 15"/>
          <p:cNvSpPr/>
          <p:nvPr/>
        </p:nvSpPr>
        <p:spPr>
          <a:xfrm rot="16200000" flipV="1">
            <a:off x="4291643" y="3421631"/>
            <a:ext cx="45719" cy="45719"/>
          </a:xfrm>
          <a:custGeom>
            <a:avLst/>
            <a:gdLst>
              <a:gd name="connsiteX0" fmla="*/ 0 w 404486"/>
              <a:gd name="connsiteY0" fmla="*/ 0 h 1820008"/>
              <a:gd name="connsiteX1" fmla="*/ 395654 w 404486"/>
              <a:gd name="connsiteY1" fmla="*/ 167054 h 1820008"/>
              <a:gd name="connsiteX2" fmla="*/ 79131 w 404486"/>
              <a:gd name="connsiteY2" fmla="*/ 351692 h 1820008"/>
              <a:gd name="connsiteX3" fmla="*/ 386862 w 404486"/>
              <a:gd name="connsiteY3" fmla="*/ 483577 h 1820008"/>
              <a:gd name="connsiteX4" fmla="*/ 158262 w 404486"/>
              <a:gd name="connsiteY4" fmla="*/ 615462 h 1820008"/>
              <a:gd name="connsiteX5" fmla="*/ 369277 w 404486"/>
              <a:gd name="connsiteY5" fmla="*/ 747346 h 1820008"/>
              <a:gd name="connsiteX6" fmla="*/ 228600 w 404486"/>
              <a:gd name="connsiteY6" fmla="*/ 896816 h 1820008"/>
              <a:gd name="connsiteX7" fmla="*/ 378069 w 404486"/>
              <a:gd name="connsiteY7" fmla="*/ 1028700 h 1820008"/>
              <a:gd name="connsiteX8" fmla="*/ 228600 w 404486"/>
              <a:gd name="connsiteY8" fmla="*/ 1186962 h 1820008"/>
              <a:gd name="connsiteX9" fmla="*/ 404446 w 404486"/>
              <a:gd name="connsiteY9" fmla="*/ 1345223 h 1820008"/>
              <a:gd name="connsiteX10" fmla="*/ 246185 w 404486"/>
              <a:gd name="connsiteY10" fmla="*/ 1512277 h 1820008"/>
              <a:gd name="connsiteX11" fmla="*/ 386862 w 404486"/>
              <a:gd name="connsiteY11" fmla="*/ 1600200 h 1820008"/>
              <a:gd name="connsiteX12" fmla="*/ 325316 w 404486"/>
              <a:gd name="connsiteY12" fmla="*/ 1820008 h 1820008"/>
              <a:gd name="connsiteX13" fmla="*/ 325316 w 404486"/>
              <a:gd name="connsiteY13" fmla="*/ 1820008 h 182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4486" h="1820008">
                <a:moveTo>
                  <a:pt x="0" y="0"/>
                </a:moveTo>
                <a:cubicBezTo>
                  <a:pt x="191233" y="54219"/>
                  <a:pt x="382466" y="108439"/>
                  <a:pt x="395654" y="167054"/>
                </a:cubicBezTo>
                <a:cubicBezTo>
                  <a:pt x="408842" y="225669"/>
                  <a:pt x="80596" y="298938"/>
                  <a:pt x="79131" y="351692"/>
                </a:cubicBezTo>
                <a:cubicBezTo>
                  <a:pt x="77666" y="404446"/>
                  <a:pt x="373674" y="439615"/>
                  <a:pt x="386862" y="483577"/>
                </a:cubicBezTo>
                <a:cubicBezTo>
                  <a:pt x="400050" y="527539"/>
                  <a:pt x="161193" y="571501"/>
                  <a:pt x="158262" y="615462"/>
                </a:cubicBezTo>
                <a:cubicBezTo>
                  <a:pt x="155331" y="659423"/>
                  <a:pt x="357554" y="700454"/>
                  <a:pt x="369277" y="747346"/>
                </a:cubicBezTo>
                <a:cubicBezTo>
                  <a:pt x="381000" y="794238"/>
                  <a:pt x="227135" y="849924"/>
                  <a:pt x="228600" y="896816"/>
                </a:cubicBezTo>
                <a:cubicBezTo>
                  <a:pt x="230065" y="943708"/>
                  <a:pt x="378069" y="980342"/>
                  <a:pt x="378069" y="1028700"/>
                </a:cubicBezTo>
                <a:cubicBezTo>
                  <a:pt x="378069" y="1077058"/>
                  <a:pt x="224204" y="1134208"/>
                  <a:pt x="228600" y="1186962"/>
                </a:cubicBezTo>
                <a:cubicBezTo>
                  <a:pt x="232996" y="1239716"/>
                  <a:pt x="401515" y="1291004"/>
                  <a:pt x="404446" y="1345223"/>
                </a:cubicBezTo>
                <a:cubicBezTo>
                  <a:pt x="407377" y="1399442"/>
                  <a:pt x="249116" y="1469781"/>
                  <a:pt x="246185" y="1512277"/>
                </a:cubicBezTo>
                <a:cubicBezTo>
                  <a:pt x="243254" y="1554773"/>
                  <a:pt x="373674" y="1548912"/>
                  <a:pt x="386862" y="1600200"/>
                </a:cubicBezTo>
                <a:cubicBezTo>
                  <a:pt x="400051" y="1651489"/>
                  <a:pt x="325316" y="1820008"/>
                  <a:pt x="325316" y="1820008"/>
                </a:cubicBezTo>
                <a:lnTo>
                  <a:pt x="325316" y="1820008"/>
                </a:ln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 rot="15600000" flipV="1">
            <a:off x="4040058" y="2202955"/>
            <a:ext cx="45719" cy="45719"/>
          </a:xfrm>
          <a:custGeom>
            <a:avLst/>
            <a:gdLst>
              <a:gd name="connsiteX0" fmla="*/ 0 w 404486"/>
              <a:gd name="connsiteY0" fmla="*/ 0 h 1820008"/>
              <a:gd name="connsiteX1" fmla="*/ 395654 w 404486"/>
              <a:gd name="connsiteY1" fmla="*/ 167054 h 1820008"/>
              <a:gd name="connsiteX2" fmla="*/ 79131 w 404486"/>
              <a:gd name="connsiteY2" fmla="*/ 351692 h 1820008"/>
              <a:gd name="connsiteX3" fmla="*/ 386862 w 404486"/>
              <a:gd name="connsiteY3" fmla="*/ 483577 h 1820008"/>
              <a:gd name="connsiteX4" fmla="*/ 158262 w 404486"/>
              <a:gd name="connsiteY4" fmla="*/ 615462 h 1820008"/>
              <a:gd name="connsiteX5" fmla="*/ 369277 w 404486"/>
              <a:gd name="connsiteY5" fmla="*/ 747346 h 1820008"/>
              <a:gd name="connsiteX6" fmla="*/ 228600 w 404486"/>
              <a:gd name="connsiteY6" fmla="*/ 896816 h 1820008"/>
              <a:gd name="connsiteX7" fmla="*/ 378069 w 404486"/>
              <a:gd name="connsiteY7" fmla="*/ 1028700 h 1820008"/>
              <a:gd name="connsiteX8" fmla="*/ 228600 w 404486"/>
              <a:gd name="connsiteY8" fmla="*/ 1186962 h 1820008"/>
              <a:gd name="connsiteX9" fmla="*/ 404446 w 404486"/>
              <a:gd name="connsiteY9" fmla="*/ 1345223 h 1820008"/>
              <a:gd name="connsiteX10" fmla="*/ 246185 w 404486"/>
              <a:gd name="connsiteY10" fmla="*/ 1512277 h 1820008"/>
              <a:gd name="connsiteX11" fmla="*/ 386862 w 404486"/>
              <a:gd name="connsiteY11" fmla="*/ 1600200 h 1820008"/>
              <a:gd name="connsiteX12" fmla="*/ 325316 w 404486"/>
              <a:gd name="connsiteY12" fmla="*/ 1820008 h 1820008"/>
              <a:gd name="connsiteX13" fmla="*/ 325316 w 404486"/>
              <a:gd name="connsiteY13" fmla="*/ 1820008 h 182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4486" h="1820008">
                <a:moveTo>
                  <a:pt x="0" y="0"/>
                </a:moveTo>
                <a:cubicBezTo>
                  <a:pt x="191233" y="54219"/>
                  <a:pt x="382466" y="108439"/>
                  <a:pt x="395654" y="167054"/>
                </a:cubicBezTo>
                <a:cubicBezTo>
                  <a:pt x="408842" y="225669"/>
                  <a:pt x="80596" y="298938"/>
                  <a:pt x="79131" y="351692"/>
                </a:cubicBezTo>
                <a:cubicBezTo>
                  <a:pt x="77666" y="404446"/>
                  <a:pt x="373674" y="439615"/>
                  <a:pt x="386862" y="483577"/>
                </a:cubicBezTo>
                <a:cubicBezTo>
                  <a:pt x="400050" y="527539"/>
                  <a:pt x="161193" y="571501"/>
                  <a:pt x="158262" y="615462"/>
                </a:cubicBezTo>
                <a:cubicBezTo>
                  <a:pt x="155331" y="659423"/>
                  <a:pt x="357554" y="700454"/>
                  <a:pt x="369277" y="747346"/>
                </a:cubicBezTo>
                <a:cubicBezTo>
                  <a:pt x="381000" y="794238"/>
                  <a:pt x="227135" y="849924"/>
                  <a:pt x="228600" y="896816"/>
                </a:cubicBezTo>
                <a:cubicBezTo>
                  <a:pt x="230065" y="943708"/>
                  <a:pt x="378069" y="980342"/>
                  <a:pt x="378069" y="1028700"/>
                </a:cubicBezTo>
                <a:cubicBezTo>
                  <a:pt x="378069" y="1077058"/>
                  <a:pt x="224204" y="1134208"/>
                  <a:pt x="228600" y="1186962"/>
                </a:cubicBezTo>
                <a:cubicBezTo>
                  <a:pt x="232996" y="1239716"/>
                  <a:pt x="401515" y="1291004"/>
                  <a:pt x="404446" y="1345223"/>
                </a:cubicBezTo>
                <a:cubicBezTo>
                  <a:pt x="407377" y="1399442"/>
                  <a:pt x="249116" y="1469781"/>
                  <a:pt x="246185" y="1512277"/>
                </a:cubicBezTo>
                <a:cubicBezTo>
                  <a:pt x="243254" y="1554773"/>
                  <a:pt x="373674" y="1548912"/>
                  <a:pt x="386862" y="1600200"/>
                </a:cubicBezTo>
                <a:cubicBezTo>
                  <a:pt x="400051" y="1651489"/>
                  <a:pt x="325316" y="1820008"/>
                  <a:pt x="325316" y="1820008"/>
                </a:cubicBezTo>
                <a:lnTo>
                  <a:pt x="325316" y="1820008"/>
                </a:ln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 rot="5100000" flipV="1">
            <a:off x="4343400" y="2930848"/>
            <a:ext cx="45719" cy="45719"/>
          </a:xfrm>
          <a:custGeom>
            <a:avLst/>
            <a:gdLst>
              <a:gd name="connsiteX0" fmla="*/ 0 w 404486"/>
              <a:gd name="connsiteY0" fmla="*/ 0 h 1820008"/>
              <a:gd name="connsiteX1" fmla="*/ 395654 w 404486"/>
              <a:gd name="connsiteY1" fmla="*/ 167054 h 1820008"/>
              <a:gd name="connsiteX2" fmla="*/ 79131 w 404486"/>
              <a:gd name="connsiteY2" fmla="*/ 351692 h 1820008"/>
              <a:gd name="connsiteX3" fmla="*/ 386862 w 404486"/>
              <a:gd name="connsiteY3" fmla="*/ 483577 h 1820008"/>
              <a:gd name="connsiteX4" fmla="*/ 158262 w 404486"/>
              <a:gd name="connsiteY4" fmla="*/ 615462 h 1820008"/>
              <a:gd name="connsiteX5" fmla="*/ 369277 w 404486"/>
              <a:gd name="connsiteY5" fmla="*/ 747346 h 1820008"/>
              <a:gd name="connsiteX6" fmla="*/ 228600 w 404486"/>
              <a:gd name="connsiteY6" fmla="*/ 896816 h 1820008"/>
              <a:gd name="connsiteX7" fmla="*/ 378069 w 404486"/>
              <a:gd name="connsiteY7" fmla="*/ 1028700 h 1820008"/>
              <a:gd name="connsiteX8" fmla="*/ 228600 w 404486"/>
              <a:gd name="connsiteY8" fmla="*/ 1186962 h 1820008"/>
              <a:gd name="connsiteX9" fmla="*/ 404446 w 404486"/>
              <a:gd name="connsiteY9" fmla="*/ 1345223 h 1820008"/>
              <a:gd name="connsiteX10" fmla="*/ 246185 w 404486"/>
              <a:gd name="connsiteY10" fmla="*/ 1512277 h 1820008"/>
              <a:gd name="connsiteX11" fmla="*/ 386862 w 404486"/>
              <a:gd name="connsiteY11" fmla="*/ 1600200 h 1820008"/>
              <a:gd name="connsiteX12" fmla="*/ 325316 w 404486"/>
              <a:gd name="connsiteY12" fmla="*/ 1820008 h 1820008"/>
              <a:gd name="connsiteX13" fmla="*/ 325316 w 404486"/>
              <a:gd name="connsiteY13" fmla="*/ 1820008 h 182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4486" h="1820008">
                <a:moveTo>
                  <a:pt x="0" y="0"/>
                </a:moveTo>
                <a:cubicBezTo>
                  <a:pt x="191233" y="54219"/>
                  <a:pt x="382466" y="108439"/>
                  <a:pt x="395654" y="167054"/>
                </a:cubicBezTo>
                <a:cubicBezTo>
                  <a:pt x="408842" y="225669"/>
                  <a:pt x="80596" y="298938"/>
                  <a:pt x="79131" y="351692"/>
                </a:cubicBezTo>
                <a:cubicBezTo>
                  <a:pt x="77666" y="404446"/>
                  <a:pt x="373674" y="439615"/>
                  <a:pt x="386862" y="483577"/>
                </a:cubicBezTo>
                <a:cubicBezTo>
                  <a:pt x="400050" y="527539"/>
                  <a:pt x="161193" y="571501"/>
                  <a:pt x="158262" y="615462"/>
                </a:cubicBezTo>
                <a:cubicBezTo>
                  <a:pt x="155331" y="659423"/>
                  <a:pt x="357554" y="700454"/>
                  <a:pt x="369277" y="747346"/>
                </a:cubicBezTo>
                <a:cubicBezTo>
                  <a:pt x="381000" y="794238"/>
                  <a:pt x="227135" y="849924"/>
                  <a:pt x="228600" y="896816"/>
                </a:cubicBezTo>
                <a:cubicBezTo>
                  <a:pt x="230065" y="943708"/>
                  <a:pt x="378069" y="980342"/>
                  <a:pt x="378069" y="1028700"/>
                </a:cubicBezTo>
                <a:cubicBezTo>
                  <a:pt x="378069" y="1077058"/>
                  <a:pt x="224204" y="1134208"/>
                  <a:pt x="228600" y="1186962"/>
                </a:cubicBezTo>
                <a:cubicBezTo>
                  <a:pt x="232996" y="1239716"/>
                  <a:pt x="401515" y="1291004"/>
                  <a:pt x="404446" y="1345223"/>
                </a:cubicBezTo>
                <a:cubicBezTo>
                  <a:pt x="407377" y="1399442"/>
                  <a:pt x="249116" y="1469781"/>
                  <a:pt x="246185" y="1512277"/>
                </a:cubicBezTo>
                <a:cubicBezTo>
                  <a:pt x="243254" y="1554773"/>
                  <a:pt x="373674" y="1548912"/>
                  <a:pt x="386862" y="1600200"/>
                </a:cubicBezTo>
                <a:cubicBezTo>
                  <a:pt x="400051" y="1651489"/>
                  <a:pt x="325316" y="1820008"/>
                  <a:pt x="325316" y="1820008"/>
                </a:cubicBezTo>
                <a:lnTo>
                  <a:pt x="325316" y="1820008"/>
                </a:ln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2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řehlednost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řehledn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TC101972873[[fn=Léto]]</Template>
  <TotalTime>11201</TotalTime>
  <Words>378</Words>
  <Application>Microsoft Office PowerPoint</Application>
  <PresentationFormat>Předvádění na obrazovce (4:3)</PresentationFormat>
  <Paragraphs>205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Arial Unicode MS</vt:lpstr>
      <vt:lpstr>Calibri</vt:lpstr>
      <vt:lpstr>Cambria Math</vt:lpstr>
      <vt:lpstr>Přehlednost</vt:lpstr>
      <vt:lpstr>Jak využít cizí paměť</vt:lpstr>
      <vt:lpstr>Zapůjčení paměti</vt:lpstr>
      <vt:lpstr>Typický systém</vt:lpstr>
      <vt:lpstr>Abstrakce</vt:lpstr>
      <vt:lpstr>Zachování cizích dat</vt:lpstr>
      <vt:lpstr>Lze cizí paměť použít?</vt:lpstr>
      <vt:lpstr>Zachování cizích dat</vt:lpstr>
      <vt:lpstr>Zachování cizích dat</vt:lpstr>
      <vt:lpstr>Reverzibilní výpočty</vt:lpstr>
      <vt:lpstr>Na zahřátí</vt:lpstr>
      <vt:lpstr>Vyhodnocení výrazu (+,-,∗)</vt:lpstr>
      <vt:lpstr>Vyhodnocení výrazu (+,-,∗)</vt:lpstr>
      <vt:lpstr>Vyhodnocení výrazu (+,-,∗)</vt:lpstr>
      <vt:lpstr>Kolik pomocných proměnných potřebuji?</vt:lpstr>
      <vt:lpstr>Kolik pomocných proměnných potřebuji?</vt:lpstr>
      <vt:lpstr>Vyhodnocení výrazu</vt:lpstr>
      <vt:lpstr>Základní případ výrazu</vt:lpstr>
      <vt:lpstr>Složený výraz s +</vt:lpstr>
      <vt:lpstr>Složený výraz s ∗</vt:lpstr>
      <vt:lpstr>Vyhodnocení výrazu</vt:lpstr>
      <vt:lpstr>Prohledávání grafů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Lower bounds for combinatorial algorithms and dynamic problemc</dc:title>
  <dc:creator>Michal</dc:creator>
  <cp:lastModifiedBy>Michal</cp:lastModifiedBy>
  <cp:revision>217</cp:revision>
  <dcterms:created xsi:type="dcterms:W3CDTF">2013-08-20T12:14:17Z</dcterms:created>
  <dcterms:modified xsi:type="dcterms:W3CDTF">2019-02-07T08:57:59Z</dcterms:modified>
</cp:coreProperties>
</file>