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67" r:id="rId6"/>
    <p:sldId id="281" r:id="rId7"/>
    <p:sldId id="292" r:id="rId8"/>
    <p:sldId id="268" r:id="rId9"/>
    <p:sldId id="293" r:id="rId10"/>
    <p:sldId id="371" r:id="rId11"/>
    <p:sldId id="372" r:id="rId12"/>
    <p:sldId id="294" r:id="rId13"/>
    <p:sldId id="458" r:id="rId14"/>
    <p:sldId id="459" r:id="rId15"/>
    <p:sldId id="460" r:id="rId16"/>
    <p:sldId id="425" r:id="rId17"/>
    <p:sldId id="262" r:id="rId18"/>
    <p:sldId id="282" r:id="rId19"/>
    <p:sldId id="269" r:id="rId20"/>
    <p:sldId id="471" r:id="rId21"/>
    <p:sldId id="270" r:id="rId22"/>
    <p:sldId id="461" r:id="rId23"/>
    <p:sldId id="462" r:id="rId24"/>
    <p:sldId id="430" r:id="rId25"/>
    <p:sldId id="431" r:id="rId26"/>
    <p:sldId id="469" r:id="rId27"/>
    <p:sldId id="465" r:id="rId28"/>
    <p:sldId id="470" r:id="rId29"/>
    <p:sldId id="271" r:id="rId30"/>
    <p:sldId id="263" r:id="rId31"/>
    <p:sldId id="272" r:id="rId32"/>
    <p:sldId id="273" r:id="rId33"/>
    <p:sldId id="274" r:id="rId34"/>
    <p:sldId id="275" r:id="rId35"/>
    <p:sldId id="276" r:id="rId36"/>
    <p:sldId id="278" r:id="rId37"/>
    <p:sldId id="283" r:id="rId38"/>
    <p:sldId id="285" r:id="rId39"/>
    <p:sldId id="286" r:id="rId40"/>
    <p:sldId id="287" r:id="rId41"/>
    <p:sldId id="279" r:id="rId42"/>
    <p:sldId id="280" r:id="rId43"/>
    <p:sldId id="472" r:id="rId44"/>
    <p:sldId id="479" r:id="rId45"/>
    <p:sldId id="473" r:id="rId46"/>
    <p:sldId id="475" r:id="rId47"/>
    <p:sldId id="476" r:id="rId48"/>
    <p:sldId id="474" r:id="rId49"/>
    <p:sldId id="477" r:id="rId50"/>
    <p:sldId id="480" r:id="rId51"/>
    <p:sldId id="478" r:id="rId52"/>
    <p:sldId id="257" r:id="rId53"/>
    <p:sldId id="259" r:id="rId54"/>
    <p:sldId id="260" r:id="rId55"/>
    <p:sldId id="258" r:id="rId56"/>
    <p:sldId id="261" r:id="rId57"/>
    <p:sldId id="264" r:id="rId58"/>
    <p:sldId id="266" r:id="rId59"/>
    <p:sldId id="466" r:id="rId60"/>
    <p:sldId id="46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8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7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5055-2D8C-4948-9FE5-75BC56FC3F6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FC4F-D5D5-4386-A677-4CB96495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9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01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2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3" Type="http://schemas.openxmlformats.org/officeDocument/2006/relationships/image" Target="../media/image412.png"/><Relationship Id="rId7" Type="http://schemas.openxmlformats.org/officeDocument/2006/relationships/image" Target="../media/image451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2.png"/><Relationship Id="rId5" Type="http://schemas.openxmlformats.org/officeDocument/2006/relationships/image" Target="../media/image432.png"/><Relationship Id="rId4" Type="http://schemas.openxmlformats.org/officeDocument/2006/relationships/image" Target="../media/image4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1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54.png"/><Relationship Id="rId4" Type="http://schemas.openxmlformats.org/officeDocument/2006/relationships/image" Target="../media/image10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3" Type="http://schemas.openxmlformats.org/officeDocument/2006/relationships/image" Target="../media/image201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17" Type="http://schemas.openxmlformats.org/officeDocument/2006/relationships/image" Target="../media/image321.png"/><Relationship Id="rId2" Type="http://schemas.openxmlformats.org/officeDocument/2006/relationships/image" Target="../media/image170.png"/><Relationship Id="rId16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5" Type="http://schemas.openxmlformats.org/officeDocument/2006/relationships/image" Target="../media/image3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180.png"/><Relationship Id="rId7" Type="http://schemas.openxmlformats.org/officeDocument/2006/relationships/image" Target="../media/image40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180.png"/><Relationship Id="rId7" Type="http://schemas.openxmlformats.org/officeDocument/2006/relationships/image" Target="../media/image40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12" Type="http://schemas.openxmlformats.org/officeDocument/2006/relationships/image" Target="../media/image270.png"/><Relationship Id="rId2" Type="http://schemas.openxmlformats.org/officeDocument/2006/relationships/image" Target="../media/image471.png"/><Relationship Id="rId16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0.png"/><Relationship Id="rId15" Type="http://schemas.openxmlformats.org/officeDocument/2006/relationships/image" Target="../media/image300.png"/><Relationship Id="rId10" Type="http://schemas.openxmlformats.org/officeDocument/2006/relationships/image" Target="../media/image25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1.png"/><Relationship Id="rId21" Type="http://schemas.openxmlformats.org/officeDocument/2006/relationships/image" Target="../media/image8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7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1.png"/><Relationship Id="rId21" Type="http://schemas.openxmlformats.org/officeDocument/2006/relationships/image" Target="../media/image8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7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1.png"/><Relationship Id="rId21" Type="http://schemas.openxmlformats.org/officeDocument/2006/relationships/image" Target="../media/image8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7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5.png"/><Relationship Id="rId5" Type="http://schemas.openxmlformats.org/officeDocument/2006/relationships/image" Target="../media/image88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1.png"/><Relationship Id="rId21" Type="http://schemas.openxmlformats.org/officeDocument/2006/relationships/image" Target="../media/image8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7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3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Locally consistent decomposition of strings with applications to edit distance sketching</a:t>
            </a:r>
            <a:endParaRPr lang="en-US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6077"/>
          </a:xfrm>
        </p:spPr>
        <p:txBody>
          <a:bodyPr>
            <a:normAutofit fontScale="92500"/>
          </a:bodyPr>
          <a:lstStyle/>
          <a:p>
            <a:endParaRPr lang="cs-CZ" sz="2800" dirty="0"/>
          </a:p>
          <a:p>
            <a:r>
              <a:rPr lang="cs-CZ" sz="2800" dirty="0"/>
              <a:t> </a:t>
            </a:r>
            <a:r>
              <a:rPr lang="en-US" sz="2800" dirty="0"/>
              <a:t>Michal </a:t>
            </a:r>
            <a:r>
              <a:rPr lang="en-US" sz="2800" dirty="0" err="1"/>
              <a:t>Kouck</a:t>
            </a:r>
            <a:r>
              <a:rPr lang="cs-CZ" sz="2800" dirty="0"/>
              <a:t>ý</a:t>
            </a:r>
          </a:p>
          <a:p>
            <a:r>
              <a:rPr lang="en-US" sz="2800" dirty="0">
                <a:solidFill>
                  <a:schemeClr val="tx2"/>
                </a:solidFill>
              </a:rPr>
              <a:t>Charles U./Rutgers U.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Based on joint work with: </a:t>
            </a:r>
            <a:r>
              <a:rPr lang="en-US" sz="2800" dirty="0" err="1"/>
              <a:t>Sudatta</a:t>
            </a:r>
            <a:r>
              <a:rPr lang="en-US" sz="2800" dirty="0"/>
              <a:t> Bhattacharya and Mike Saks</a:t>
            </a:r>
          </a:p>
        </p:txBody>
      </p:sp>
    </p:spTree>
    <p:extLst>
      <p:ext uri="{BB962C8B-B14F-4D97-AF65-F5344CB8AC3E}">
        <p14:creationId xmlns:p14="http://schemas.microsoft.com/office/powerpoint/2010/main" val="380298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8212"/>
                <a:ext cx="10515600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Backurs-Indyk’15: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An algorithm for edit distance in time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implies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an algorithm for 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(contradicting Strong Exponential Time Hypothesis (SETH).)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/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     instance of edit distance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  		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variables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/>
                  <a:t> length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8212"/>
                <a:ext cx="10515600" cy="4830062"/>
              </a:xfrm>
              <a:blipFill>
                <a:blip r:embed="rId2"/>
                <a:stretch>
                  <a:fillRect l="-928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07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58212"/>
                <a:ext cx="10515599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Backurs-Indyk’15: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An algorithm for edit distance in time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implies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an algorithm for 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(contradicting Strong Exponential Time Hypothesis (SETH).)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200" dirty="0" err="1">
                    <a:solidFill>
                      <a:schemeClr val="tx2"/>
                    </a:solidFill>
                  </a:rPr>
                  <a:t>Abboud</a:t>
                </a:r>
                <a:r>
                  <a:rPr lang="en-US" sz="2200" dirty="0">
                    <a:solidFill>
                      <a:schemeClr val="tx2"/>
                    </a:solidFill>
                  </a:rPr>
                  <a:t>-Hansen-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Vassilevska</a:t>
                </a:r>
                <a:r>
                  <a:rPr lang="en-US" sz="2200" dirty="0">
                    <a:solidFill>
                      <a:schemeClr val="tx2"/>
                    </a:solidFill>
                  </a:rPr>
                  <a:t> Williams-Williams'16,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Abboud-Backurs-Vassilevska</a:t>
                </a:r>
                <a:r>
                  <a:rPr lang="en-US" sz="2200" dirty="0">
                    <a:solidFill>
                      <a:schemeClr val="tx2"/>
                    </a:solidFill>
                  </a:rPr>
                  <a:t> Williams'15, Bringmann-Künnemann'15: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algorithms for edit distance imply circuit lower bounds.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58212"/>
                <a:ext cx="10515599" cy="4830062"/>
              </a:xfrm>
              <a:blipFill>
                <a:blip r:embed="rId2"/>
                <a:stretch>
                  <a:fillRect l="-870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62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443D-C0AA-3EE8-8061-4B2D268D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364C0-295D-24CA-A4C5-9687B061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C289A8E-4A56-8C87-4817-6BAB3831E4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				    	     	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Landau-Myers-Schmidt’98, ..., Andoni-Krauthgamer-Onak’10, …, Chakraborty-Das-Goldenberg-K.-Saks’18, …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Andoni-Nosatzki’20			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-approximation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-time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Abboud-Backurs’17: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1+1/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inapprox</a:t>
                </a:r>
                <a:r>
                  <a:rPr lang="en-US" sz="2400" dirty="0"/>
                  <a:t>.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C289A8E-4A56-8C87-4817-6BAB3831E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1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487A1-D626-79B3-DB5D-F808DB980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31233-1061-18D1-11DD-EA9DFD4C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large alignment </a:t>
            </a:r>
            <a:br>
              <a:rPr lang="en-US" dirty="0"/>
            </a:br>
            <a:r>
              <a:rPr lang="en-US" sz="2800" dirty="0">
                <a:solidFill>
                  <a:schemeClr val="tx2"/>
                </a:solidFill>
              </a:rPr>
              <a:t>[Saha’14]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B5094C-F266-9008-5F8F-8CFEE538D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23465"/>
                <a:ext cx="10515600" cy="145349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With high probability alignment of size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−20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B5094C-F266-9008-5F8F-8CFEE538D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23465"/>
                <a:ext cx="10515600" cy="1453498"/>
              </a:xfrm>
              <a:blipFill>
                <a:blip r:embed="rId2"/>
                <a:stretch>
                  <a:fillRect l="-92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2DE81D-359A-4B89-75AD-266CD3E31836}"/>
              </a:ext>
            </a:extLst>
          </p:cNvPr>
          <p:cNvSpPr txBox="1"/>
          <p:nvPr/>
        </p:nvSpPr>
        <p:spPr>
          <a:xfrm>
            <a:off x="554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0029A-3795-9E39-5E32-363C1420575E}"/>
              </a:ext>
            </a:extLst>
          </p:cNvPr>
          <p:cNvSpPr txBox="1"/>
          <p:nvPr/>
        </p:nvSpPr>
        <p:spPr>
          <a:xfrm>
            <a:off x="598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4C6EF-8455-4B1D-B2E7-C87EA4FA695C}"/>
              </a:ext>
            </a:extLst>
          </p:cNvPr>
          <p:cNvSpPr txBox="1"/>
          <p:nvPr/>
        </p:nvSpPr>
        <p:spPr>
          <a:xfrm>
            <a:off x="641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5631F-09D7-62F4-8E8A-6E9B7E19110D}"/>
              </a:ext>
            </a:extLst>
          </p:cNvPr>
          <p:cNvSpPr txBox="1"/>
          <p:nvPr/>
        </p:nvSpPr>
        <p:spPr>
          <a:xfrm>
            <a:off x="6844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4F2CC-5245-8747-ACFC-D3C6DD3A4424}"/>
              </a:ext>
            </a:extLst>
          </p:cNvPr>
          <p:cNvSpPr txBox="1"/>
          <p:nvPr/>
        </p:nvSpPr>
        <p:spPr>
          <a:xfrm>
            <a:off x="7276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90D7B-6414-AE72-36AD-22B6752DF273}"/>
              </a:ext>
            </a:extLst>
          </p:cNvPr>
          <p:cNvSpPr txBox="1"/>
          <p:nvPr/>
        </p:nvSpPr>
        <p:spPr>
          <a:xfrm>
            <a:off x="770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A144D-C7B3-F115-D610-E15E8E27186A}"/>
              </a:ext>
            </a:extLst>
          </p:cNvPr>
          <p:cNvSpPr txBox="1"/>
          <p:nvPr/>
        </p:nvSpPr>
        <p:spPr>
          <a:xfrm>
            <a:off x="814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11CA2-018E-E2D9-BA9C-3AEE641A3523}"/>
              </a:ext>
            </a:extLst>
          </p:cNvPr>
          <p:cNvSpPr txBox="1"/>
          <p:nvPr/>
        </p:nvSpPr>
        <p:spPr>
          <a:xfrm>
            <a:off x="857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FB991-103D-72D1-4815-528EAAA665BA}"/>
              </a:ext>
            </a:extLst>
          </p:cNvPr>
          <p:cNvSpPr txBox="1"/>
          <p:nvPr/>
        </p:nvSpPr>
        <p:spPr>
          <a:xfrm>
            <a:off x="3390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5BE1B3-15CD-5D56-353B-41BD7F18A95D}"/>
              </a:ext>
            </a:extLst>
          </p:cNvPr>
          <p:cNvSpPr txBox="1"/>
          <p:nvPr/>
        </p:nvSpPr>
        <p:spPr>
          <a:xfrm>
            <a:off x="3822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38047B-3609-8100-29E6-222EC96719E3}"/>
              </a:ext>
            </a:extLst>
          </p:cNvPr>
          <p:cNvSpPr txBox="1"/>
          <p:nvPr/>
        </p:nvSpPr>
        <p:spPr>
          <a:xfrm>
            <a:off x="4254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D6C008-25BD-05AB-AAAF-351090423889}"/>
              </a:ext>
            </a:extLst>
          </p:cNvPr>
          <p:cNvSpPr txBox="1"/>
          <p:nvPr/>
        </p:nvSpPr>
        <p:spPr>
          <a:xfrm>
            <a:off x="4686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F74BA5-1C5B-736A-0ED2-4C6A07BEB9DF}"/>
              </a:ext>
            </a:extLst>
          </p:cNvPr>
          <p:cNvSpPr txBox="1"/>
          <p:nvPr/>
        </p:nvSpPr>
        <p:spPr>
          <a:xfrm>
            <a:off x="5118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A94D09-EE22-4E9B-02E3-6395E3D0E9C3}"/>
              </a:ext>
            </a:extLst>
          </p:cNvPr>
          <p:cNvSpPr txBox="1"/>
          <p:nvPr/>
        </p:nvSpPr>
        <p:spPr>
          <a:xfrm>
            <a:off x="5548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E55A11-F16F-F837-A1A4-9ACD1BA38DE3}"/>
              </a:ext>
            </a:extLst>
          </p:cNvPr>
          <p:cNvSpPr txBox="1"/>
          <p:nvPr/>
        </p:nvSpPr>
        <p:spPr>
          <a:xfrm>
            <a:off x="5980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08DC58-4228-911C-9E99-6B300B42A318}"/>
              </a:ext>
            </a:extLst>
          </p:cNvPr>
          <p:cNvSpPr txBox="1"/>
          <p:nvPr/>
        </p:nvSpPr>
        <p:spPr>
          <a:xfrm>
            <a:off x="6412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EC8C06-73D5-CD75-C811-FC39EEBDC954}"/>
              </a:ext>
            </a:extLst>
          </p:cNvPr>
          <p:cNvSpPr txBox="1"/>
          <p:nvPr/>
        </p:nvSpPr>
        <p:spPr>
          <a:xfrm>
            <a:off x="6844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CD3C4-0F19-1500-1378-2C1A5CACEB50}"/>
              </a:ext>
            </a:extLst>
          </p:cNvPr>
          <p:cNvSpPr txBox="1"/>
          <p:nvPr/>
        </p:nvSpPr>
        <p:spPr>
          <a:xfrm>
            <a:off x="7276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DFD433-97CE-ECA5-088F-DC1CC1044DC5}"/>
              </a:ext>
            </a:extLst>
          </p:cNvPr>
          <p:cNvSpPr txBox="1"/>
          <p:nvPr/>
        </p:nvSpPr>
        <p:spPr>
          <a:xfrm>
            <a:off x="7708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0B0DDB-AF6D-183F-D8C0-32593BFFFD2F}"/>
              </a:ext>
            </a:extLst>
          </p:cNvPr>
          <p:cNvSpPr txBox="1"/>
          <p:nvPr/>
        </p:nvSpPr>
        <p:spPr>
          <a:xfrm>
            <a:off x="8140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23C649-7F2D-BE83-4A7C-41A101FB87FC}"/>
              </a:ext>
            </a:extLst>
          </p:cNvPr>
          <p:cNvSpPr txBox="1"/>
          <p:nvPr/>
        </p:nvSpPr>
        <p:spPr>
          <a:xfrm>
            <a:off x="8572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CBC10C-F797-9E3B-2500-2ACE9A091073}"/>
              </a:ext>
            </a:extLst>
          </p:cNvPr>
          <p:cNvSpPr txBox="1"/>
          <p:nvPr/>
        </p:nvSpPr>
        <p:spPr>
          <a:xfrm>
            <a:off x="3390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DD8705-783C-37FB-0E4D-199C4F54E361}"/>
              </a:ext>
            </a:extLst>
          </p:cNvPr>
          <p:cNvSpPr txBox="1"/>
          <p:nvPr/>
        </p:nvSpPr>
        <p:spPr>
          <a:xfrm>
            <a:off x="3822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D51803-AB22-2521-3F92-862B80F3C3EA}"/>
              </a:ext>
            </a:extLst>
          </p:cNvPr>
          <p:cNvSpPr txBox="1"/>
          <p:nvPr/>
        </p:nvSpPr>
        <p:spPr>
          <a:xfrm>
            <a:off x="4254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464E4C-389F-FB62-062D-5D7FD21CDC22}"/>
              </a:ext>
            </a:extLst>
          </p:cNvPr>
          <p:cNvSpPr txBox="1"/>
          <p:nvPr/>
        </p:nvSpPr>
        <p:spPr>
          <a:xfrm>
            <a:off x="4686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C1522B-F203-5AF6-B367-0B44CB5ACD7F}"/>
              </a:ext>
            </a:extLst>
          </p:cNvPr>
          <p:cNvSpPr txBox="1"/>
          <p:nvPr/>
        </p:nvSpPr>
        <p:spPr>
          <a:xfrm>
            <a:off x="5118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14E55BA-8172-F104-B0E8-4354FEA17471}"/>
                  </a:ext>
                </a:extLst>
              </p:cNvPr>
              <p:cNvSpPr txBox="1"/>
              <p:nvPr/>
            </p:nvSpPr>
            <p:spPr>
              <a:xfrm>
                <a:off x="1897225" y="178950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14E55BA-8172-F104-B0E8-4354FEA1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25" y="1789503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633CCA-C29B-DE69-438A-5CF35038288F}"/>
                  </a:ext>
                </a:extLst>
              </p:cNvPr>
              <p:cNvSpPr txBox="1"/>
              <p:nvPr/>
            </p:nvSpPr>
            <p:spPr>
              <a:xfrm>
                <a:off x="1881677" y="326881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633CCA-C29B-DE69-438A-5CF35038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77" y="3268810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10">
            <a:extLst>
              <a:ext uri="{FF2B5EF4-FFF2-40B4-BE49-F238E27FC236}">
                <a16:creationId xmlns:a16="http://schemas.microsoft.com/office/drawing/2014/main" id="{3D94B26D-93FC-410E-E0FA-692562A1BF07}"/>
              </a:ext>
            </a:extLst>
          </p:cNvPr>
          <p:cNvCxnSpPr>
            <a:stCxn id="8" idx="2"/>
            <a:endCxn id="34" idx="0"/>
          </p:cNvCxnSpPr>
          <p:nvPr/>
        </p:nvCxnSpPr>
        <p:spPr>
          <a:xfrm flipH="1">
            <a:off x="5764456" y="22297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10">
            <a:extLst>
              <a:ext uri="{FF2B5EF4-FFF2-40B4-BE49-F238E27FC236}">
                <a16:creationId xmlns:a16="http://schemas.microsoft.com/office/drawing/2014/main" id="{CA29190A-D755-590F-470E-6581DA45AF42}"/>
              </a:ext>
            </a:extLst>
          </p:cNvPr>
          <p:cNvCxnSpPr>
            <a:stCxn id="31" idx="2"/>
            <a:endCxn id="70" idx="0"/>
          </p:cNvCxnSpPr>
          <p:nvPr/>
        </p:nvCxnSpPr>
        <p:spPr>
          <a:xfrm>
            <a:off x="4470091" y="2229218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0">
            <a:extLst>
              <a:ext uri="{FF2B5EF4-FFF2-40B4-BE49-F238E27FC236}">
                <a16:creationId xmlns:a16="http://schemas.microsoft.com/office/drawing/2014/main" id="{84DA4A4F-F40D-ED67-5E85-4426FF608D5B}"/>
              </a:ext>
            </a:extLst>
          </p:cNvPr>
          <p:cNvCxnSpPr>
            <a:stCxn id="30" idx="2"/>
            <a:endCxn id="69" idx="0"/>
          </p:cNvCxnSpPr>
          <p:nvPr/>
        </p:nvCxnSpPr>
        <p:spPr>
          <a:xfrm>
            <a:off x="4038091" y="2229218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10">
            <a:extLst>
              <a:ext uri="{FF2B5EF4-FFF2-40B4-BE49-F238E27FC236}">
                <a16:creationId xmlns:a16="http://schemas.microsoft.com/office/drawing/2014/main" id="{55CA14F7-2BAE-5306-0BB7-FD69197CAD77}"/>
              </a:ext>
            </a:extLst>
          </p:cNvPr>
          <p:cNvCxnSpPr>
            <a:stCxn id="16" idx="2"/>
            <a:endCxn id="68" idx="0"/>
          </p:cNvCxnSpPr>
          <p:nvPr/>
        </p:nvCxnSpPr>
        <p:spPr>
          <a:xfrm>
            <a:off x="3606091" y="2229218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0">
            <a:extLst>
              <a:ext uri="{FF2B5EF4-FFF2-40B4-BE49-F238E27FC236}">
                <a16:creationId xmlns:a16="http://schemas.microsoft.com/office/drawing/2014/main" id="{13BE5E9D-179B-FF62-48C8-BF278AAEBB99}"/>
              </a:ext>
            </a:extLst>
          </p:cNvPr>
          <p:cNvCxnSpPr>
            <a:stCxn id="33" idx="2"/>
            <a:endCxn id="72" idx="0"/>
          </p:cNvCxnSpPr>
          <p:nvPr/>
        </p:nvCxnSpPr>
        <p:spPr>
          <a:xfrm flipH="1">
            <a:off x="4902091" y="2229218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2F5E44C2-DE6E-C4FD-A2AD-61A34A079606}"/>
              </a:ext>
            </a:extLst>
          </p:cNvPr>
          <p:cNvCxnSpPr>
            <a:stCxn id="7" idx="2"/>
            <a:endCxn id="73" idx="0"/>
          </p:cNvCxnSpPr>
          <p:nvPr/>
        </p:nvCxnSpPr>
        <p:spPr>
          <a:xfrm flipH="1">
            <a:off x="5334092" y="2229716"/>
            <a:ext cx="430365" cy="10465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0">
            <a:extLst>
              <a:ext uri="{FF2B5EF4-FFF2-40B4-BE49-F238E27FC236}">
                <a16:creationId xmlns:a16="http://schemas.microsoft.com/office/drawing/2014/main" id="{40DA6B65-10C3-2FD4-B38C-95EBBC5DE847}"/>
              </a:ext>
            </a:extLst>
          </p:cNvPr>
          <p:cNvCxnSpPr>
            <a:stCxn id="12" idx="2"/>
            <a:endCxn id="37" idx="0"/>
          </p:cNvCxnSpPr>
          <p:nvPr/>
        </p:nvCxnSpPr>
        <p:spPr>
          <a:xfrm flipH="1">
            <a:off x="7060456" y="22297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10">
            <a:extLst>
              <a:ext uri="{FF2B5EF4-FFF2-40B4-BE49-F238E27FC236}">
                <a16:creationId xmlns:a16="http://schemas.microsoft.com/office/drawing/2014/main" id="{A7CE7938-C3D8-5BAE-7001-81A223798478}"/>
              </a:ext>
            </a:extLst>
          </p:cNvPr>
          <p:cNvCxnSpPr/>
          <p:nvPr/>
        </p:nvCxnSpPr>
        <p:spPr>
          <a:xfrm flipH="1">
            <a:off x="6194821" y="2221714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10">
            <a:extLst>
              <a:ext uri="{FF2B5EF4-FFF2-40B4-BE49-F238E27FC236}">
                <a16:creationId xmlns:a16="http://schemas.microsoft.com/office/drawing/2014/main" id="{59112E67-C395-972B-F07F-40C97269A435}"/>
              </a:ext>
            </a:extLst>
          </p:cNvPr>
          <p:cNvCxnSpPr>
            <a:stCxn id="14" idx="2"/>
            <a:endCxn id="66" idx="0"/>
          </p:cNvCxnSpPr>
          <p:nvPr/>
        </p:nvCxnSpPr>
        <p:spPr>
          <a:xfrm>
            <a:off x="8356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0">
            <a:extLst>
              <a:ext uri="{FF2B5EF4-FFF2-40B4-BE49-F238E27FC236}">
                <a16:creationId xmlns:a16="http://schemas.microsoft.com/office/drawing/2014/main" id="{A0A300CC-57DE-904C-E88B-937CC3FA344A}"/>
              </a:ext>
            </a:extLst>
          </p:cNvPr>
          <p:cNvCxnSpPr>
            <a:stCxn id="15" idx="2"/>
            <a:endCxn id="67" idx="0"/>
          </p:cNvCxnSpPr>
          <p:nvPr/>
        </p:nvCxnSpPr>
        <p:spPr>
          <a:xfrm>
            <a:off x="8788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0">
            <a:extLst>
              <a:ext uri="{FF2B5EF4-FFF2-40B4-BE49-F238E27FC236}">
                <a16:creationId xmlns:a16="http://schemas.microsoft.com/office/drawing/2014/main" id="{FA232B25-7B4B-D5B3-D3D0-3A19C65E7D00}"/>
              </a:ext>
            </a:extLst>
          </p:cNvPr>
          <p:cNvCxnSpPr>
            <a:stCxn id="13" idx="2"/>
            <a:endCxn id="65" idx="0"/>
          </p:cNvCxnSpPr>
          <p:nvPr/>
        </p:nvCxnSpPr>
        <p:spPr>
          <a:xfrm>
            <a:off x="7924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10">
            <a:extLst>
              <a:ext uri="{FF2B5EF4-FFF2-40B4-BE49-F238E27FC236}">
                <a16:creationId xmlns:a16="http://schemas.microsoft.com/office/drawing/2014/main" id="{2ECEC1E9-4252-E4E0-6E8C-DA685832BD21}"/>
              </a:ext>
            </a:extLst>
          </p:cNvPr>
          <p:cNvCxnSpPr/>
          <p:nvPr/>
        </p:nvCxnSpPr>
        <p:spPr>
          <a:xfrm>
            <a:off x="4902091" y="2221715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10">
            <a:extLst>
              <a:ext uri="{FF2B5EF4-FFF2-40B4-BE49-F238E27FC236}">
                <a16:creationId xmlns:a16="http://schemas.microsoft.com/office/drawing/2014/main" id="{D0730296-7318-609D-F712-714702321CC1}"/>
              </a:ext>
            </a:extLst>
          </p:cNvPr>
          <p:cNvCxnSpPr>
            <a:stCxn id="10" idx="2"/>
          </p:cNvCxnSpPr>
          <p:nvPr/>
        </p:nvCxnSpPr>
        <p:spPr>
          <a:xfrm flipH="1">
            <a:off x="6625186" y="2229715"/>
            <a:ext cx="3270" cy="10636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10">
            <a:extLst>
              <a:ext uri="{FF2B5EF4-FFF2-40B4-BE49-F238E27FC236}">
                <a16:creationId xmlns:a16="http://schemas.microsoft.com/office/drawing/2014/main" id="{BC2A03A5-F5D3-EF93-CAF1-D47F809A6691}"/>
              </a:ext>
            </a:extLst>
          </p:cNvPr>
          <p:cNvCxnSpPr>
            <a:stCxn id="10" idx="2"/>
            <a:endCxn id="37" idx="0"/>
          </p:cNvCxnSpPr>
          <p:nvPr/>
        </p:nvCxnSpPr>
        <p:spPr>
          <a:xfrm>
            <a:off x="6628456" y="22297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10">
            <a:extLst>
              <a:ext uri="{FF2B5EF4-FFF2-40B4-BE49-F238E27FC236}">
                <a16:creationId xmlns:a16="http://schemas.microsoft.com/office/drawing/2014/main" id="{10BBBAB8-52F2-22DA-05DB-FE8DB009B5BA}"/>
              </a:ext>
            </a:extLst>
          </p:cNvPr>
          <p:cNvCxnSpPr>
            <a:stCxn id="11" idx="2"/>
            <a:endCxn id="37" idx="0"/>
          </p:cNvCxnSpPr>
          <p:nvPr/>
        </p:nvCxnSpPr>
        <p:spPr>
          <a:xfrm>
            <a:off x="7060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10">
            <a:extLst>
              <a:ext uri="{FF2B5EF4-FFF2-40B4-BE49-F238E27FC236}">
                <a16:creationId xmlns:a16="http://schemas.microsoft.com/office/drawing/2014/main" id="{B9288E69-CAD4-CF5A-862F-BBB525DEF111}"/>
              </a:ext>
            </a:extLst>
          </p:cNvPr>
          <p:cNvCxnSpPr>
            <a:stCxn id="13" idx="2"/>
            <a:endCxn id="38" idx="0"/>
          </p:cNvCxnSpPr>
          <p:nvPr/>
        </p:nvCxnSpPr>
        <p:spPr>
          <a:xfrm flipH="1">
            <a:off x="7492456" y="22297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3ACB-18C6-40CB-E2CA-3F72C821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AF7AC-4D06-71DE-6A45-68BB65EF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large alignment </a:t>
            </a:r>
            <a:br>
              <a:rPr lang="en-US" dirty="0"/>
            </a:br>
            <a:r>
              <a:rPr lang="en-US" sz="2800" dirty="0">
                <a:solidFill>
                  <a:schemeClr val="tx2"/>
                </a:solidFill>
              </a:rPr>
              <a:t>[K.-Saks’23]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DB297EB-4E8F-6BFC-71FB-F7C25985E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23465"/>
                <a:ext cx="10515600" cy="145349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Deterministic deletion rule for Saha’s algorithm: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Delete: 1x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3x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5x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7x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9x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11x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…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Alignment of size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DB297EB-4E8F-6BFC-71FB-F7C25985E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23465"/>
                <a:ext cx="10515600" cy="1453498"/>
              </a:xfrm>
              <a:blipFill>
                <a:blip r:embed="rId2"/>
                <a:stretch>
                  <a:fillRect l="-928" t="-5882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A7D681-0511-20FD-D089-C4E757BD6BD8}"/>
              </a:ext>
            </a:extLst>
          </p:cNvPr>
          <p:cNvSpPr txBox="1"/>
          <p:nvPr/>
        </p:nvSpPr>
        <p:spPr>
          <a:xfrm>
            <a:off x="554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8A651-7872-2B47-01B4-446D3D78E06E}"/>
              </a:ext>
            </a:extLst>
          </p:cNvPr>
          <p:cNvSpPr txBox="1"/>
          <p:nvPr/>
        </p:nvSpPr>
        <p:spPr>
          <a:xfrm>
            <a:off x="598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5F548-E1BD-82D8-ABC7-FBD551D09EBD}"/>
              </a:ext>
            </a:extLst>
          </p:cNvPr>
          <p:cNvSpPr txBox="1"/>
          <p:nvPr/>
        </p:nvSpPr>
        <p:spPr>
          <a:xfrm>
            <a:off x="6412456" y="1768051"/>
            <a:ext cx="432000" cy="461665"/>
          </a:xfrm>
          <a:prstGeom prst="rect">
            <a:avLst/>
          </a:prstGeom>
          <a:solidFill>
            <a:schemeClr val="accent2"/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8BE0E-F509-D348-4BAF-8AA4581A5ECC}"/>
              </a:ext>
            </a:extLst>
          </p:cNvPr>
          <p:cNvSpPr txBox="1"/>
          <p:nvPr/>
        </p:nvSpPr>
        <p:spPr>
          <a:xfrm>
            <a:off x="6844456" y="1768051"/>
            <a:ext cx="432000" cy="461665"/>
          </a:xfrm>
          <a:prstGeom prst="rect">
            <a:avLst/>
          </a:prstGeom>
          <a:solidFill>
            <a:schemeClr val="accent2"/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F9888-223F-B57F-5799-7A88E8399059}"/>
              </a:ext>
            </a:extLst>
          </p:cNvPr>
          <p:cNvSpPr txBox="1"/>
          <p:nvPr/>
        </p:nvSpPr>
        <p:spPr>
          <a:xfrm>
            <a:off x="7276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30632-92F6-1E14-37E1-FBA485950A06}"/>
              </a:ext>
            </a:extLst>
          </p:cNvPr>
          <p:cNvSpPr txBox="1"/>
          <p:nvPr/>
        </p:nvSpPr>
        <p:spPr>
          <a:xfrm>
            <a:off x="770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B61A9-A19C-24DA-DF57-C23B9F3CC014}"/>
              </a:ext>
            </a:extLst>
          </p:cNvPr>
          <p:cNvSpPr txBox="1"/>
          <p:nvPr/>
        </p:nvSpPr>
        <p:spPr>
          <a:xfrm>
            <a:off x="814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6ED28-5178-B8E7-6D28-93A4E157EF23}"/>
              </a:ext>
            </a:extLst>
          </p:cNvPr>
          <p:cNvSpPr txBox="1"/>
          <p:nvPr/>
        </p:nvSpPr>
        <p:spPr>
          <a:xfrm>
            <a:off x="857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51961-70BD-89DB-9383-F6296575B6D4}"/>
              </a:ext>
            </a:extLst>
          </p:cNvPr>
          <p:cNvSpPr txBox="1"/>
          <p:nvPr/>
        </p:nvSpPr>
        <p:spPr>
          <a:xfrm>
            <a:off x="3390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307595-B486-99CB-EA9E-45ED6B8C4395}"/>
              </a:ext>
            </a:extLst>
          </p:cNvPr>
          <p:cNvSpPr txBox="1"/>
          <p:nvPr/>
        </p:nvSpPr>
        <p:spPr>
          <a:xfrm>
            <a:off x="3822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046D8-259D-F622-99F0-DB3F8515A71D}"/>
              </a:ext>
            </a:extLst>
          </p:cNvPr>
          <p:cNvSpPr txBox="1"/>
          <p:nvPr/>
        </p:nvSpPr>
        <p:spPr>
          <a:xfrm>
            <a:off x="4254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84EF06-E767-0571-5752-8BC967999638}"/>
              </a:ext>
            </a:extLst>
          </p:cNvPr>
          <p:cNvSpPr txBox="1"/>
          <p:nvPr/>
        </p:nvSpPr>
        <p:spPr>
          <a:xfrm>
            <a:off x="4686091" y="1767553"/>
            <a:ext cx="432000" cy="461665"/>
          </a:xfrm>
          <a:prstGeom prst="rect">
            <a:avLst/>
          </a:prstGeom>
          <a:solidFill>
            <a:schemeClr val="accent2"/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77CD79-0AD1-C067-918E-AF64A157E8C4}"/>
              </a:ext>
            </a:extLst>
          </p:cNvPr>
          <p:cNvSpPr txBox="1"/>
          <p:nvPr/>
        </p:nvSpPr>
        <p:spPr>
          <a:xfrm>
            <a:off x="5118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471353-52CA-C9ED-95DC-1F0939A95D01}"/>
              </a:ext>
            </a:extLst>
          </p:cNvPr>
          <p:cNvSpPr txBox="1"/>
          <p:nvPr/>
        </p:nvSpPr>
        <p:spPr>
          <a:xfrm>
            <a:off x="5548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B6F275-684E-C869-710E-E85402EE029D}"/>
              </a:ext>
            </a:extLst>
          </p:cNvPr>
          <p:cNvSpPr txBox="1"/>
          <p:nvPr/>
        </p:nvSpPr>
        <p:spPr>
          <a:xfrm>
            <a:off x="5980456" y="3276811"/>
            <a:ext cx="432000" cy="461665"/>
          </a:xfrm>
          <a:prstGeom prst="rect">
            <a:avLst/>
          </a:prstGeom>
          <a:solidFill>
            <a:schemeClr val="accent2"/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DA13C9-CDCD-8FEA-9FCF-28162A3E6762}"/>
              </a:ext>
            </a:extLst>
          </p:cNvPr>
          <p:cNvSpPr txBox="1"/>
          <p:nvPr/>
        </p:nvSpPr>
        <p:spPr>
          <a:xfrm>
            <a:off x="6412456" y="3276811"/>
            <a:ext cx="432000" cy="461665"/>
          </a:xfrm>
          <a:prstGeom prst="rect">
            <a:avLst/>
          </a:prstGeom>
          <a:solidFill>
            <a:schemeClr val="accent2"/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3178D3-57C6-2BE2-5929-01F272E98BC4}"/>
              </a:ext>
            </a:extLst>
          </p:cNvPr>
          <p:cNvSpPr txBox="1"/>
          <p:nvPr/>
        </p:nvSpPr>
        <p:spPr>
          <a:xfrm>
            <a:off x="6844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3E3216-9DCF-2CD9-E604-2AD9A178D299}"/>
              </a:ext>
            </a:extLst>
          </p:cNvPr>
          <p:cNvSpPr txBox="1"/>
          <p:nvPr/>
        </p:nvSpPr>
        <p:spPr>
          <a:xfrm>
            <a:off x="7276456" y="3276811"/>
            <a:ext cx="432000" cy="461665"/>
          </a:xfrm>
          <a:prstGeom prst="rect">
            <a:avLst/>
          </a:prstGeom>
          <a:solidFill>
            <a:schemeClr val="accent2"/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2AD001-3502-18DD-B42C-37294704213E}"/>
              </a:ext>
            </a:extLst>
          </p:cNvPr>
          <p:cNvSpPr txBox="1"/>
          <p:nvPr/>
        </p:nvSpPr>
        <p:spPr>
          <a:xfrm>
            <a:off x="7708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6FA9DB-FD17-B15B-1D67-63A8C6FFC556}"/>
              </a:ext>
            </a:extLst>
          </p:cNvPr>
          <p:cNvSpPr txBox="1"/>
          <p:nvPr/>
        </p:nvSpPr>
        <p:spPr>
          <a:xfrm>
            <a:off x="8140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BE18EC-DDDD-923F-435E-89B27E26236B}"/>
              </a:ext>
            </a:extLst>
          </p:cNvPr>
          <p:cNvSpPr txBox="1"/>
          <p:nvPr/>
        </p:nvSpPr>
        <p:spPr>
          <a:xfrm>
            <a:off x="8572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3050B2-0F3C-1FDA-5336-584B4F93198A}"/>
              </a:ext>
            </a:extLst>
          </p:cNvPr>
          <p:cNvSpPr txBox="1"/>
          <p:nvPr/>
        </p:nvSpPr>
        <p:spPr>
          <a:xfrm>
            <a:off x="3390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47D70D3-1033-C5DD-D55B-12E8171EAC02}"/>
              </a:ext>
            </a:extLst>
          </p:cNvPr>
          <p:cNvSpPr txBox="1"/>
          <p:nvPr/>
        </p:nvSpPr>
        <p:spPr>
          <a:xfrm>
            <a:off x="3822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57E48EF-A251-FF43-0117-90C5FCEACE85}"/>
              </a:ext>
            </a:extLst>
          </p:cNvPr>
          <p:cNvSpPr txBox="1"/>
          <p:nvPr/>
        </p:nvSpPr>
        <p:spPr>
          <a:xfrm>
            <a:off x="4254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32E8FB-4852-CA33-4133-58DAA59337AC}"/>
              </a:ext>
            </a:extLst>
          </p:cNvPr>
          <p:cNvSpPr txBox="1"/>
          <p:nvPr/>
        </p:nvSpPr>
        <p:spPr>
          <a:xfrm>
            <a:off x="4686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DF4CDE-0829-FA49-786F-5435003C3C1C}"/>
              </a:ext>
            </a:extLst>
          </p:cNvPr>
          <p:cNvSpPr txBox="1"/>
          <p:nvPr/>
        </p:nvSpPr>
        <p:spPr>
          <a:xfrm>
            <a:off x="5118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A295A17-2A44-3075-9249-53BFAC19B34C}"/>
                  </a:ext>
                </a:extLst>
              </p:cNvPr>
              <p:cNvSpPr txBox="1"/>
              <p:nvPr/>
            </p:nvSpPr>
            <p:spPr>
              <a:xfrm>
                <a:off x="1897225" y="178950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A295A17-2A44-3075-9249-53BFAC19B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25" y="1789503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8DE232-8EAD-3314-F081-8965F74C1A59}"/>
                  </a:ext>
                </a:extLst>
              </p:cNvPr>
              <p:cNvSpPr txBox="1"/>
              <p:nvPr/>
            </p:nvSpPr>
            <p:spPr>
              <a:xfrm>
                <a:off x="1881677" y="326881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8DE232-8EAD-3314-F081-8965F74C1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77" y="3268810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10">
            <a:extLst>
              <a:ext uri="{FF2B5EF4-FFF2-40B4-BE49-F238E27FC236}">
                <a16:creationId xmlns:a16="http://schemas.microsoft.com/office/drawing/2014/main" id="{657BBFC6-3984-E013-D383-C485469125B0}"/>
              </a:ext>
            </a:extLst>
          </p:cNvPr>
          <p:cNvCxnSpPr>
            <a:stCxn id="8" idx="2"/>
            <a:endCxn id="34" idx="0"/>
          </p:cNvCxnSpPr>
          <p:nvPr/>
        </p:nvCxnSpPr>
        <p:spPr>
          <a:xfrm flipH="1">
            <a:off x="5764456" y="22297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10">
            <a:extLst>
              <a:ext uri="{FF2B5EF4-FFF2-40B4-BE49-F238E27FC236}">
                <a16:creationId xmlns:a16="http://schemas.microsoft.com/office/drawing/2014/main" id="{1BC63B17-90FB-2437-7872-0778326F3AF6}"/>
              </a:ext>
            </a:extLst>
          </p:cNvPr>
          <p:cNvCxnSpPr>
            <a:stCxn id="31" idx="2"/>
            <a:endCxn id="70" idx="0"/>
          </p:cNvCxnSpPr>
          <p:nvPr/>
        </p:nvCxnSpPr>
        <p:spPr>
          <a:xfrm>
            <a:off x="4470091" y="2229218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0">
            <a:extLst>
              <a:ext uri="{FF2B5EF4-FFF2-40B4-BE49-F238E27FC236}">
                <a16:creationId xmlns:a16="http://schemas.microsoft.com/office/drawing/2014/main" id="{F4880D56-2311-BA21-2991-C94A1C18E944}"/>
              </a:ext>
            </a:extLst>
          </p:cNvPr>
          <p:cNvCxnSpPr>
            <a:stCxn id="30" idx="2"/>
            <a:endCxn id="69" idx="0"/>
          </p:cNvCxnSpPr>
          <p:nvPr/>
        </p:nvCxnSpPr>
        <p:spPr>
          <a:xfrm>
            <a:off x="4038091" y="2229218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10">
            <a:extLst>
              <a:ext uri="{FF2B5EF4-FFF2-40B4-BE49-F238E27FC236}">
                <a16:creationId xmlns:a16="http://schemas.microsoft.com/office/drawing/2014/main" id="{5B5A3D6A-5461-2B8C-A29D-8C0D9F3F1574}"/>
              </a:ext>
            </a:extLst>
          </p:cNvPr>
          <p:cNvCxnSpPr>
            <a:stCxn id="16" idx="2"/>
            <a:endCxn id="68" idx="0"/>
          </p:cNvCxnSpPr>
          <p:nvPr/>
        </p:nvCxnSpPr>
        <p:spPr>
          <a:xfrm>
            <a:off x="3606091" y="2229218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0">
            <a:extLst>
              <a:ext uri="{FF2B5EF4-FFF2-40B4-BE49-F238E27FC236}">
                <a16:creationId xmlns:a16="http://schemas.microsoft.com/office/drawing/2014/main" id="{AB055969-FF64-ECE3-BAF2-4BC348D3BF7F}"/>
              </a:ext>
            </a:extLst>
          </p:cNvPr>
          <p:cNvCxnSpPr>
            <a:stCxn id="33" idx="2"/>
            <a:endCxn id="72" idx="0"/>
          </p:cNvCxnSpPr>
          <p:nvPr/>
        </p:nvCxnSpPr>
        <p:spPr>
          <a:xfrm flipH="1">
            <a:off x="4902091" y="2229218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F43CFC01-2A6C-A215-25C8-727CCBC4C3A0}"/>
              </a:ext>
            </a:extLst>
          </p:cNvPr>
          <p:cNvCxnSpPr>
            <a:stCxn id="7" idx="2"/>
            <a:endCxn id="73" idx="0"/>
          </p:cNvCxnSpPr>
          <p:nvPr/>
        </p:nvCxnSpPr>
        <p:spPr>
          <a:xfrm flipH="1">
            <a:off x="5334092" y="2229716"/>
            <a:ext cx="430365" cy="10465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0">
            <a:extLst>
              <a:ext uri="{FF2B5EF4-FFF2-40B4-BE49-F238E27FC236}">
                <a16:creationId xmlns:a16="http://schemas.microsoft.com/office/drawing/2014/main" id="{1F46C967-291B-9914-6CCD-B994E8450E56}"/>
              </a:ext>
            </a:extLst>
          </p:cNvPr>
          <p:cNvCxnSpPr>
            <a:stCxn id="12" idx="2"/>
            <a:endCxn id="37" idx="0"/>
          </p:cNvCxnSpPr>
          <p:nvPr/>
        </p:nvCxnSpPr>
        <p:spPr>
          <a:xfrm flipH="1">
            <a:off x="7060456" y="22297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10">
            <a:extLst>
              <a:ext uri="{FF2B5EF4-FFF2-40B4-BE49-F238E27FC236}">
                <a16:creationId xmlns:a16="http://schemas.microsoft.com/office/drawing/2014/main" id="{2EF893D8-38B9-1B05-98EB-6DC8935839B7}"/>
              </a:ext>
            </a:extLst>
          </p:cNvPr>
          <p:cNvCxnSpPr>
            <a:stCxn id="14" idx="2"/>
            <a:endCxn id="66" idx="0"/>
          </p:cNvCxnSpPr>
          <p:nvPr/>
        </p:nvCxnSpPr>
        <p:spPr>
          <a:xfrm>
            <a:off x="8356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0">
            <a:extLst>
              <a:ext uri="{FF2B5EF4-FFF2-40B4-BE49-F238E27FC236}">
                <a16:creationId xmlns:a16="http://schemas.microsoft.com/office/drawing/2014/main" id="{51DE6A92-D9AB-695B-E549-306C620200AB}"/>
              </a:ext>
            </a:extLst>
          </p:cNvPr>
          <p:cNvCxnSpPr>
            <a:stCxn id="15" idx="2"/>
            <a:endCxn id="67" idx="0"/>
          </p:cNvCxnSpPr>
          <p:nvPr/>
        </p:nvCxnSpPr>
        <p:spPr>
          <a:xfrm>
            <a:off x="8788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0">
            <a:extLst>
              <a:ext uri="{FF2B5EF4-FFF2-40B4-BE49-F238E27FC236}">
                <a16:creationId xmlns:a16="http://schemas.microsoft.com/office/drawing/2014/main" id="{FACCD17D-7597-6AF7-D55B-DADE338502FD}"/>
              </a:ext>
            </a:extLst>
          </p:cNvPr>
          <p:cNvCxnSpPr>
            <a:stCxn id="13" idx="2"/>
            <a:endCxn id="65" idx="0"/>
          </p:cNvCxnSpPr>
          <p:nvPr/>
        </p:nvCxnSpPr>
        <p:spPr>
          <a:xfrm>
            <a:off x="7924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7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C9E0F-D18B-D381-82AF-8610C4FF4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8AB2-58C3-D867-091F-4DB788E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distance of multiple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BFA9-847A-B3C8-6B82-ECDD4F4A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6834"/>
            <a:ext cx="9372600" cy="2061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Want: </a:t>
            </a:r>
            <a:r>
              <a:rPr lang="en-US" sz="2400" dirty="0"/>
              <a:t>Compute edit distance for each pair of strings.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748AD1-E698-4D0C-2EE4-105631C705EF}"/>
              </a:ext>
            </a:extLst>
          </p:cNvPr>
          <p:cNvSpPr/>
          <p:nvPr/>
        </p:nvSpPr>
        <p:spPr>
          <a:xfrm>
            <a:off x="3869635" y="2279374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D1068E-9407-1F09-ED41-2AC610ACC8EE}"/>
              </a:ext>
            </a:extLst>
          </p:cNvPr>
          <p:cNvSpPr/>
          <p:nvPr/>
        </p:nvSpPr>
        <p:spPr>
          <a:xfrm>
            <a:off x="5579166" y="2214666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30CE57-BC3B-6AD1-F252-9B5E7E539EB3}"/>
              </a:ext>
            </a:extLst>
          </p:cNvPr>
          <p:cNvSpPr/>
          <p:nvPr/>
        </p:nvSpPr>
        <p:spPr>
          <a:xfrm>
            <a:off x="3140765" y="2471530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E91830-D1FB-1BED-4F94-0E4E9ED6A055}"/>
              </a:ext>
            </a:extLst>
          </p:cNvPr>
          <p:cNvSpPr/>
          <p:nvPr/>
        </p:nvSpPr>
        <p:spPr>
          <a:xfrm>
            <a:off x="4326835" y="2736574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DFF599-0E3B-10D0-5ED3-C7B42C50AEF6}"/>
              </a:ext>
            </a:extLst>
          </p:cNvPr>
          <p:cNvSpPr/>
          <p:nvPr/>
        </p:nvSpPr>
        <p:spPr>
          <a:xfrm>
            <a:off x="4750905" y="2153995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B8F238-EA2E-8A1F-8C24-F69534816AA4}"/>
              </a:ext>
            </a:extLst>
          </p:cNvPr>
          <p:cNvSpPr/>
          <p:nvPr/>
        </p:nvSpPr>
        <p:spPr>
          <a:xfrm>
            <a:off x="3783496" y="3250095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275686-4115-2FA6-CE8C-A1C930D3DC75}"/>
              </a:ext>
            </a:extLst>
          </p:cNvPr>
          <p:cNvSpPr/>
          <p:nvPr/>
        </p:nvSpPr>
        <p:spPr>
          <a:xfrm>
            <a:off x="5261112" y="3076575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02EF6F-C809-F34D-45C4-452870E93E19}"/>
              </a:ext>
            </a:extLst>
          </p:cNvPr>
          <p:cNvSpPr/>
          <p:nvPr/>
        </p:nvSpPr>
        <p:spPr>
          <a:xfrm>
            <a:off x="6341165" y="2153996"/>
            <a:ext cx="119269" cy="1060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96C7E0-B726-B627-1F9C-B59F8F9863CE}"/>
                  </a:ext>
                </a:extLst>
              </p:cNvPr>
              <p:cNvSpPr txBox="1"/>
              <p:nvPr/>
            </p:nvSpPr>
            <p:spPr>
              <a:xfrm>
                <a:off x="2254425" y="219974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96C7E0-B726-B627-1F9C-B59F8F98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425" y="2199745"/>
                <a:ext cx="129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99BA37-638A-D59C-1CF5-B78C4BEC7904}"/>
                  </a:ext>
                </a:extLst>
              </p:cNvPr>
              <p:cNvSpPr txBox="1"/>
              <p:nvPr/>
            </p:nvSpPr>
            <p:spPr>
              <a:xfrm>
                <a:off x="4744280" y="312528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99BA37-638A-D59C-1CF5-B78C4BEC7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80" y="3125280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657A1E-9EC3-A21E-5431-0B2762AC4939}"/>
                  </a:ext>
                </a:extLst>
              </p:cNvPr>
              <p:cNvSpPr txBox="1"/>
              <p:nvPr/>
            </p:nvSpPr>
            <p:spPr>
              <a:xfrm>
                <a:off x="3075283" y="192372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657A1E-9EC3-A21E-5431-0B2762AC4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83" y="1923726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1F671D-2279-F15C-BA0D-36685A774185}"/>
                  </a:ext>
                </a:extLst>
              </p:cNvPr>
              <p:cNvSpPr txBox="1"/>
              <p:nvPr/>
            </p:nvSpPr>
            <p:spPr>
              <a:xfrm>
                <a:off x="2901347" y="322347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1F671D-2279-F15C-BA0D-36685A774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347" y="3223476"/>
                <a:ext cx="1293845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03E5E9-75D6-9B42-5D70-ABC5FCEEA5D3}"/>
                  </a:ext>
                </a:extLst>
              </p:cNvPr>
              <p:cNvSpPr txBox="1"/>
              <p:nvPr/>
            </p:nvSpPr>
            <p:spPr>
              <a:xfrm>
                <a:off x="5950430" y="217477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03E5E9-75D6-9B42-5D70-ABC5FCEEA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30" y="2174770"/>
                <a:ext cx="129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88DC5B-30FF-A450-5335-DAC4AF85A6C4}"/>
                  </a:ext>
                </a:extLst>
              </p:cNvPr>
              <p:cNvSpPr txBox="1"/>
              <p:nvPr/>
            </p:nvSpPr>
            <p:spPr>
              <a:xfrm>
                <a:off x="4833731" y="182351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88DC5B-30FF-A450-5335-DAC4AF85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31" y="1823512"/>
                <a:ext cx="129384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593D1B-DF4B-75EA-43A3-73A5F54B3404}"/>
                  </a:ext>
                </a:extLst>
              </p:cNvPr>
              <p:cNvSpPr txBox="1"/>
              <p:nvPr/>
            </p:nvSpPr>
            <p:spPr>
              <a:xfrm>
                <a:off x="3929314" y="3336400"/>
                <a:ext cx="1428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593D1B-DF4B-75EA-43A3-73A5F54B3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14" y="3336400"/>
                <a:ext cx="142828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9C622B-4C2F-CEFB-D8FE-31F8E6BB814A}"/>
              </a:ext>
            </a:extLst>
          </p:cNvPr>
          <p:cNvCxnSpPr>
            <a:cxnSpLocks/>
          </p:cNvCxnSpPr>
          <p:nvPr/>
        </p:nvCxnSpPr>
        <p:spPr>
          <a:xfrm flipV="1">
            <a:off x="3869635" y="3125280"/>
            <a:ext cx="1391477" cy="1745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6B150F-7A97-5E4A-D52F-8F418D745221}"/>
                  </a:ext>
                </a:extLst>
              </p:cNvPr>
              <p:cNvSpPr txBox="1"/>
              <p:nvPr/>
            </p:nvSpPr>
            <p:spPr>
              <a:xfrm>
                <a:off x="8410059" y="3145043"/>
                <a:ext cx="3000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6B150F-7A97-5E4A-D52F-8F418D74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059" y="3145043"/>
                <a:ext cx="300006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1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77861"/>
                <a:ext cx="9671180" cy="13101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Goldenberg-Rubinstein-Saha’20</a:t>
                </a:r>
                <a:r>
                  <a:rPr lang="en-GB" sz="2200" dirty="0">
                    <a:solidFill>
                      <a:schemeClr val="tx2"/>
                    </a:solidFill>
                  </a:rPr>
                  <a:t>:</a:t>
                </a:r>
              </a:p>
              <a:p>
                <a:r>
                  <a:rPr lang="en-US" sz="2200" dirty="0"/>
                  <a:t>Preprocessing time per string 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Exact edit computation per pair of strings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77861"/>
                <a:ext cx="9671180" cy="1310173"/>
              </a:xfrm>
              <a:blipFill>
                <a:blip r:embed="rId2"/>
                <a:stretch>
                  <a:fillRect l="-820" t="-5581" b="-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27893" y="1796062"/>
                <a:ext cx="202247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893" y="1796062"/>
                <a:ext cx="20224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53"/>
          <p:cNvSpPr txBox="1"/>
          <p:nvPr/>
        </p:nvSpPr>
        <p:spPr>
          <a:xfrm>
            <a:off x="5372335" y="1796062"/>
            <a:ext cx="2756397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200" dirty="0"/>
              <a:t>digest</a:t>
            </a:r>
            <a:r>
              <a:rPr lang="en-US" sz="2400" dirty="0"/>
              <a:t>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385006" y="1934332"/>
            <a:ext cx="852692" cy="18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3"/>
              <p:cNvSpPr txBox="1"/>
              <p:nvPr/>
            </p:nvSpPr>
            <p:spPr>
              <a:xfrm>
                <a:off x="2227893" y="2636148"/>
                <a:ext cx="202247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893" y="2636148"/>
                <a:ext cx="2022479" cy="461665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53"/>
          <p:cNvSpPr txBox="1"/>
          <p:nvPr/>
        </p:nvSpPr>
        <p:spPr>
          <a:xfrm>
            <a:off x="5372335" y="2636148"/>
            <a:ext cx="2756397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200" dirty="0"/>
              <a:t>digest</a:t>
            </a:r>
            <a:r>
              <a:rPr lang="en-US" sz="2400" dirty="0"/>
              <a:t> </a:t>
            </a:r>
          </a:p>
        </p:txBody>
      </p:sp>
      <p:sp>
        <p:nvSpPr>
          <p:cNvPr id="36" name="Šipka doprava 35"/>
          <p:cNvSpPr/>
          <p:nvPr/>
        </p:nvSpPr>
        <p:spPr>
          <a:xfrm>
            <a:off x="4385006" y="2774418"/>
            <a:ext cx="852692" cy="18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3"/>
              <p:cNvSpPr txBox="1"/>
              <p:nvPr/>
            </p:nvSpPr>
            <p:spPr>
              <a:xfrm>
                <a:off x="2227893" y="4199503"/>
                <a:ext cx="202247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893" y="4199503"/>
                <a:ext cx="202247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3"/>
          <p:cNvSpPr txBox="1"/>
          <p:nvPr/>
        </p:nvSpPr>
        <p:spPr>
          <a:xfrm>
            <a:off x="5372335" y="4199503"/>
            <a:ext cx="2756397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200" dirty="0"/>
              <a:t>digest</a:t>
            </a:r>
            <a:r>
              <a:rPr lang="en-US" sz="2400" dirty="0"/>
              <a:t> </a:t>
            </a:r>
          </a:p>
        </p:txBody>
      </p:sp>
      <p:sp>
        <p:nvSpPr>
          <p:cNvPr id="47" name="Šipka doprava 46"/>
          <p:cNvSpPr/>
          <p:nvPr/>
        </p:nvSpPr>
        <p:spPr>
          <a:xfrm>
            <a:off x="4385006" y="4337773"/>
            <a:ext cx="852692" cy="18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4570131" y="3383671"/>
            <a:ext cx="242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8968504" y="3429836"/>
                <a:ext cx="1051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ED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504" y="3429836"/>
                <a:ext cx="1051826" cy="369332"/>
              </a:xfrm>
              <a:prstGeom prst="rect">
                <a:avLst/>
              </a:prstGeom>
              <a:blipFill>
                <a:blip r:embed="rId6"/>
                <a:stretch>
                  <a:fillRect r="-5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8968505" y="2297604"/>
                <a:ext cx="1048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ED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505" y="2297604"/>
                <a:ext cx="1048429" cy="369332"/>
              </a:xfrm>
              <a:prstGeom prst="rect">
                <a:avLst/>
              </a:prstGeom>
              <a:blipFill>
                <a:blip r:embed="rId7"/>
                <a:stretch>
                  <a:fillRect r="-116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>
            <a:stCxn id="32" idx="3"/>
            <a:endCxn id="7" idx="1"/>
          </p:cNvCxnSpPr>
          <p:nvPr/>
        </p:nvCxnSpPr>
        <p:spPr>
          <a:xfrm>
            <a:off x="8128732" y="2026894"/>
            <a:ext cx="839773" cy="45537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46" idx="3"/>
            <a:endCxn id="7" idx="1"/>
          </p:cNvCxnSpPr>
          <p:nvPr/>
        </p:nvCxnSpPr>
        <p:spPr>
          <a:xfrm flipV="1">
            <a:off x="8128732" y="2482271"/>
            <a:ext cx="839773" cy="19480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35" idx="3"/>
            <a:endCxn id="6" idx="1"/>
          </p:cNvCxnSpPr>
          <p:nvPr/>
        </p:nvCxnSpPr>
        <p:spPr>
          <a:xfrm>
            <a:off x="8128732" y="2866980"/>
            <a:ext cx="839773" cy="7475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46" idx="3"/>
            <a:endCxn id="6" idx="1"/>
          </p:cNvCxnSpPr>
          <p:nvPr/>
        </p:nvCxnSpPr>
        <p:spPr>
          <a:xfrm flipV="1">
            <a:off x="8128732" y="3614503"/>
            <a:ext cx="839773" cy="8158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5"/>
              <p:cNvSpPr txBox="1"/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Přímá spojnice 51"/>
          <p:cNvCxnSpPr/>
          <p:nvPr/>
        </p:nvCxnSpPr>
        <p:spPr>
          <a:xfrm>
            <a:off x="7449836" y="43027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ástupný symbol pro obsah 2"/>
              <p:cNvSpPr txBox="1">
                <a:spLocks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Šipka doprava 3"/>
          <p:cNvSpPr/>
          <p:nvPr/>
        </p:nvSpPr>
        <p:spPr>
          <a:xfrm>
            <a:off x="3721811" y="2095463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8"/>
              <p:cNvSpPr txBox="1"/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5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Zástupný symbol pro obsah 2"/>
          <p:cNvSpPr txBox="1">
            <a:spLocks/>
          </p:cNvSpPr>
          <p:nvPr/>
        </p:nvSpPr>
        <p:spPr>
          <a:xfrm>
            <a:off x="838200" y="4515902"/>
            <a:ext cx="10515600" cy="194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Goal:</a:t>
            </a:r>
            <a:r>
              <a:rPr lang="en-US" dirty="0">
                <a:solidFill>
                  <a:schemeClr val="tx1"/>
                </a:solidFill>
              </a:rPr>
              <a:t> Minimize the sketch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5"/>
              <p:cNvSpPr txBox="1"/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blipFill>
                <a:blip r:embed="rId5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Šipka doprava 48"/>
          <p:cNvSpPr/>
          <p:nvPr/>
        </p:nvSpPr>
        <p:spPr>
          <a:xfrm>
            <a:off x="3721811" y="2975851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8"/>
              <p:cNvSpPr txBox="1"/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0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Šipka doprava 50"/>
          <p:cNvSpPr/>
          <p:nvPr/>
        </p:nvSpPr>
        <p:spPr>
          <a:xfrm rot="698499">
            <a:off x="7004488" y="2137524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Šipka doprava 56"/>
          <p:cNvSpPr/>
          <p:nvPr/>
        </p:nvSpPr>
        <p:spPr>
          <a:xfrm rot="21049506">
            <a:off x="7004488" y="3001082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9827F0-A774-CF69-7AAD-87481F4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Edit distance sketches </a:t>
            </a:r>
          </a:p>
        </p:txBody>
      </p:sp>
    </p:spTree>
    <p:extLst>
      <p:ext uri="{BB962C8B-B14F-4D97-AF65-F5344CB8AC3E}">
        <p14:creationId xmlns:p14="http://schemas.microsoft.com/office/powerpoint/2010/main" val="30123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8" grpId="0" animBg="1"/>
      <p:bldP spid="49" grpId="0" animBg="1"/>
      <p:bldP spid="50" grpId="0" animBg="1"/>
      <p:bldP spid="51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5"/>
              <p:cNvSpPr txBox="1"/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Přímá spojnice 51"/>
          <p:cNvCxnSpPr/>
          <p:nvPr/>
        </p:nvCxnSpPr>
        <p:spPr>
          <a:xfrm>
            <a:off x="7449836" y="43027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ástupný symbol pro obsah 2"/>
              <p:cNvSpPr txBox="1">
                <a:spLocks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Šipka doprava 3"/>
          <p:cNvSpPr/>
          <p:nvPr/>
        </p:nvSpPr>
        <p:spPr>
          <a:xfrm>
            <a:off x="3721811" y="2095463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8"/>
              <p:cNvSpPr txBox="1"/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5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ástupný symbol pro obsah 2"/>
              <p:cNvSpPr txBox="1">
                <a:spLocks/>
              </p:cNvSpPr>
              <p:nvPr/>
            </p:nvSpPr>
            <p:spPr>
              <a:xfrm>
                <a:off x="838200" y="4515902"/>
                <a:ext cx="10515600" cy="19466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>
                    <a:solidFill>
                      <a:srgbClr val="0070C0"/>
                    </a:solidFill>
                  </a:rPr>
                  <a:t>Question:</a:t>
                </a:r>
                <a:r>
                  <a:rPr lang="en-US" dirty="0">
                    <a:solidFill>
                      <a:schemeClr val="tx1"/>
                    </a:solidFill>
                  </a:rPr>
                  <a:t> How big does the sketch has to be?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Variants: </a:t>
                </a:r>
                <a:r>
                  <a:rPr lang="en-US" dirty="0">
                    <a:solidFill>
                      <a:schemeClr val="tx1"/>
                    </a:solidFill>
                  </a:rPr>
                  <a:t>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edit distance vs. approximate edit distance?</a:t>
                </a:r>
              </a:p>
            </p:txBody>
          </p:sp>
        </mc:Choice>
        <mc:Fallback xmlns="">
          <p:sp>
            <p:nvSpPr>
              <p:cNvPr id="5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5902"/>
                <a:ext cx="10515600" cy="1946606"/>
              </a:xfrm>
              <a:prstGeom prst="rect">
                <a:avLst/>
              </a:prstGeom>
              <a:blipFill>
                <a:blip r:embed="rId5"/>
                <a:stretch>
                  <a:fillRect l="-928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5"/>
              <p:cNvSpPr txBox="1"/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blipFill>
                <a:blip r:embed="rId6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Šipka doprava 48"/>
          <p:cNvSpPr/>
          <p:nvPr/>
        </p:nvSpPr>
        <p:spPr>
          <a:xfrm>
            <a:off x="3721811" y="2975851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8"/>
              <p:cNvSpPr txBox="1"/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0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Šipka doprava 50"/>
          <p:cNvSpPr/>
          <p:nvPr/>
        </p:nvSpPr>
        <p:spPr>
          <a:xfrm rot="698499">
            <a:off x="7004488" y="2137524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Šipka doprava 56"/>
          <p:cNvSpPr/>
          <p:nvPr/>
        </p:nvSpPr>
        <p:spPr>
          <a:xfrm rot="21049506">
            <a:off x="7004488" y="3001082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0AEE8E-C352-954F-0E30-94D3C847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Edit distance sketches </a:t>
            </a:r>
          </a:p>
        </p:txBody>
      </p:sp>
    </p:spTree>
    <p:extLst>
      <p:ext uri="{BB962C8B-B14F-4D97-AF65-F5344CB8AC3E}">
        <p14:creationId xmlns:p14="http://schemas.microsoft.com/office/powerpoint/2010/main" val="2648883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edit distance sketches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88296"/>
                <a:ext cx="10515600" cy="2088666"/>
              </a:xfrm>
            </p:spPr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0" dirty="0"/>
                  <a:t> Sketch for threshold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edit distance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88296"/>
                <a:ext cx="10515600" cy="2088666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B90EDE83-319C-3708-684C-E90A887FEA23}"/>
                  </a:ext>
                </a:extLst>
              </p:cNvPr>
              <p:cNvSpPr txBox="1"/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B90EDE83-319C-3708-684C-E90A887FE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>
                <a:extLst>
                  <a:ext uri="{FF2B5EF4-FFF2-40B4-BE49-F238E27FC236}">
                    <a16:creationId xmlns:a16="http://schemas.microsoft.com/office/drawing/2014/main" id="{0320F42B-74CD-74DA-BA87-C81A7A653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ástupný symbol pro obsah 2">
                <a:extLst>
                  <a:ext uri="{FF2B5EF4-FFF2-40B4-BE49-F238E27FC236}">
                    <a16:creationId xmlns:a16="http://schemas.microsoft.com/office/drawing/2014/main" id="{0320F42B-74CD-74DA-BA87-C81A7A653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Šipka doprava 3">
            <a:extLst>
              <a:ext uri="{FF2B5EF4-FFF2-40B4-BE49-F238E27FC236}">
                <a16:creationId xmlns:a16="http://schemas.microsoft.com/office/drawing/2014/main" id="{147D3B82-39E7-3FC4-6F65-AC2C5E3DDFA8}"/>
              </a:ext>
            </a:extLst>
          </p:cNvPr>
          <p:cNvSpPr/>
          <p:nvPr/>
        </p:nvSpPr>
        <p:spPr>
          <a:xfrm>
            <a:off x="3721811" y="2095463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B6F95E24-74B6-8D68-F381-5E8B6890C2AD}"/>
                  </a:ext>
                </a:extLst>
              </p:cNvPr>
              <p:cNvSpPr txBox="1"/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B6F95E24-74B6-8D68-F381-5E8B6890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86BFDC1B-EA49-2952-8E69-5BC31D52322E}"/>
                  </a:ext>
                </a:extLst>
              </p:cNvPr>
              <p:cNvSpPr txBox="1"/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86BFDC1B-EA49-2952-8E69-5BC31D523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Šipka doprava 48">
            <a:extLst>
              <a:ext uri="{FF2B5EF4-FFF2-40B4-BE49-F238E27FC236}">
                <a16:creationId xmlns:a16="http://schemas.microsoft.com/office/drawing/2014/main" id="{ABAEB59B-0E76-1DA9-433A-AE2B5342B8B5}"/>
              </a:ext>
            </a:extLst>
          </p:cNvPr>
          <p:cNvSpPr/>
          <p:nvPr/>
        </p:nvSpPr>
        <p:spPr>
          <a:xfrm>
            <a:off x="3721811" y="2975851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8">
                <a:extLst>
                  <a:ext uri="{FF2B5EF4-FFF2-40B4-BE49-F238E27FC236}">
                    <a16:creationId xmlns:a16="http://schemas.microsoft.com/office/drawing/2014/main" id="{151051E7-D0A2-D60B-14B2-0708BB8E13CF}"/>
                  </a:ext>
                </a:extLst>
              </p:cNvPr>
              <p:cNvSpPr txBox="1"/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9" name="TextBox 58">
                <a:extLst>
                  <a:ext uri="{FF2B5EF4-FFF2-40B4-BE49-F238E27FC236}">
                    <a16:creationId xmlns:a16="http://schemas.microsoft.com/office/drawing/2014/main" id="{151051E7-D0A2-D60B-14B2-0708BB8E1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Šipka doprava 50">
            <a:extLst>
              <a:ext uri="{FF2B5EF4-FFF2-40B4-BE49-F238E27FC236}">
                <a16:creationId xmlns:a16="http://schemas.microsoft.com/office/drawing/2014/main" id="{0AC65815-84FB-C380-F591-5233540BEF42}"/>
              </a:ext>
            </a:extLst>
          </p:cNvPr>
          <p:cNvSpPr/>
          <p:nvPr/>
        </p:nvSpPr>
        <p:spPr>
          <a:xfrm rot="698499">
            <a:off x="7004488" y="2137524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Šipka doprava 56">
            <a:extLst>
              <a:ext uri="{FF2B5EF4-FFF2-40B4-BE49-F238E27FC236}">
                <a16:creationId xmlns:a16="http://schemas.microsoft.com/office/drawing/2014/main" id="{E42AD70B-FF27-5458-E326-20D271DDE9DD}"/>
              </a:ext>
            </a:extLst>
          </p:cNvPr>
          <p:cNvSpPr/>
          <p:nvPr/>
        </p:nvSpPr>
        <p:spPr>
          <a:xfrm rot="21049506">
            <a:off x="7004488" y="3001082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4593"/>
            <a:ext cx="9671180" cy="2583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Questions:</a:t>
            </a:r>
          </a:p>
          <a:p>
            <a:r>
              <a:rPr lang="en-GB" sz="2400" dirty="0"/>
              <a:t>Are they equal? </a:t>
            </a:r>
          </a:p>
          <a:p>
            <a:r>
              <a:rPr lang="en-US" sz="2400" dirty="0"/>
              <a:t>Are they similar?</a:t>
            </a:r>
          </a:p>
          <a:p>
            <a:r>
              <a:rPr lang="en-US" sz="2400" dirty="0"/>
              <a:t>How similar are they?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4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4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6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0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0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22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54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86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8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48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80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12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44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76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08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140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72456" y="276765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0091" y="276715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22091" y="276715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4091" y="276715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86091" y="276715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18091" y="276715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881677" y="275965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77" y="2759656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33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7BBA-49BA-38D6-C2C5-3227FBD32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6A44138-EBB6-3090-7792-920ADB1EA4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Hamming </a:t>
                </a:r>
                <a:r>
                  <a:rPr lang="en-US" dirty="0"/>
                  <a:t>distance sketches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6A44138-EBB6-3090-7792-920ADB1EA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DCF1CA3-3173-EBF7-F281-9C5E2F8A7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42033"/>
                <a:ext cx="10515600" cy="103492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b="0" dirty="0"/>
                  <a:t> systematic linear error correcting code for correcting up-to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errors. </a:t>
                </a:r>
              </a:p>
              <a:p>
                <a:pPr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r>
                  <a:rPr lang="en-US" sz="2400" b="0" dirty="0"/>
                  <a:t> Sketch for threshold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Hamming distance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DCF1CA3-3173-EBF7-F281-9C5E2F8A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42033"/>
                <a:ext cx="10515600" cy="1034929"/>
              </a:xfrm>
              <a:blipFill>
                <a:blip r:embed="rId3"/>
                <a:stretch>
                  <a:fillRect l="-812" t="-8284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68433A18-B225-DCFC-11F0-40EE20D30FD1}"/>
                  </a:ext>
                </a:extLst>
              </p:cNvPr>
              <p:cNvSpPr txBox="1"/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68433A18-B225-DCFC-11F0-40EE20D3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0715B2EB-669C-BF01-F06A-8ECF84998A28}"/>
                  </a:ext>
                </a:extLst>
              </p:cNvPr>
              <p:cNvSpPr txBox="1"/>
              <p:nvPr/>
            </p:nvSpPr>
            <p:spPr>
              <a:xfrm>
                <a:off x="3395521" y="2064594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0715B2EB-669C-BF01-F06A-8ECF8499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21" y="2064594"/>
                <a:ext cx="1635713" cy="461665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7D99A124-F52D-CE1F-0675-C484488AE6FC}"/>
                  </a:ext>
                </a:extLst>
              </p:cNvPr>
              <p:cNvSpPr txBox="1"/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7D99A124-F52D-CE1F-0675-C484488AE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blipFill>
                <a:blip r:embed="rId6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8">
                <a:extLst>
                  <a:ext uri="{FF2B5EF4-FFF2-40B4-BE49-F238E27FC236}">
                    <a16:creationId xmlns:a16="http://schemas.microsoft.com/office/drawing/2014/main" id="{96F13FAC-5D78-E9F9-6214-FE7FA1DCD720}"/>
                  </a:ext>
                </a:extLst>
              </p:cNvPr>
              <p:cNvSpPr txBox="1"/>
              <p:nvPr/>
            </p:nvSpPr>
            <p:spPr>
              <a:xfrm>
                <a:off x="3395521" y="2944982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9" name="TextBox 58">
                <a:extLst>
                  <a:ext uri="{FF2B5EF4-FFF2-40B4-BE49-F238E27FC236}">
                    <a16:creationId xmlns:a16="http://schemas.microsoft.com/office/drawing/2014/main" id="{96F13FAC-5D78-E9F9-6214-FE7FA1DCD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21" y="2944982"/>
                <a:ext cx="1635713" cy="461665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Šipka doprava 50">
            <a:extLst>
              <a:ext uri="{FF2B5EF4-FFF2-40B4-BE49-F238E27FC236}">
                <a16:creationId xmlns:a16="http://schemas.microsoft.com/office/drawing/2014/main" id="{23B6D3F7-03E0-5BA4-4092-59A4AC47F505}"/>
              </a:ext>
            </a:extLst>
          </p:cNvPr>
          <p:cNvSpPr/>
          <p:nvPr/>
        </p:nvSpPr>
        <p:spPr>
          <a:xfrm rot="698499">
            <a:off x="5328089" y="2111248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Šipka doprava 56">
            <a:extLst>
              <a:ext uri="{FF2B5EF4-FFF2-40B4-BE49-F238E27FC236}">
                <a16:creationId xmlns:a16="http://schemas.microsoft.com/office/drawing/2014/main" id="{4DD1EEC7-B45D-10CD-7417-7651C057B93D}"/>
              </a:ext>
            </a:extLst>
          </p:cNvPr>
          <p:cNvSpPr/>
          <p:nvPr/>
        </p:nvSpPr>
        <p:spPr>
          <a:xfrm rot="21049506">
            <a:off x="5328089" y="2974806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4BFBB1CD-6253-AB8E-EDF5-084A5F6A476E}"/>
                  </a:ext>
                </a:extLst>
              </p:cNvPr>
              <p:cNvSpPr txBox="1"/>
              <p:nvPr/>
            </p:nvSpPr>
            <p:spPr>
              <a:xfrm>
                <a:off x="6799549" y="2508378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4BFBB1CD-6253-AB8E-EDF5-084A5F6A4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49" y="2508378"/>
                <a:ext cx="22923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8">
                <a:extLst>
                  <a:ext uri="{FF2B5EF4-FFF2-40B4-BE49-F238E27FC236}">
                    <a16:creationId xmlns:a16="http://schemas.microsoft.com/office/drawing/2014/main" id="{25C1F716-5456-5E09-52DC-B56422650323}"/>
                  </a:ext>
                </a:extLst>
              </p:cNvPr>
              <p:cNvSpPr txBox="1"/>
              <p:nvPr/>
            </p:nvSpPr>
            <p:spPr>
              <a:xfrm>
                <a:off x="9091912" y="2508378"/>
                <a:ext cx="2422171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TextBox 58">
                <a:extLst>
                  <a:ext uri="{FF2B5EF4-FFF2-40B4-BE49-F238E27FC236}">
                    <a16:creationId xmlns:a16="http://schemas.microsoft.com/office/drawing/2014/main" id="{25C1F716-5456-5E09-52DC-B56422650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912" y="2508378"/>
                <a:ext cx="2422171" cy="461665"/>
              </a:xfrm>
              <a:prstGeom prst="rect">
                <a:avLst/>
              </a:prstGeom>
              <a:blipFill>
                <a:blip r:embed="rId9"/>
                <a:stretch>
                  <a:fillRect l="-998" b="-1392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56">
            <a:extLst>
              <a:ext uri="{FF2B5EF4-FFF2-40B4-BE49-F238E27FC236}">
                <a16:creationId xmlns:a16="http://schemas.microsoft.com/office/drawing/2014/main" id="{B65C4F3C-239C-30C1-4AD7-75714C47D12A}"/>
              </a:ext>
            </a:extLst>
          </p:cNvPr>
          <p:cNvSpPr/>
          <p:nvPr/>
        </p:nvSpPr>
        <p:spPr>
          <a:xfrm rot="5400000">
            <a:off x="7683228" y="3416375"/>
            <a:ext cx="706842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3789E2C2-B74C-A1E0-9D45-D4D9EEF66A9C}"/>
                  </a:ext>
                </a:extLst>
              </p:cNvPr>
              <p:cNvSpPr txBox="1"/>
              <p:nvPr/>
            </p:nvSpPr>
            <p:spPr>
              <a:xfrm>
                <a:off x="6799549" y="4142315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3789E2C2-B74C-A1E0-9D45-D4D9EEF66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49" y="4142315"/>
                <a:ext cx="2292363" cy="461665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8">
                <a:extLst>
                  <a:ext uri="{FF2B5EF4-FFF2-40B4-BE49-F238E27FC236}">
                    <a16:creationId xmlns:a16="http://schemas.microsoft.com/office/drawing/2014/main" id="{36A8F7D4-0EC7-3EAB-7E99-02CB0BF4438E}"/>
                  </a:ext>
                </a:extLst>
              </p:cNvPr>
              <p:cNvSpPr txBox="1"/>
              <p:nvPr/>
            </p:nvSpPr>
            <p:spPr>
              <a:xfrm>
                <a:off x="9091912" y="4142315"/>
                <a:ext cx="2422171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58">
                <a:extLst>
                  <a:ext uri="{FF2B5EF4-FFF2-40B4-BE49-F238E27FC236}">
                    <a16:creationId xmlns:a16="http://schemas.microsoft.com/office/drawing/2014/main" id="{36A8F7D4-0EC7-3EAB-7E99-02CB0BF4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912" y="4142315"/>
                <a:ext cx="2422171" cy="461665"/>
              </a:xfrm>
              <a:prstGeom prst="rect">
                <a:avLst/>
              </a:prstGeom>
              <a:blipFill>
                <a:blip r:embed="rId11"/>
                <a:stretch>
                  <a:fillRect l="-998" b="-1538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614AA1D-2450-AAFD-BFCF-6DDD2D96C03D}"/>
              </a:ext>
            </a:extLst>
          </p:cNvPr>
          <p:cNvSpPr txBox="1"/>
          <p:nvPr/>
        </p:nvSpPr>
        <p:spPr>
          <a:xfrm>
            <a:off x="8493996" y="3325346"/>
            <a:ext cx="1769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Error correct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1B1E4EE9-DC93-56F5-3390-519C0F565D52}"/>
              </a:ext>
            </a:extLst>
          </p:cNvPr>
          <p:cNvSpPr/>
          <p:nvPr/>
        </p:nvSpPr>
        <p:spPr>
          <a:xfrm rot="16200000">
            <a:off x="2836364" y="1770498"/>
            <a:ext cx="461665" cy="392807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F8B3D9-1915-F69C-1708-2CBADB782F64}"/>
                  </a:ext>
                </a:extLst>
              </p:cNvPr>
              <p:cNvSpPr txBox="1"/>
              <p:nvPr/>
            </p:nvSpPr>
            <p:spPr>
              <a:xfrm>
                <a:off x="2287751" y="3969170"/>
                <a:ext cx="1624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F8B3D9-1915-F69C-1708-2CBADB782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51" y="3969170"/>
                <a:ext cx="1624676" cy="461665"/>
              </a:xfrm>
              <a:prstGeom prst="rect">
                <a:avLst/>
              </a:prstGeom>
              <a:blipFill>
                <a:blip r:embed="rId12"/>
                <a:stretch>
                  <a:fillRect r="-74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02244476-938C-00CA-8508-6FE53C3D0B9D}"/>
              </a:ext>
            </a:extLst>
          </p:cNvPr>
          <p:cNvSpPr/>
          <p:nvPr/>
        </p:nvSpPr>
        <p:spPr>
          <a:xfrm rot="5400000">
            <a:off x="4078228" y="1086007"/>
            <a:ext cx="270296" cy="16357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E70267-5084-CA3B-A020-E6B3BF77A257}"/>
                  </a:ext>
                </a:extLst>
              </p:cNvPr>
              <p:cNvSpPr txBox="1"/>
              <p:nvPr/>
            </p:nvSpPr>
            <p:spPr>
              <a:xfrm>
                <a:off x="3470164" y="1333902"/>
                <a:ext cx="1530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E70267-5084-CA3B-A020-E6B3BF77A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164" y="1333902"/>
                <a:ext cx="1530355" cy="461665"/>
              </a:xfrm>
              <a:prstGeom prst="rect">
                <a:avLst/>
              </a:prstGeom>
              <a:blipFill>
                <a:blip r:embed="rId13"/>
                <a:stretch>
                  <a:fillRect l="-59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8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26980" y="34829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edit distance sketches </a:t>
                </a: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6980" y="348295"/>
                <a:ext cx="10515600" cy="1325563"/>
              </a:xfrm>
              <a:blipFill>
                <a:blip r:embed="rId2"/>
                <a:stretch>
                  <a:fillRect l="-2377" t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5"/>
              <p:cNvSpPr txBox="1"/>
              <p:nvPr/>
            </p:nvSpPr>
            <p:spPr>
              <a:xfrm>
                <a:off x="1103158" y="1716783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1716783"/>
                <a:ext cx="229236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Přímá spojnice 51"/>
          <p:cNvCxnSpPr/>
          <p:nvPr/>
        </p:nvCxnSpPr>
        <p:spPr>
          <a:xfrm>
            <a:off x="7449836" y="43027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ástupný symbol pro obsah 2"/>
              <p:cNvSpPr txBox="1">
                <a:spLocks/>
              </p:cNvSpPr>
              <p:nvPr/>
            </p:nvSpPr>
            <p:spPr>
              <a:xfrm>
                <a:off x="7719811" y="2220346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1" y="2220346"/>
                <a:ext cx="2792984" cy="572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Šipka doprava 3"/>
          <p:cNvSpPr/>
          <p:nvPr/>
        </p:nvSpPr>
        <p:spPr>
          <a:xfrm>
            <a:off x="3721811" y="1747652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8"/>
              <p:cNvSpPr txBox="1"/>
              <p:nvPr/>
            </p:nvSpPr>
            <p:spPr>
              <a:xfrm>
                <a:off x="5168993" y="1716783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5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1716783"/>
                <a:ext cx="16357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ástupný symbol pro obsah 2"/>
              <p:cNvSpPr txBox="1">
                <a:spLocks/>
              </p:cNvSpPr>
              <p:nvPr/>
            </p:nvSpPr>
            <p:spPr>
              <a:xfrm>
                <a:off x="838200" y="3565477"/>
                <a:ext cx="10515600" cy="2897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				           </a:t>
                </a:r>
                <a:r>
                  <a:rPr lang="en-US" dirty="0">
                    <a:solidFill>
                      <a:schemeClr val="tx1"/>
                    </a:solidFill>
                  </a:rPr>
                  <a:t>sketch size</a:t>
                </a:r>
              </a:p>
              <a:p>
                <a:r>
                  <a:rPr lang="en-US" dirty="0"/>
                  <a:t>Belazzougui-Zhang’16: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Jin-Nelson-Wu’21: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Kociumaka-Porat-Starikovskaya’21: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Bhattacharya-K.’23:		</a:t>
                </a: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K.-Saks’24:		</a:t>
                </a:r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65477"/>
                <a:ext cx="10515600" cy="2897031"/>
              </a:xfrm>
              <a:prstGeom prst="rect">
                <a:avLst/>
              </a:prstGeom>
              <a:blipFill>
                <a:blip r:embed="rId6"/>
                <a:stretch>
                  <a:fillRect l="-928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5"/>
              <p:cNvSpPr txBox="1"/>
              <p:nvPr/>
            </p:nvSpPr>
            <p:spPr>
              <a:xfrm>
                <a:off x="1103158" y="2597171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597171"/>
                <a:ext cx="2292363" cy="461665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Šipka doprava 48"/>
          <p:cNvSpPr/>
          <p:nvPr/>
        </p:nvSpPr>
        <p:spPr>
          <a:xfrm>
            <a:off x="3721811" y="2628040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8"/>
              <p:cNvSpPr txBox="1"/>
              <p:nvPr/>
            </p:nvSpPr>
            <p:spPr>
              <a:xfrm>
                <a:off x="5168993" y="2597171"/>
                <a:ext cx="1635713" cy="490840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0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597171"/>
                <a:ext cx="1635713" cy="49084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Šipka doprava 50"/>
          <p:cNvSpPr/>
          <p:nvPr/>
        </p:nvSpPr>
        <p:spPr>
          <a:xfrm rot="698499">
            <a:off x="7004488" y="1789713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Šipka doprava 56"/>
          <p:cNvSpPr/>
          <p:nvPr/>
        </p:nvSpPr>
        <p:spPr>
          <a:xfrm rot="21049506">
            <a:off x="7004488" y="2653271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8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DB638-BE14-E6D0-88CD-5CEE9523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FF30D9-4569-4343-D0FF-EDDD9F5BEC39}"/>
              </a:ext>
            </a:extLst>
          </p:cNvPr>
          <p:cNvSpPr txBox="1"/>
          <p:nvPr/>
        </p:nvSpPr>
        <p:spPr>
          <a:xfrm>
            <a:off x="4257496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0AAEA-278F-2BA0-FBE0-F1E1A194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80" y="4741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Embedding edit distance into Hamming distance </a:t>
            </a:r>
            <a:br>
              <a:rPr lang="en-US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ástupný symbol pro obsah 2">
                <a:extLst>
                  <a:ext uri="{FF2B5EF4-FFF2-40B4-BE49-F238E27FC236}">
                    <a16:creationId xmlns:a16="http://schemas.microsoft.com/office/drawing/2014/main" id="{F96BE83F-30F7-B617-796D-555290D84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8639" y="4404273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Zástupný symbol pro obsah 2">
                <a:extLst>
                  <a:ext uri="{FF2B5EF4-FFF2-40B4-BE49-F238E27FC236}">
                    <a16:creationId xmlns:a16="http://schemas.microsoft.com/office/drawing/2014/main" id="{F96BE83F-30F7-B617-796D-555290D8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39" y="4404273"/>
                <a:ext cx="2792984" cy="572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Šipka doprava 3">
            <a:extLst>
              <a:ext uri="{FF2B5EF4-FFF2-40B4-BE49-F238E27FC236}">
                <a16:creationId xmlns:a16="http://schemas.microsoft.com/office/drawing/2014/main" id="{5B134C7D-3D88-E40B-E64B-1110AF9D1438}"/>
              </a:ext>
            </a:extLst>
          </p:cNvPr>
          <p:cNvSpPr/>
          <p:nvPr/>
        </p:nvSpPr>
        <p:spPr>
          <a:xfrm>
            <a:off x="5089727" y="2081693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ástupný symbol pro obsah 2">
            <a:extLst>
              <a:ext uri="{FF2B5EF4-FFF2-40B4-BE49-F238E27FC236}">
                <a16:creationId xmlns:a16="http://schemas.microsoft.com/office/drawing/2014/main" id="{5C7DED69-4A1D-F80C-F433-A40E35E1FE4E}"/>
              </a:ext>
            </a:extLst>
          </p:cNvPr>
          <p:cNvSpPr txBox="1">
            <a:spLocks/>
          </p:cNvSpPr>
          <p:nvPr/>
        </p:nvSpPr>
        <p:spPr>
          <a:xfrm>
            <a:off x="838200" y="5136944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Goal:</a:t>
            </a:r>
            <a:r>
              <a:rPr lang="en-US" dirty="0">
                <a:solidFill>
                  <a:schemeClr val="tx1"/>
                </a:solidFill>
              </a:rPr>
              <a:t> Minimize the distortion of the embedding.</a:t>
            </a:r>
          </a:p>
        </p:txBody>
      </p:sp>
      <p:sp>
        <p:nvSpPr>
          <p:cNvPr id="49" name="Šipka doprava 48">
            <a:extLst>
              <a:ext uri="{FF2B5EF4-FFF2-40B4-BE49-F238E27FC236}">
                <a16:creationId xmlns:a16="http://schemas.microsoft.com/office/drawing/2014/main" id="{2D7E5616-A4D1-A2AE-9259-6B9B86524D00}"/>
              </a:ext>
            </a:extLst>
          </p:cNvPr>
          <p:cNvSpPr/>
          <p:nvPr/>
        </p:nvSpPr>
        <p:spPr>
          <a:xfrm>
            <a:off x="5089727" y="3596509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37B0D-946E-C7BF-A475-A6E2BE6CDA85}"/>
              </a:ext>
            </a:extLst>
          </p:cNvPr>
          <p:cNvSpPr txBox="1"/>
          <p:nvPr/>
        </p:nvSpPr>
        <p:spPr>
          <a:xfrm>
            <a:off x="2099131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8F618-AAEF-A5DE-1C04-85E16F91BC3D}"/>
              </a:ext>
            </a:extLst>
          </p:cNvPr>
          <p:cNvSpPr txBox="1"/>
          <p:nvPr/>
        </p:nvSpPr>
        <p:spPr>
          <a:xfrm>
            <a:off x="2531131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5F30C-050D-43B2-252A-DDEE724D2AA3}"/>
              </a:ext>
            </a:extLst>
          </p:cNvPr>
          <p:cNvSpPr txBox="1"/>
          <p:nvPr/>
        </p:nvSpPr>
        <p:spPr>
          <a:xfrm>
            <a:off x="2963131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C4B8F-557C-CDE2-1607-CCED174B6150}"/>
              </a:ext>
            </a:extLst>
          </p:cNvPr>
          <p:cNvSpPr txBox="1"/>
          <p:nvPr/>
        </p:nvSpPr>
        <p:spPr>
          <a:xfrm>
            <a:off x="3395131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CBD8B-DC3C-E33D-4B3B-5CD3BF1A3B2C}"/>
              </a:ext>
            </a:extLst>
          </p:cNvPr>
          <p:cNvSpPr txBox="1"/>
          <p:nvPr/>
        </p:nvSpPr>
        <p:spPr>
          <a:xfrm>
            <a:off x="3827131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A37EB-0888-9A06-89A6-355A4326C8E0}"/>
              </a:ext>
            </a:extLst>
          </p:cNvPr>
          <p:cNvSpPr txBox="1"/>
          <p:nvPr/>
        </p:nvSpPr>
        <p:spPr>
          <a:xfrm>
            <a:off x="4257496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635AD5-7696-D8F2-5AF0-A7764386E62F}"/>
              </a:ext>
            </a:extLst>
          </p:cNvPr>
          <p:cNvSpPr txBox="1"/>
          <p:nvPr/>
        </p:nvSpPr>
        <p:spPr>
          <a:xfrm>
            <a:off x="2099131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D7CC5D-C8C3-04D4-8488-5685F053C71F}"/>
              </a:ext>
            </a:extLst>
          </p:cNvPr>
          <p:cNvSpPr txBox="1"/>
          <p:nvPr/>
        </p:nvSpPr>
        <p:spPr>
          <a:xfrm>
            <a:off x="2531131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55AC8-80B2-249B-8C8D-C2C95782F710}"/>
              </a:ext>
            </a:extLst>
          </p:cNvPr>
          <p:cNvSpPr txBox="1"/>
          <p:nvPr/>
        </p:nvSpPr>
        <p:spPr>
          <a:xfrm>
            <a:off x="2963131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60E00B-0C33-21E0-55E2-67D47CB1E293}"/>
              </a:ext>
            </a:extLst>
          </p:cNvPr>
          <p:cNvSpPr txBox="1"/>
          <p:nvPr/>
        </p:nvSpPr>
        <p:spPr>
          <a:xfrm>
            <a:off x="3395131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C78D1B-0104-BEBF-E6C8-16713A36934A}"/>
              </a:ext>
            </a:extLst>
          </p:cNvPr>
          <p:cNvSpPr txBox="1"/>
          <p:nvPr/>
        </p:nvSpPr>
        <p:spPr>
          <a:xfrm>
            <a:off x="3827131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E06203-A019-9498-2EAE-766F5D79FF8A}"/>
                  </a:ext>
                </a:extLst>
              </p:cNvPr>
              <p:cNvSpPr txBox="1"/>
              <p:nvPr/>
            </p:nvSpPr>
            <p:spPr>
              <a:xfrm>
                <a:off x="1011709" y="205082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E06203-A019-9498-2EAE-766F5D79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09" y="2050825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893D2A-82FA-1432-64F7-0F36FD5EBC88}"/>
                  </a:ext>
                </a:extLst>
              </p:cNvPr>
              <p:cNvSpPr txBox="1"/>
              <p:nvPr/>
            </p:nvSpPr>
            <p:spPr>
              <a:xfrm>
                <a:off x="996161" y="356564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893D2A-82FA-1432-64F7-0F36FD5E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1" y="356564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04FF85EC-1CED-FD5C-4585-3303636A6FE0}"/>
                  </a:ext>
                </a:extLst>
              </p:cNvPr>
              <p:cNvSpPr txBox="1"/>
              <p:nvPr/>
            </p:nvSpPr>
            <p:spPr>
              <a:xfrm>
                <a:off x="5045579" y="315926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04FF85EC-1CED-FD5C-4585-3303636A6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79" y="3159267"/>
                <a:ext cx="129384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F3A5FFE-0C79-F3BF-758B-5B7F77811F5A}"/>
              </a:ext>
            </a:extLst>
          </p:cNvPr>
          <p:cNvSpPr txBox="1"/>
          <p:nvPr/>
        </p:nvSpPr>
        <p:spPr>
          <a:xfrm>
            <a:off x="8872624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B4374F-036C-D4A9-D325-F01B6327AF42}"/>
              </a:ext>
            </a:extLst>
          </p:cNvPr>
          <p:cNvSpPr txBox="1"/>
          <p:nvPr/>
        </p:nvSpPr>
        <p:spPr>
          <a:xfrm>
            <a:off x="9304624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40C84D-5976-4DF1-CCAE-5FEE9AD65561}"/>
              </a:ext>
            </a:extLst>
          </p:cNvPr>
          <p:cNvSpPr txBox="1"/>
          <p:nvPr/>
        </p:nvSpPr>
        <p:spPr>
          <a:xfrm>
            <a:off x="6714259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93CE96-CB67-7BF7-20BD-DAB66FFDB5D7}"/>
              </a:ext>
            </a:extLst>
          </p:cNvPr>
          <p:cNvSpPr txBox="1"/>
          <p:nvPr/>
        </p:nvSpPr>
        <p:spPr>
          <a:xfrm>
            <a:off x="7146259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EB0EFB-BA77-657A-E8CE-A2037A0DA9F0}"/>
              </a:ext>
            </a:extLst>
          </p:cNvPr>
          <p:cNvSpPr txBox="1"/>
          <p:nvPr/>
        </p:nvSpPr>
        <p:spPr>
          <a:xfrm>
            <a:off x="7578259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8C0E76-B958-3724-A802-A0474DD95D19}"/>
              </a:ext>
            </a:extLst>
          </p:cNvPr>
          <p:cNvSpPr txBox="1"/>
          <p:nvPr/>
        </p:nvSpPr>
        <p:spPr>
          <a:xfrm>
            <a:off x="8010259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012CF5-04C4-89DF-FF50-BB98BF70FD56}"/>
              </a:ext>
            </a:extLst>
          </p:cNvPr>
          <p:cNvSpPr txBox="1"/>
          <p:nvPr/>
        </p:nvSpPr>
        <p:spPr>
          <a:xfrm>
            <a:off x="8442259" y="2050825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FCFE08-4C32-CA14-8A9B-88A3CA0DB513}"/>
              </a:ext>
            </a:extLst>
          </p:cNvPr>
          <p:cNvSpPr txBox="1"/>
          <p:nvPr/>
        </p:nvSpPr>
        <p:spPr>
          <a:xfrm>
            <a:off x="8872624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ABE8D0-3197-1BE7-9D1F-0BEEFBF08EB8}"/>
              </a:ext>
            </a:extLst>
          </p:cNvPr>
          <p:cNvSpPr txBox="1"/>
          <p:nvPr/>
        </p:nvSpPr>
        <p:spPr>
          <a:xfrm>
            <a:off x="9304624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2353FB-8AD6-D20C-0E6A-8510E207F952}"/>
              </a:ext>
            </a:extLst>
          </p:cNvPr>
          <p:cNvSpPr txBox="1"/>
          <p:nvPr/>
        </p:nvSpPr>
        <p:spPr>
          <a:xfrm>
            <a:off x="6714259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691A1A-C284-3C9D-D86F-C89D3110B964}"/>
              </a:ext>
            </a:extLst>
          </p:cNvPr>
          <p:cNvSpPr txBox="1"/>
          <p:nvPr/>
        </p:nvSpPr>
        <p:spPr>
          <a:xfrm>
            <a:off x="7146259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9268C4-82BC-F0F1-43E3-B7908C8A3C6E}"/>
              </a:ext>
            </a:extLst>
          </p:cNvPr>
          <p:cNvSpPr txBox="1"/>
          <p:nvPr/>
        </p:nvSpPr>
        <p:spPr>
          <a:xfrm>
            <a:off x="7578259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9A15AD-5C77-9C72-AC4C-89913C7B6A6D}"/>
              </a:ext>
            </a:extLst>
          </p:cNvPr>
          <p:cNvSpPr txBox="1"/>
          <p:nvPr/>
        </p:nvSpPr>
        <p:spPr>
          <a:xfrm>
            <a:off x="8010259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C46355-E057-0434-1F25-F8CDA39C3983}"/>
              </a:ext>
            </a:extLst>
          </p:cNvPr>
          <p:cNvSpPr txBox="1"/>
          <p:nvPr/>
        </p:nvSpPr>
        <p:spPr>
          <a:xfrm>
            <a:off x="8442259" y="356564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17">
                <a:extLst>
                  <a:ext uri="{FF2B5EF4-FFF2-40B4-BE49-F238E27FC236}">
                    <a16:creationId xmlns:a16="http://schemas.microsoft.com/office/drawing/2014/main" id="{FDC05464-05C7-EA53-A93B-58B4CC3C1E76}"/>
                  </a:ext>
                </a:extLst>
              </p:cNvPr>
              <p:cNvSpPr txBox="1"/>
              <p:nvPr/>
            </p:nvSpPr>
            <p:spPr>
              <a:xfrm>
                <a:off x="5045579" y="1633798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17">
                <a:extLst>
                  <a:ext uri="{FF2B5EF4-FFF2-40B4-BE49-F238E27FC236}">
                    <a16:creationId xmlns:a16="http://schemas.microsoft.com/office/drawing/2014/main" id="{FDC05464-05C7-EA53-A93B-58B4CC3C1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79" y="1633798"/>
                <a:ext cx="1293845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ástupný symbol pro obsah 2">
                <a:extLst>
                  <a:ext uri="{FF2B5EF4-FFF2-40B4-BE49-F238E27FC236}">
                    <a16:creationId xmlns:a16="http://schemas.microsoft.com/office/drawing/2014/main" id="{FA0E2BAD-DC93-7E35-0837-27B3138F2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5767" y="4404272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Zástupný symbol pro obsah 2">
                <a:extLst>
                  <a:ext uri="{FF2B5EF4-FFF2-40B4-BE49-F238E27FC236}">
                    <a16:creationId xmlns:a16="http://schemas.microsoft.com/office/drawing/2014/main" id="{FA0E2BAD-DC93-7E35-0837-27B3138F2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767" y="4404272"/>
                <a:ext cx="2792984" cy="572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ástupný symbol pro obsah 2">
                <a:extLst>
                  <a:ext uri="{FF2B5EF4-FFF2-40B4-BE49-F238E27FC236}">
                    <a16:creationId xmlns:a16="http://schemas.microsoft.com/office/drawing/2014/main" id="{070B5A4D-D2F1-C5F4-A715-F1F8B75B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6009" y="4429224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Zástupný symbol pro obsah 2">
                <a:extLst>
                  <a:ext uri="{FF2B5EF4-FFF2-40B4-BE49-F238E27FC236}">
                    <a16:creationId xmlns:a16="http://schemas.microsoft.com/office/drawing/2014/main" id="{070B5A4D-D2F1-C5F4-A715-F1F8B75B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09" y="4429224"/>
                <a:ext cx="2792984" cy="572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5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F612EE-57C0-350B-C7DE-2BC9029C62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Embedding edit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F612EE-57C0-350B-C7DE-2BC9029C6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9C69F-33C8-DE07-FB1C-AAAFF954C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Embedding						distortion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Bar-Yossef-Jayram-Krauthgamer-Kumar’04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Cormode-Muthukrishnan’02</a:t>
                </a:r>
                <a:r>
                  <a:rPr lang="en-US" sz="2400" dirty="0"/>
                  <a:t>	        (with moves)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Ostrovsky-Rabani’07</a:t>
                </a: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Chakraborty-Goldenberg-K.’16	 </a:t>
                </a:r>
                <a:r>
                  <a:rPr lang="en-US" sz="2400" dirty="0"/>
                  <a:t>(random)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/>
                  <a:t>Lower bounds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Andoni-Deza-Gupta-Indyk-Raskhodnikova’03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≥3/2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Knot-Naor’05</a:t>
                </a:r>
                <a:r>
                  <a:rPr lang="en-US" sz="2400" dirty="0"/>
                  <a:t>					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/>
                              </a:rPr>
                              <m:t>log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1/2−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𝑜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Krauthgamer-Rabani’09</a:t>
                </a:r>
                <a:r>
                  <a:rPr lang="en-US" sz="2400" dirty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log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9C69F-33C8-DE07-FB1C-AAAFF954C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2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Algorithm for 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𝐸𝐷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1"/>
                <a:ext cx="10515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Chakraborty-Goldenberg-K.’16:</a:t>
                </a: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Input: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and random bits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Interpret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/>
                  </a:rPr>
                  <a:t>as hash functions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:{0,1}→{0,1}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en-US" sz="22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≔1 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dirty="0">
                    <a:ea typeface="Cambria Math"/>
                  </a:rPr>
                  <a:t>For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≔1 </m:t>
                    </m:r>
                  </m:oMath>
                </a14:m>
                <a:r>
                  <a:rPr lang="en-US" sz="2200" dirty="0"/>
                  <a:t>to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do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then </a:t>
                </a:r>
              </a:p>
              <a:p>
                <a:pPr marL="1257300" lvl="3" indent="0">
                  <a:buNone/>
                </a:pPr>
                <a:r>
                  <a:rPr lang="en-US" sz="2200" dirty="0"/>
                  <a:t>Output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sz="2200" i="1" baseline="-25000">
                        <a:latin typeface="Cambria Math" panose="02040503050406030204" pitchFamily="18" charset="0"/>
                        <a:ea typeface="Cambria Math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1257300" lvl="3" indent="0">
                  <a:buNone/>
                </a:pP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≔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200" dirty="0">
                  <a:ea typeface="Cambria Math"/>
                </a:endParaRP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200" dirty="0"/>
                  <a:t>Else</a:t>
                </a:r>
              </a:p>
              <a:p>
                <a:pPr marL="1257300" lvl="3" indent="0">
                  <a:buNone/>
                </a:pPr>
                <a:r>
                  <a:rPr lang="en-US" sz="2200" dirty="0"/>
                  <a:t>Output 0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1"/>
                <a:ext cx="10515600" cy="4525963"/>
              </a:xfrm>
              <a:blipFill>
                <a:blip r:embed="rId3"/>
                <a:stretch>
                  <a:fillRect l="-75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111078" y="4006399"/>
            <a:ext cx="4378860" cy="1263904"/>
            <a:chOff x="2155844" y="3966642"/>
            <a:chExt cx="5828470" cy="1682316"/>
          </a:xfrm>
        </p:grpSpPr>
        <p:sp>
          <p:nvSpPr>
            <p:cNvPr id="40" name="TextBox 39"/>
            <p:cNvSpPr txBox="1"/>
            <p:nvPr/>
          </p:nvSpPr>
          <p:spPr>
            <a:xfrm>
              <a:off x="5824314" y="3967141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56314" y="3967141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65949" y="396664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97949" y="396664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29949" y="396664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61949" y="396664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93949" y="396664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28313" y="5170424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60314" y="5170424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2314" y="517042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314" y="517042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56314" y="517042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88314" y="517042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20314" y="517042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2315" y="5170423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69950" y="5169927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01949" y="5169927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33948" y="5169927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65949" y="5169927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97949" y="5169927"/>
              <a:ext cx="431999" cy="478534"/>
            </a:xfrm>
            <a:prstGeom prst="rect">
              <a:avLst/>
            </a:prstGeom>
            <a:noFill/>
            <a:ln w="15875" cap="sq">
              <a:solidFill>
                <a:schemeClr val="tx1"/>
              </a:solidFill>
              <a:round/>
            </a:ln>
          </p:spPr>
          <p:txBody>
            <a:bodyPr wrap="square" tIns="36000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155844" y="3966642"/>
                  <a:ext cx="1293845" cy="478534"/>
                </a:xfrm>
                <a:prstGeom prst="rect">
                  <a:avLst/>
                </a:prstGeom>
                <a:noFill/>
              </p:spPr>
              <p:txBody>
                <a:bodyPr wrap="square" t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844" y="3966642"/>
                  <a:ext cx="1293845" cy="4785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42" idx="2"/>
              <a:endCxn id="55" idx="0"/>
            </p:cNvCxnSpPr>
            <p:nvPr/>
          </p:nvCxnSpPr>
          <p:spPr>
            <a:xfrm flipH="1">
              <a:off x="2585949" y="4445177"/>
              <a:ext cx="1296000" cy="7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2" idx="2"/>
              <a:endCxn id="56" idx="0"/>
            </p:cNvCxnSpPr>
            <p:nvPr/>
          </p:nvCxnSpPr>
          <p:spPr>
            <a:xfrm flipH="1">
              <a:off x="3017949" y="4445177"/>
              <a:ext cx="864000" cy="7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3" idx="2"/>
              <a:endCxn id="57" idx="0"/>
            </p:cNvCxnSpPr>
            <p:nvPr/>
          </p:nvCxnSpPr>
          <p:spPr>
            <a:xfrm flipH="1">
              <a:off x="3449948" y="4445177"/>
              <a:ext cx="864000" cy="7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3" idx="2"/>
              <a:endCxn id="58" idx="0"/>
            </p:cNvCxnSpPr>
            <p:nvPr/>
          </p:nvCxnSpPr>
          <p:spPr>
            <a:xfrm flipH="1">
              <a:off x="3881949" y="4445177"/>
              <a:ext cx="431999" cy="7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4" idx="2"/>
              <a:endCxn id="47" idx="0"/>
            </p:cNvCxnSpPr>
            <p:nvPr/>
          </p:nvCxnSpPr>
          <p:spPr>
            <a:xfrm flipH="1">
              <a:off x="4744313" y="4445177"/>
              <a:ext cx="1636" cy="725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3" idx="2"/>
              <a:endCxn id="59" idx="0"/>
            </p:cNvCxnSpPr>
            <p:nvPr/>
          </p:nvCxnSpPr>
          <p:spPr>
            <a:xfrm>
              <a:off x="4313948" y="4445177"/>
              <a:ext cx="0" cy="7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5" idx="2"/>
              <a:endCxn id="48" idx="0"/>
            </p:cNvCxnSpPr>
            <p:nvPr/>
          </p:nvCxnSpPr>
          <p:spPr>
            <a:xfrm flipH="1">
              <a:off x="5176314" y="4445177"/>
              <a:ext cx="1635" cy="725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5" idx="2"/>
              <a:endCxn id="49" idx="0"/>
            </p:cNvCxnSpPr>
            <p:nvPr/>
          </p:nvCxnSpPr>
          <p:spPr>
            <a:xfrm>
              <a:off x="5177948" y="4445177"/>
              <a:ext cx="430365" cy="725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6" idx="2"/>
              <a:endCxn id="50" idx="0"/>
            </p:cNvCxnSpPr>
            <p:nvPr/>
          </p:nvCxnSpPr>
          <p:spPr>
            <a:xfrm>
              <a:off x="5609949" y="4445177"/>
              <a:ext cx="430365" cy="725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40" idx="2"/>
              <a:endCxn id="51" idx="0"/>
            </p:cNvCxnSpPr>
            <p:nvPr/>
          </p:nvCxnSpPr>
          <p:spPr>
            <a:xfrm>
              <a:off x="6040314" y="4445675"/>
              <a:ext cx="431999" cy="724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0" idx="2"/>
              <a:endCxn id="52" idx="0"/>
            </p:cNvCxnSpPr>
            <p:nvPr/>
          </p:nvCxnSpPr>
          <p:spPr>
            <a:xfrm>
              <a:off x="6040314" y="4445675"/>
              <a:ext cx="864000" cy="724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41" idx="2"/>
              <a:endCxn id="53" idx="0"/>
            </p:cNvCxnSpPr>
            <p:nvPr/>
          </p:nvCxnSpPr>
          <p:spPr>
            <a:xfrm>
              <a:off x="6472313" y="4445675"/>
              <a:ext cx="864000" cy="724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41" idx="2"/>
              <a:endCxn id="54" idx="0"/>
            </p:cNvCxnSpPr>
            <p:nvPr/>
          </p:nvCxnSpPr>
          <p:spPr>
            <a:xfrm>
              <a:off x="6472313" y="4445675"/>
              <a:ext cx="1296001" cy="724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se šipkou 4"/>
          <p:cNvCxnSpPr/>
          <p:nvPr/>
        </p:nvCxnSpPr>
        <p:spPr>
          <a:xfrm>
            <a:off x="7734553" y="3753083"/>
            <a:ext cx="1229" cy="25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endCxn id="58" idx="2"/>
          </p:cNvCxnSpPr>
          <p:nvPr/>
        </p:nvCxnSpPr>
        <p:spPr>
          <a:xfrm flipV="1">
            <a:off x="7407880" y="5269930"/>
            <a:ext cx="0" cy="18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675799" y="5417801"/>
                <a:ext cx="1464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99" y="5417801"/>
                <a:ext cx="146416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7000355" y="3419764"/>
                <a:ext cx="1464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355" y="3419764"/>
                <a:ext cx="1464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7">
                <a:extLst>
                  <a:ext uri="{FF2B5EF4-FFF2-40B4-BE49-F238E27FC236}">
                    <a16:creationId xmlns:a16="http://schemas.microsoft.com/office/drawing/2014/main" id="{736C0E60-CFC1-F8DF-64A9-97B44DDDE2CE}"/>
                  </a:ext>
                </a:extLst>
              </p:cNvPr>
              <p:cNvSpPr txBox="1"/>
              <p:nvPr/>
            </p:nvSpPr>
            <p:spPr>
              <a:xfrm>
                <a:off x="6758767" y="5791796"/>
                <a:ext cx="146416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ovéPole 7">
                <a:extLst>
                  <a:ext uri="{FF2B5EF4-FFF2-40B4-BE49-F238E27FC236}">
                    <a16:creationId xmlns:a16="http://schemas.microsoft.com/office/drawing/2014/main" id="{736C0E60-CFC1-F8DF-64A9-97B44DDDE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67" y="5791796"/>
                <a:ext cx="1464162" cy="391646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7A7D6C-979B-B380-410A-56D44E30E3E5}"/>
                  </a:ext>
                </a:extLst>
              </p:cNvPr>
              <p:cNvSpPr txBox="1"/>
              <p:nvPr/>
            </p:nvSpPr>
            <p:spPr>
              <a:xfrm>
                <a:off x="5270184" y="4910412"/>
                <a:ext cx="972050" cy="359517"/>
              </a:xfrm>
              <a:prstGeom prst="rect">
                <a:avLst/>
              </a:prstGeom>
              <a:noFill/>
            </p:spPr>
            <p:txBody>
              <a:bodyPr wrap="square" t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7A7D6C-979B-B380-410A-56D44E30E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84" y="4910412"/>
                <a:ext cx="972050" cy="359517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4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4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4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4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6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0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0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22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54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86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8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48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80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12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44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76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08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140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72456" y="57960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0091" y="579558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22091" y="579558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4091" y="579558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86091" y="579558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18091" y="579558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881677" y="578807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77" y="5788077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534005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6005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8005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30005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61999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e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93999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33881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265881" y="33642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75640" y="33637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07640" y="33637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39640" y="33637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71640" y="33637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03640" y="33637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37112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69112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01112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33112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65112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f</a:t>
            </a:r>
            <a:endParaRPr lang="en-US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97112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836994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268994" y="421648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78747" y="421598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10747" y="421598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42747" y="421598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74747" y="421598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6747" y="421598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5256" y="3409958"/>
            <a:ext cx="136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45256" y="4287693"/>
            <a:ext cx="136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5" name="Up Arrow 4"/>
          <p:cNvSpPr/>
          <p:nvPr/>
        </p:nvSpPr>
        <p:spPr>
          <a:xfrm>
            <a:off x="6564385" y="4972523"/>
            <a:ext cx="1212354" cy="59700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 Arrow 89"/>
          <p:cNvSpPr/>
          <p:nvPr/>
        </p:nvSpPr>
        <p:spPr>
          <a:xfrm rot="10800000">
            <a:off x="6558088" y="2472416"/>
            <a:ext cx="1212354" cy="59700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4" idx="2"/>
            <a:endCxn id="53" idx="0"/>
          </p:cNvCxnSpPr>
          <p:nvPr/>
        </p:nvCxnSpPr>
        <p:spPr>
          <a:xfrm flipH="1">
            <a:off x="2591641" y="2229218"/>
            <a:ext cx="1014451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4" idx="2"/>
            <a:endCxn id="55" idx="0"/>
          </p:cNvCxnSpPr>
          <p:nvPr/>
        </p:nvCxnSpPr>
        <p:spPr>
          <a:xfrm flipH="1">
            <a:off x="3023641" y="2229218"/>
            <a:ext cx="582451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6" idx="2"/>
            <a:endCxn id="58" idx="0"/>
          </p:cNvCxnSpPr>
          <p:nvPr/>
        </p:nvCxnSpPr>
        <p:spPr>
          <a:xfrm flipH="1">
            <a:off x="3455641" y="2229218"/>
            <a:ext cx="582451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7" idx="2"/>
            <a:endCxn id="60" idx="0"/>
          </p:cNvCxnSpPr>
          <p:nvPr/>
        </p:nvCxnSpPr>
        <p:spPr>
          <a:xfrm flipH="1">
            <a:off x="3887641" y="2229218"/>
            <a:ext cx="582451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7" idx="2"/>
            <a:endCxn id="62" idx="0"/>
          </p:cNvCxnSpPr>
          <p:nvPr/>
        </p:nvCxnSpPr>
        <p:spPr>
          <a:xfrm flipH="1">
            <a:off x="4319641" y="2229218"/>
            <a:ext cx="150451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9" idx="2"/>
            <a:endCxn id="37" idx="0"/>
          </p:cNvCxnSpPr>
          <p:nvPr/>
        </p:nvCxnSpPr>
        <p:spPr>
          <a:xfrm flipH="1">
            <a:off x="4750005" y="2229218"/>
            <a:ext cx="152086" cy="1135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9" idx="2"/>
            <a:endCxn id="46" idx="0"/>
          </p:cNvCxnSpPr>
          <p:nvPr/>
        </p:nvCxnSpPr>
        <p:spPr>
          <a:xfrm>
            <a:off x="4902091" y="2229218"/>
            <a:ext cx="279914" cy="1135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5" idx="0"/>
            <a:endCxn id="84" idx="2"/>
          </p:cNvCxnSpPr>
          <p:nvPr/>
        </p:nvCxnSpPr>
        <p:spPr>
          <a:xfrm flipH="1" flipV="1">
            <a:off x="2594747" y="4677653"/>
            <a:ext cx="1011344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5" idx="0"/>
            <a:endCxn id="85" idx="2"/>
          </p:cNvCxnSpPr>
          <p:nvPr/>
        </p:nvCxnSpPr>
        <p:spPr>
          <a:xfrm flipH="1" flipV="1">
            <a:off x="3026747" y="4677653"/>
            <a:ext cx="579344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6" idx="0"/>
            <a:endCxn id="86" idx="2"/>
          </p:cNvCxnSpPr>
          <p:nvPr/>
        </p:nvCxnSpPr>
        <p:spPr>
          <a:xfrm flipH="1" flipV="1">
            <a:off x="3458747" y="4677653"/>
            <a:ext cx="579344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7" idx="0"/>
            <a:endCxn id="87" idx="2"/>
          </p:cNvCxnSpPr>
          <p:nvPr/>
        </p:nvCxnSpPr>
        <p:spPr>
          <a:xfrm flipH="1" flipV="1">
            <a:off x="3890747" y="4677653"/>
            <a:ext cx="579344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0"/>
            <a:endCxn id="88" idx="2"/>
          </p:cNvCxnSpPr>
          <p:nvPr/>
        </p:nvCxnSpPr>
        <p:spPr>
          <a:xfrm flipH="1" flipV="1">
            <a:off x="4322747" y="4677653"/>
            <a:ext cx="147344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8" idx="0"/>
            <a:endCxn id="65" idx="2"/>
          </p:cNvCxnSpPr>
          <p:nvPr/>
        </p:nvCxnSpPr>
        <p:spPr>
          <a:xfrm flipH="1" flipV="1">
            <a:off x="4753113" y="4678151"/>
            <a:ext cx="148979" cy="111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9" idx="0"/>
            <a:endCxn id="69" idx="2"/>
          </p:cNvCxnSpPr>
          <p:nvPr/>
        </p:nvCxnSpPr>
        <p:spPr>
          <a:xfrm flipH="1" flipV="1">
            <a:off x="5185113" y="4678151"/>
            <a:ext cx="148979" cy="111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9" idx="0"/>
            <a:endCxn id="70" idx="2"/>
          </p:cNvCxnSpPr>
          <p:nvPr/>
        </p:nvCxnSpPr>
        <p:spPr>
          <a:xfrm flipV="1">
            <a:off x="5334092" y="4678151"/>
            <a:ext cx="283021" cy="111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1" idx="2"/>
            <a:endCxn id="47" idx="0"/>
          </p:cNvCxnSpPr>
          <p:nvPr/>
        </p:nvCxnSpPr>
        <p:spPr>
          <a:xfrm>
            <a:off x="5334091" y="2229218"/>
            <a:ext cx="279914" cy="1135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38" idx="2"/>
            <a:endCxn id="49" idx="0"/>
          </p:cNvCxnSpPr>
          <p:nvPr/>
        </p:nvCxnSpPr>
        <p:spPr>
          <a:xfrm>
            <a:off x="5764457" y="2229716"/>
            <a:ext cx="713543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1" idx="2"/>
            <a:endCxn id="48" idx="0"/>
          </p:cNvCxnSpPr>
          <p:nvPr/>
        </p:nvCxnSpPr>
        <p:spPr>
          <a:xfrm>
            <a:off x="5334091" y="2229218"/>
            <a:ext cx="711914" cy="1135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3" idx="0"/>
            <a:endCxn id="71" idx="2"/>
          </p:cNvCxnSpPr>
          <p:nvPr/>
        </p:nvCxnSpPr>
        <p:spPr>
          <a:xfrm flipV="1">
            <a:off x="5764456" y="4678151"/>
            <a:ext cx="284656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63" idx="0"/>
            <a:endCxn id="80" idx="2"/>
          </p:cNvCxnSpPr>
          <p:nvPr/>
        </p:nvCxnSpPr>
        <p:spPr>
          <a:xfrm flipV="1">
            <a:off x="5764456" y="4678151"/>
            <a:ext cx="716656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3" idx="0"/>
            <a:endCxn id="81" idx="2"/>
          </p:cNvCxnSpPr>
          <p:nvPr/>
        </p:nvCxnSpPr>
        <p:spPr>
          <a:xfrm flipV="1">
            <a:off x="5764456" y="4678151"/>
            <a:ext cx="1148656" cy="111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9" idx="2"/>
            <a:endCxn id="50" idx="0"/>
          </p:cNvCxnSpPr>
          <p:nvPr/>
        </p:nvCxnSpPr>
        <p:spPr>
          <a:xfrm>
            <a:off x="6196457" y="2229716"/>
            <a:ext cx="713543" cy="113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1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3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1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1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6" dur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6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1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10"/>
                            </p:stCondLst>
                            <p:childTnLst>
                              <p:par>
                                <p:cTn id="2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0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8" grpId="0" animBg="1"/>
      <p:bldP spid="60" grpId="0" animBg="1"/>
      <p:bldP spid="62" grpId="0" animBg="1"/>
      <p:bldP spid="65" grpId="0" animBg="1"/>
      <p:bldP spid="69" grpId="0" animBg="1"/>
      <p:bldP spid="70" grpId="0" animBg="1"/>
      <p:bldP spid="7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4" grpId="0"/>
      <p:bldP spid="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15135-4F10-D9B7-C7BC-BFD52378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21B8E8E-083A-B4EB-FD85-F223C2887B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edit distance sketches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F67C8D-C243-8FCE-94D3-F8CEAF2ED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88296"/>
                <a:ext cx="10515600" cy="2088666"/>
              </a:xfrm>
            </p:spPr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0" dirty="0"/>
                  <a:t> Sketch for threshold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edit distance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88296"/>
                <a:ext cx="10515600" cy="2088666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9E8CE994-17FB-7058-16DA-49CEED08AD0A}"/>
                  </a:ext>
                </a:extLst>
              </p:cNvPr>
              <p:cNvSpPr txBox="1"/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B90EDE83-319C-3708-684C-E90A887FE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064594"/>
                <a:ext cx="22923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>
                <a:extLst>
                  <a:ext uri="{FF2B5EF4-FFF2-40B4-BE49-F238E27FC236}">
                    <a16:creationId xmlns:a16="http://schemas.microsoft.com/office/drawing/2014/main" id="{4B1BCBFA-5F67-F531-DB83-7964441AAE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ástupný symbol pro obsah 2">
                <a:extLst>
                  <a:ext uri="{FF2B5EF4-FFF2-40B4-BE49-F238E27FC236}">
                    <a16:creationId xmlns:a16="http://schemas.microsoft.com/office/drawing/2014/main" id="{0320F42B-74CD-74DA-BA87-C81A7A653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1" y="2568157"/>
                <a:ext cx="2792984" cy="572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Šipka doprava 3">
            <a:extLst>
              <a:ext uri="{FF2B5EF4-FFF2-40B4-BE49-F238E27FC236}">
                <a16:creationId xmlns:a16="http://schemas.microsoft.com/office/drawing/2014/main" id="{A943A48A-1520-3BB2-C858-D54334035658}"/>
              </a:ext>
            </a:extLst>
          </p:cNvPr>
          <p:cNvSpPr/>
          <p:nvPr/>
        </p:nvSpPr>
        <p:spPr>
          <a:xfrm>
            <a:off x="3721811" y="2095463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145DCE53-FF1B-D40B-4B6E-5914B9FD3760}"/>
                  </a:ext>
                </a:extLst>
              </p:cNvPr>
              <p:cNvSpPr txBox="1"/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B6F95E24-74B6-8D68-F381-5E8B6890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064594"/>
                <a:ext cx="16357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B12088D9-2BC3-03B5-6AB1-F657DB315204}"/>
                  </a:ext>
                </a:extLst>
              </p:cNvPr>
              <p:cNvSpPr txBox="1"/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86BFDC1B-EA49-2952-8E69-5BC31D523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8" y="2944982"/>
                <a:ext cx="2292363" cy="461665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Šipka doprava 48">
            <a:extLst>
              <a:ext uri="{FF2B5EF4-FFF2-40B4-BE49-F238E27FC236}">
                <a16:creationId xmlns:a16="http://schemas.microsoft.com/office/drawing/2014/main" id="{F78D25FA-7670-C1F7-E81E-C2B79CB8A1B4}"/>
              </a:ext>
            </a:extLst>
          </p:cNvPr>
          <p:cNvSpPr/>
          <p:nvPr/>
        </p:nvSpPr>
        <p:spPr>
          <a:xfrm>
            <a:off x="3721811" y="2975851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8">
                <a:extLst>
                  <a:ext uri="{FF2B5EF4-FFF2-40B4-BE49-F238E27FC236}">
                    <a16:creationId xmlns:a16="http://schemas.microsoft.com/office/drawing/2014/main" id="{D5B7CC81-5526-AB58-FBF5-D6562CD50AEA}"/>
                  </a:ext>
                </a:extLst>
              </p:cNvPr>
              <p:cNvSpPr txBox="1"/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dirty="0"/>
                            <m:t>sketch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9" name="TextBox 58">
                <a:extLst>
                  <a:ext uri="{FF2B5EF4-FFF2-40B4-BE49-F238E27FC236}">
                    <a16:creationId xmlns:a16="http://schemas.microsoft.com/office/drawing/2014/main" id="{151051E7-D0A2-D60B-14B2-0708BB8E1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93" y="2944982"/>
                <a:ext cx="1635713" cy="49084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Šipka doprava 50">
            <a:extLst>
              <a:ext uri="{FF2B5EF4-FFF2-40B4-BE49-F238E27FC236}">
                <a16:creationId xmlns:a16="http://schemas.microsoft.com/office/drawing/2014/main" id="{8EBE7789-E505-9400-3F59-255BA52074E1}"/>
              </a:ext>
            </a:extLst>
          </p:cNvPr>
          <p:cNvSpPr/>
          <p:nvPr/>
        </p:nvSpPr>
        <p:spPr>
          <a:xfrm rot="698499">
            <a:off x="7004488" y="2137524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Šipka doprava 56">
            <a:extLst>
              <a:ext uri="{FF2B5EF4-FFF2-40B4-BE49-F238E27FC236}">
                <a16:creationId xmlns:a16="http://schemas.microsoft.com/office/drawing/2014/main" id="{57C1C867-9656-ADB8-6B0D-DDF92C301989}"/>
              </a:ext>
            </a:extLst>
          </p:cNvPr>
          <p:cNvSpPr/>
          <p:nvPr/>
        </p:nvSpPr>
        <p:spPr>
          <a:xfrm rot="21049506">
            <a:off x="7004488" y="3001082"/>
            <a:ext cx="1205548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5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6EB-2F69-C402-C07D-05FE97F3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1C05-0991-EF8D-DFB5-204BCC54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DIMACS Workshop on Efficient Algorithms for High Dimensional Metrics: New Tools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Dates:</a:t>
            </a:r>
            <a:r>
              <a:rPr lang="en-US" dirty="0"/>
              <a:t> May 6-9, 2024</a:t>
            </a:r>
          </a:p>
          <a:p>
            <a:pPr marL="0" indent="0">
              <a:buNone/>
            </a:pPr>
            <a:r>
              <a:rPr lang="en-US" b="1" dirty="0"/>
              <a:t>Organizers:</a:t>
            </a:r>
            <a:r>
              <a:rPr lang="en-US" dirty="0"/>
              <a:t> </a:t>
            </a:r>
            <a:r>
              <a:rPr lang="en-US" dirty="0" err="1"/>
              <a:t>Alexandr</a:t>
            </a:r>
            <a:r>
              <a:rPr lang="en-US" dirty="0"/>
              <a:t> Andoni, Michal </a:t>
            </a:r>
            <a:r>
              <a:rPr lang="en-US" dirty="0" err="1"/>
              <a:t>Koucký</a:t>
            </a:r>
            <a:r>
              <a:rPr lang="en-US" dirty="0"/>
              <a:t>, </a:t>
            </a:r>
            <a:r>
              <a:rPr lang="en-US" dirty="0" err="1"/>
              <a:t>Barna</a:t>
            </a:r>
            <a:r>
              <a:rPr lang="en-US" dirty="0"/>
              <a:t> Saha, Mike Saks</a:t>
            </a:r>
          </a:p>
          <a:p>
            <a:endParaRPr lang="en-US" dirty="0"/>
          </a:p>
        </p:txBody>
      </p:sp>
      <p:pic>
        <p:nvPicPr>
          <p:cNvPr id="5" name="Picture 4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87835A97-DCAE-CC11-BDFB-B29F1A5AA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51" y="552976"/>
            <a:ext cx="4547249" cy="9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2075-C5CB-4947-B3BD-22E684ED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consistent decomposition of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813E6-7F7D-12EC-3AEA-445D20552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</a:t>
            </a:r>
            <a:r>
              <a:rPr lang="en-US" sz="2400" dirty="0" err="1"/>
              <a:t>Sudatta</a:t>
            </a:r>
            <a:r>
              <a:rPr lang="en-US" sz="2400" dirty="0"/>
              <a:t> Bhattacharya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9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2159"/>
                <a:ext cx="10515600" cy="136480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Blocks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match each other except for blocks with edits.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Blocks are </a:t>
                </a:r>
                <a:r>
                  <a:rPr lang="en-US" sz="2400" i="1" dirty="0"/>
                  <a:t>small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2159"/>
                <a:ext cx="10515600" cy="1364804"/>
              </a:xfrm>
              <a:blipFill rotWithShape="0">
                <a:blip r:embed="rId2"/>
                <a:stretch>
                  <a:fillRect l="-812" t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4389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3" name="TextBox 63"/>
          <p:cNvSpPr txBox="1"/>
          <p:nvPr/>
        </p:nvSpPr>
        <p:spPr>
          <a:xfrm>
            <a:off x="4821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54" name="TextBox 65"/>
          <p:cNvSpPr txBox="1"/>
          <p:nvPr/>
        </p:nvSpPr>
        <p:spPr>
          <a:xfrm>
            <a:off x="5253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55" name="TextBox 66"/>
          <p:cNvSpPr txBox="1"/>
          <p:nvPr/>
        </p:nvSpPr>
        <p:spPr>
          <a:xfrm>
            <a:off x="5685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</a:t>
            </a:r>
          </a:p>
        </p:txBody>
      </p:sp>
      <p:sp>
        <p:nvSpPr>
          <p:cNvPr id="57" name="TextBox 71"/>
          <p:cNvSpPr txBox="1"/>
          <p:nvPr/>
        </p:nvSpPr>
        <p:spPr>
          <a:xfrm>
            <a:off x="6549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58" name="TextBox 72"/>
          <p:cNvSpPr txBox="1"/>
          <p:nvPr/>
        </p:nvSpPr>
        <p:spPr>
          <a:xfrm>
            <a:off x="6981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9" name="TextBox 73"/>
          <p:cNvSpPr txBox="1"/>
          <p:nvPr/>
        </p:nvSpPr>
        <p:spPr>
          <a:xfrm>
            <a:off x="7413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0" name="TextBox 74"/>
          <p:cNvSpPr txBox="1"/>
          <p:nvPr/>
        </p:nvSpPr>
        <p:spPr>
          <a:xfrm>
            <a:off x="2230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1" name="TextBox 75"/>
          <p:cNvSpPr txBox="1"/>
          <p:nvPr/>
        </p:nvSpPr>
        <p:spPr>
          <a:xfrm>
            <a:off x="2662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2" name="TextBox 76"/>
          <p:cNvSpPr txBox="1"/>
          <p:nvPr/>
        </p:nvSpPr>
        <p:spPr>
          <a:xfrm>
            <a:off x="3094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3" name="TextBox 77"/>
          <p:cNvSpPr txBox="1"/>
          <p:nvPr/>
        </p:nvSpPr>
        <p:spPr>
          <a:xfrm>
            <a:off x="3526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4" name="TextBox 78"/>
          <p:cNvSpPr txBox="1"/>
          <p:nvPr/>
        </p:nvSpPr>
        <p:spPr>
          <a:xfrm>
            <a:off x="3958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cxnSp>
        <p:nvCxnSpPr>
          <p:cNvPr id="68" name="Straight Connector 12"/>
          <p:cNvCxnSpPr/>
          <p:nvPr/>
        </p:nvCxnSpPr>
        <p:spPr>
          <a:xfrm flipH="1">
            <a:off x="6117085" y="2360469"/>
            <a:ext cx="1635" cy="1064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6113815" y="2377789"/>
            <a:ext cx="435270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37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8" name="TextBox 62"/>
          <p:cNvSpPr txBox="1"/>
          <p:nvPr/>
        </p:nvSpPr>
        <p:spPr>
          <a:xfrm>
            <a:off x="7843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9" name="TextBox 63"/>
          <p:cNvSpPr txBox="1"/>
          <p:nvPr/>
        </p:nvSpPr>
        <p:spPr>
          <a:xfrm>
            <a:off x="8275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80" name="TextBox 65"/>
          <p:cNvSpPr txBox="1"/>
          <p:nvPr/>
        </p:nvSpPr>
        <p:spPr>
          <a:xfrm>
            <a:off x="8707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81" name="TextBox 66"/>
          <p:cNvSpPr txBox="1"/>
          <p:nvPr/>
        </p:nvSpPr>
        <p:spPr>
          <a:xfrm>
            <a:off x="9139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82" name="TextBox 67"/>
          <p:cNvSpPr txBox="1"/>
          <p:nvPr/>
        </p:nvSpPr>
        <p:spPr>
          <a:xfrm>
            <a:off x="9571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83" name="TextBox 71"/>
          <p:cNvSpPr txBox="1"/>
          <p:nvPr/>
        </p:nvSpPr>
        <p:spPr>
          <a:xfrm>
            <a:off x="10003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84" name="TextBox 72"/>
          <p:cNvSpPr txBox="1"/>
          <p:nvPr/>
        </p:nvSpPr>
        <p:spPr>
          <a:xfrm>
            <a:off x="10435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85" name="TextBox 73"/>
          <p:cNvSpPr txBox="1"/>
          <p:nvPr/>
        </p:nvSpPr>
        <p:spPr>
          <a:xfrm>
            <a:off x="1086745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3958720" y="1823190"/>
            <a:ext cx="0" cy="2227097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979450" y="1690688"/>
            <a:ext cx="0" cy="92909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 flipV="1">
            <a:off x="6977815" y="2559138"/>
            <a:ext cx="432001" cy="750654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7409815" y="3304181"/>
            <a:ext cx="0" cy="762935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>
            <a:off x="10437084" y="1691686"/>
            <a:ext cx="0" cy="92909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 flipV="1">
            <a:off x="10435449" y="2560136"/>
            <a:ext cx="432001" cy="750654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>
            <a:off x="10867449" y="3305179"/>
            <a:ext cx="0" cy="762935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35519"/>
                <a:ext cx="9671180" cy="21525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Hamming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𝐻𝐴𝑀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the number of bit flips that take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35519"/>
                <a:ext cx="9671180" cy="2152514"/>
              </a:xfrm>
              <a:blipFill>
                <a:blip r:embed="rId2"/>
                <a:stretch>
                  <a:fillRect l="-1009" t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4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4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6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0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0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22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54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86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8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48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80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12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44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76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08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140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72456" y="327681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0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22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4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86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18091" y="327631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</a:t>
            </a:r>
          </a:p>
        </p:txBody>
      </p:sp>
      <p:cxnSp>
        <p:nvCxnSpPr>
          <p:cNvPr id="11" name="Straight Arrow Connector 10"/>
          <p:cNvCxnSpPr>
            <a:stCxn id="39" idx="2"/>
            <a:endCxn id="64" idx="0"/>
          </p:cNvCxnSpPr>
          <p:nvPr/>
        </p:nvCxnSpPr>
        <p:spPr>
          <a:xfrm>
            <a:off x="6196456" y="2229716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881677" y="326881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77" y="3268810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5786163" y="2223492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56430" y="2228495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28486" y="2229714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0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980" y="3482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String decomposition </a:t>
            </a:r>
            <a:br>
              <a:rPr lang="en-US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US" sz="27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xtBox 75"/>
          <p:cNvSpPr txBox="1"/>
          <p:nvPr/>
        </p:nvSpPr>
        <p:spPr>
          <a:xfrm>
            <a:off x="2258781" y="1778771"/>
            <a:ext cx="2271931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ástupný symbol pro obsah 2"/>
              <p:cNvSpPr txBox="1">
                <a:spLocks/>
              </p:cNvSpPr>
              <p:nvPr/>
            </p:nvSpPr>
            <p:spPr>
              <a:xfrm>
                <a:off x="720225" y="5267273"/>
                <a:ext cx="6182408" cy="1419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𝑒𝑣𝑎𝑙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𝑒𝑣𝑎𝑙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25" y="5267273"/>
                <a:ext cx="6182408" cy="1419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ástupný symbol pro obsah 2"/>
              <p:cNvSpPr txBox="1">
                <a:spLocks/>
              </p:cNvSpPr>
              <p:nvPr/>
            </p:nvSpPr>
            <p:spPr>
              <a:xfrm>
                <a:off x="800496" y="3848333"/>
                <a:ext cx="10515600" cy="13070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457200" indent="-457200"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Each block has grammar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 a pair of strings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5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96" y="3848333"/>
                <a:ext cx="10515600" cy="1307087"/>
              </a:xfrm>
              <a:prstGeom prst="rect">
                <a:avLst/>
              </a:prstGeom>
              <a:blipFill>
                <a:blip r:embed="rId3"/>
                <a:stretch>
                  <a:fillRect l="-928" t="-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5"/>
              <p:cNvSpPr txBox="1"/>
              <p:nvPr/>
            </p:nvSpPr>
            <p:spPr>
              <a:xfrm>
                <a:off x="3450039" y="1778771"/>
                <a:ext cx="3787884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39" y="1778771"/>
                <a:ext cx="378788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75"/>
          <p:cNvSpPr txBox="1"/>
          <p:nvPr/>
        </p:nvSpPr>
        <p:spPr>
          <a:xfrm>
            <a:off x="6350313" y="1778771"/>
            <a:ext cx="2120509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Šipka dolů 2"/>
          <p:cNvSpPr/>
          <p:nvPr/>
        </p:nvSpPr>
        <p:spPr>
          <a:xfrm>
            <a:off x="2513198" y="2345349"/>
            <a:ext cx="521713" cy="30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Šipka dolů 16"/>
          <p:cNvSpPr/>
          <p:nvPr/>
        </p:nvSpPr>
        <p:spPr>
          <a:xfrm>
            <a:off x="3709024" y="2345349"/>
            <a:ext cx="521713" cy="30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Šipka dolů 18"/>
          <p:cNvSpPr/>
          <p:nvPr/>
        </p:nvSpPr>
        <p:spPr>
          <a:xfrm>
            <a:off x="6525781" y="2345349"/>
            <a:ext cx="521713" cy="30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Šipka dolů 19"/>
          <p:cNvSpPr/>
          <p:nvPr/>
        </p:nvSpPr>
        <p:spPr>
          <a:xfrm>
            <a:off x="7581362" y="2340185"/>
            <a:ext cx="521713" cy="30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75"/>
              <p:cNvSpPr txBox="1"/>
              <p:nvPr/>
            </p:nvSpPr>
            <p:spPr>
              <a:xfrm>
                <a:off x="2419712" y="2751857"/>
                <a:ext cx="708684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12" y="2751857"/>
                <a:ext cx="7086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75"/>
              <p:cNvSpPr txBox="1"/>
              <p:nvPr/>
            </p:nvSpPr>
            <p:spPr>
              <a:xfrm>
                <a:off x="3615538" y="2751857"/>
                <a:ext cx="708684" cy="471283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38" y="2751857"/>
                <a:ext cx="708684" cy="471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75"/>
              <p:cNvSpPr txBox="1"/>
              <p:nvPr/>
            </p:nvSpPr>
            <p:spPr>
              <a:xfrm>
                <a:off x="6383823" y="2751857"/>
                <a:ext cx="805628" cy="471283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23" y="2751857"/>
                <a:ext cx="805628" cy="471283"/>
              </a:xfrm>
              <a:prstGeom prst="rect">
                <a:avLst/>
              </a:prstGeom>
              <a:blipFill>
                <a:blip r:embed="rId7"/>
                <a:stretch>
                  <a:fillRect l="-370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75"/>
              <p:cNvSpPr txBox="1"/>
              <p:nvPr/>
            </p:nvSpPr>
            <p:spPr>
              <a:xfrm>
                <a:off x="7487876" y="2751857"/>
                <a:ext cx="708684" cy="471283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76" y="2751857"/>
                <a:ext cx="708684" cy="4712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ástupný symbol pro obsah 2"/>
          <p:cNvSpPr txBox="1">
            <a:spLocks/>
          </p:cNvSpPr>
          <p:nvPr/>
        </p:nvSpPr>
        <p:spPr>
          <a:xfrm>
            <a:off x="826980" y="5816076"/>
            <a:ext cx="10515600" cy="52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ástupný symbol pro obsah 2"/>
          <p:cNvSpPr txBox="1">
            <a:spLocks/>
          </p:cNvSpPr>
          <p:nvPr/>
        </p:nvSpPr>
        <p:spPr>
          <a:xfrm>
            <a:off x="4719251" y="2514885"/>
            <a:ext cx="1146163" cy="701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6907249" y="4057036"/>
            <a:ext cx="4924156" cy="1230330"/>
            <a:chOff x="6907249" y="4057036"/>
            <a:chExt cx="4924156" cy="1230330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8437011" y="42392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75"/>
                <p:cNvSpPr txBox="1"/>
                <p:nvPr/>
              </p:nvSpPr>
              <p:spPr>
                <a:xfrm>
                  <a:off x="6907249" y="4068891"/>
                  <a:ext cx="708684" cy="461665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249" y="4068891"/>
                  <a:ext cx="70868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75"/>
                <p:cNvSpPr txBox="1"/>
                <p:nvPr/>
              </p:nvSpPr>
              <p:spPr>
                <a:xfrm>
                  <a:off x="8103075" y="4068891"/>
                  <a:ext cx="708684" cy="471283"/>
                </a:xfrm>
                <a:prstGeom prst="rect">
                  <a:avLst/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075" y="4068891"/>
                  <a:ext cx="708684" cy="47128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75"/>
                <p:cNvSpPr txBox="1"/>
                <p:nvPr/>
              </p:nvSpPr>
              <p:spPr>
                <a:xfrm>
                  <a:off x="10018668" y="4057036"/>
                  <a:ext cx="805628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668" y="4057036"/>
                  <a:ext cx="805628" cy="471283"/>
                </a:xfrm>
                <a:prstGeom prst="rect">
                  <a:avLst/>
                </a:prstGeom>
                <a:blipFill>
                  <a:blip r:embed="rId11"/>
                  <a:stretch>
                    <a:fillRect l="-3676"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75"/>
                <p:cNvSpPr txBox="1"/>
                <p:nvPr/>
              </p:nvSpPr>
              <p:spPr>
                <a:xfrm>
                  <a:off x="11122721" y="4057036"/>
                  <a:ext cx="708684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2721" y="4057036"/>
                  <a:ext cx="708684" cy="4712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Přímá spojnice 30"/>
            <p:cNvCxnSpPr/>
            <p:nvPr/>
          </p:nvCxnSpPr>
          <p:spPr>
            <a:xfrm>
              <a:off x="8437011" y="49583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75"/>
                <p:cNvSpPr txBox="1"/>
                <p:nvPr/>
              </p:nvSpPr>
              <p:spPr>
                <a:xfrm>
                  <a:off x="6907249" y="4787999"/>
                  <a:ext cx="708684" cy="49866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249" y="4787999"/>
                  <a:ext cx="708684" cy="49866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75"/>
                <p:cNvSpPr txBox="1"/>
                <p:nvPr/>
              </p:nvSpPr>
              <p:spPr>
                <a:xfrm>
                  <a:off x="8103075" y="4787999"/>
                  <a:ext cx="708684" cy="499367"/>
                </a:xfrm>
                <a:prstGeom prst="rect">
                  <a:avLst/>
                </a:prstGeom>
                <a:pattFill prst="pct40">
                  <a:fgClr>
                    <a:schemeClr val="accent1"/>
                  </a:fgClr>
                  <a:bgClr>
                    <a:schemeClr val="bg1"/>
                  </a:bgClr>
                </a:patt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075" y="4787999"/>
                  <a:ext cx="708684" cy="49936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75"/>
                <p:cNvSpPr txBox="1"/>
                <p:nvPr/>
              </p:nvSpPr>
              <p:spPr>
                <a:xfrm>
                  <a:off x="10018668" y="4776144"/>
                  <a:ext cx="805628" cy="500586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668" y="4776144"/>
                  <a:ext cx="805628" cy="5005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75"/>
                <p:cNvSpPr txBox="1"/>
                <p:nvPr/>
              </p:nvSpPr>
              <p:spPr>
                <a:xfrm>
                  <a:off x="11122721" y="4776144"/>
                  <a:ext cx="708684" cy="493277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2721" y="4776144"/>
                  <a:ext cx="708684" cy="4932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Přímá spojnice 5"/>
            <p:cNvCxnSpPr>
              <a:stCxn id="27" idx="2"/>
              <a:endCxn id="32" idx="0"/>
            </p:cNvCxnSpPr>
            <p:nvPr/>
          </p:nvCxnSpPr>
          <p:spPr>
            <a:xfrm>
              <a:off x="7261591" y="4530556"/>
              <a:ext cx="0" cy="257443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8" idx="2"/>
              <a:endCxn id="33" idx="0"/>
            </p:cNvCxnSpPr>
            <p:nvPr/>
          </p:nvCxnSpPr>
          <p:spPr>
            <a:xfrm>
              <a:off x="8457417" y="4540174"/>
              <a:ext cx="0" cy="247825"/>
            </a:xfrm>
            <a:prstGeom prst="line">
              <a:avLst/>
            </a:prstGeom>
            <a:ln w="19050" cmpd="sng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stCxn id="29" idx="2"/>
              <a:endCxn id="34" idx="0"/>
            </p:cNvCxnSpPr>
            <p:nvPr/>
          </p:nvCxnSpPr>
          <p:spPr>
            <a:xfrm>
              <a:off x="10421482" y="4528319"/>
              <a:ext cx="0" cy="247825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30" idx="2"/>
              <a:endCxn id="35" idx="0"/>
            </p:cNvCxnSpPr>
            <p:nvPr/>
          </p:nvCxnSpPr>
          <p:spPr>
            <a:xfrm>
              <a:off x="11477063" y="4528319"/>
              <a:ext cx="0" cy="247825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Zástupný symbol pro obsah 2"/>
            <p:cNvSpPr txBox="1">
              <a:spLocks/>
            </p:cNvSpPr>
            <p:nvPr/>
          </p:nvSpPr>
          <p:spPr>
            <a:xfrm>
              <a:off x="8822842" y="4292677"/>
              <a:ext cx="1146163" cy="7011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sz="40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395923" y="1197606"/>
                <a:ext cx="22663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𝐵𝑎</m:t>
                    </m:r>
                  </m:oMath>
                </a14:m>
                <a:r>
                  <a:rPr lang="en-US" sz="2000" b="0" dirty="0"/>
                  <a:t>, …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923" y="1197606"/>
                <a:ext cx="2266366" cy="400110"/>
              </a:xfrm>
              <a:prstGeom prst="rect">
                <a:avLst/>
              </a:prstGeom>
              <a:blipFill>
                <a:blip r:embed="rId17"/>
                <a:stretch>
                  <a:fillRect t="-7576" r="-268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87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Random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chosen at random,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chosen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 random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→{0,…, 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split whenever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  <a:blipFill rotWithShape="0">
                <a:blip r:embed="rId2"/>
                <a:stretch>
                  <a:fillRect l="-290" t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68" name="Straight Connector 12"/>
          <p:cNvCxnSpPr/>
          <p:nvPr/>
        </p:nvCxnSpPr>
        <p:spPr>
          <a:xfrm flipH="1">
            <a:off x="6117085" y="2360469"/>
            <a:ext cx="1635" cy="1064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6113815" y="2377789"/>
            <a:ext cx="435270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5" name="TextBox 37"/>
          <p:cNvSpPr txBox="1"/>
          <p:nvPr/>
        </p:nvSpPr>
        <p:spPr>
          <a:xfrm>
            <a:off x="4387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6" name="TextBox 38"/>
          <p:cNvSpPr txBox="1"/>
          <p:nvPr/>
        </p:nvSpPr>
        <p:spPr>
          <a:xfrm>
            <a:off x="4819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249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6" name="TextBox 41"/>
          <p:cNvSpPr txBox="1"/>
          <p:nvPr/>
        </p:nvSpPr>
        <p:spPr>
          <a:xfrm>
            <a:off x="5681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87" name="TextBox 53"/>
          <p:cNvSpPr txBox="1"/>
          <p:nvPr/>
        </p:nvSpPr>
        <p:spPr>
          <a:xfrm>
            <a:off x="222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266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2" name="TextBox 56"/>
          <p:cNvSpPr txBox="1"/>
          <p:nvPr/>
        </p:nvSpPr>
        <p:spPr>
          <a:xfrm>
            <a:off x="3093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3" name="TextBox 58"/>
          <p:cNvSpPr txBox="1"/>
          <p:nvPr/>
        </p:nvSpPr>
        <p:spPr>
          <a:xfrm>
            <a:off x="352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4" name="TextBox 60"/>
          <p:cNvSpPr txBox="1"/>
          <p:nvPr/>
        </p:nvSpPr>
        <p:spPr>
          <a:xfrm>
            <a:off x="395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6" name="TextBox 42"/>
          <p:cNvSpPr txBox="1"/>
          <p:nvPr/>
        </p:nvSpPr>
        <p:spPr>
          <a:xfrm>
            <a:off x="6550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7" name="TextBox 43"/>
          <p:cNvSpPr txBox="1"/>
          <p:nvPr/>
        </p:nvSpPr>
        <p:spPr>
          <a:xfrm>
            <a:off x="6982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8" name="TextBox 44"/>
          <p:cNvSpPr txBox="1"/>
          <p:nvPr/>
        </p:nvSpPr>
        <p:spPr>
          <a:xfrm>
            <a:off x="7414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9" name="TextBox 37"/>
          <p:cNvSpPr txBox="1"/>
          <p:nvPr/>
        </p:nvSpPr>
        <p:spPr>
          <a:xfrm>
            <a:off x="784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0" name="TextBox 38"/>
          <p:cNvSpPr txBox="1"/>
          <p:nvPr/>
        </p:nvSpPr>
        <p:spPr>
          <a:xfrm>
            <a:off x="827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1" name="TextBox 39"/>
          <p:cNvSpPr txBox="1"/>
          <p:nvPr/>
        </p:nvSpPr>
        <p:spPr>
          <a:xfrm>
            <a:off x="870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2" name="TextBox 40"/>
          <p:cNvSpPr txBox="1"/>
          <p:nvPr/>
        </p:nvSpPr>
        <p:spPr>
          <a:xfrm>
            <a:off x="914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3" name="TextBox 41"/>
          <p:cNvSpPr txBox="1"/>
          <p:nvPr/>
        </p:nvSpPr>
        <p:spPr>
          <a:xfrm>
            <a:off x="957869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114" name="TextBox 42"/>
          <p:cNvSpPr txBox="1"/>
          <p:nvPr/>
        </p:nvSpPr>
        <p:spPr>
          <a:xfrm>
            <a:off x="1000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5" name="TextBox 43"/>
          <p:cNvSpPr txBox="1"/>
          <p:nvPr/>
        </p:nvSpPr>
        <p:spPr>
          <a:xfrm>
            <a:off x="1043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6" name="TextBox 44"/>
          <p:cNvSpPr txBox="1"/>
          <p:nvPr/>
        </p:nvSpPr>
        <p:spPr>
          <a:xfrm>
            <a:off x="1086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" name="Obdélník s odříznutými rohy na stejné straně 3"/>
          <p:cNvSpPr/>
          <p:nvPr/>
        </p:nvSpPr>
        <p:spPr>
          <a:xfrm rot="10800000">
            <a:off x="2232596" y="1825103"/>
            <a:ext cx="1293659" cy="644702"/>
          </a:xfrm>
          <a:prstGeom prst="snip2Same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63 0.00116 L 0.14727 0.00255 L 0.19089 -0.00116 L 0.26381 -0.00347 L 0.33269 0.00116 L 0.43295 0.00116 L 0.48685 -0.00116 L 0.5448 -0.00116 L 0.60339 -0.00579 L 0.60339 -0.00579 " pathEditMode="relative" ptsTypes="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Random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chosen at random,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chosen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 random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→{0,…, 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split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  <a:blipFill rotWithShape="0">
                <a:blip r:embed="rId2"/>
                <a:stretch>
                  <a:fillRect l="-290" t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68" name="Straight Connector 12"/>
          <p:cNvCxnSpPr/>
          <p:nvPr/>
        </p:nvCxnSpPr>
        <p:spPr>
          <a:xfrm flipH="1">
            <a:off x="6117085" y="2360469"/>
            <a:ext cx="1635" cy="1064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6113815" y="2377789"/>
            <a:ext cx="435270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5" name="TextBox 37"/>
          <p:cNvSpPr txBox="1"/>
          <p:nvPr/>
        </p:nvSpPr>
        <p:spPr>
          <a:xfrm>
            <a:off x="4387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6" name="TextBox 38"/>
          <p:cNvSpPr txBox="1"/>
          <p:nvPr/>
        </p:nvSpPr>
        <p:spPr>
          <a:xfrm>
            <a:off x="4819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249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6" name="TextBox 41"/>
          <p:cNvSpPr txBox="1"/>
          <p:nvPr/>
        </p:nvSpPr>
        <p:spPr>
          <a:xfrm>
            <a:off x="5681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87" name="TextBox 53"/>
          <p:cNvSpPr txBox="1"/>
          <p:nvPr/>
        </p:nvSpPr>
        <p:spPr>
          <a:xfrm>
            <a:off x="222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266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2" name="TextBox 56"/>
          <p:cNvSpPr txBox="1"/>
          <p:nvPr/>
        </p:nvSpPr>
        <p:spPr>
          <a:xfrm>
            <a:off x="3093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93" name="TextBox 58"/>
          <p:cNvSpPr txBox="1"/>
          <p:nvPr/>
        </p:nvSpPr>
        <p:spPr>
          <a:xfrm>
            <a:off x="352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4" name="TextBox 60"/>
          <p:cNvSpPr txBox="1"/>
          <p:nvPr/>
        </p:nvSpPr>
        <p:spPr>
          <a:xfrm>
            <a:off x="395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6" name="TextBox 42"/>
          <p:cNvSpPr txBox="1"/>
          <p:nvPr/>
        </p:nvSpPr>
        <p:spPr>
          <a:xfrm>
            <a:off x="6550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7" name="TextBox 43"/>
          <p:cNvSpPr txBox="1"/>
          <p:nvPr/>
        </p:nvSpPr>
        <p:spPr>
          <a:xfrm>
            <a:off x="6982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8" name="TextBox 44"/>
          <p:cNvSpPr txBox="1"/>
          <p:nvPr/>
        </p:nvSpPr>
        <p:spPr>
          <a:xfrm>
            <a:off x="7414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9" name="TextBox 37"/>
          <p:cNvSpPr txBox="1"/>
          <p:nvPr/>
        </p:nvSpPr>
        <p:spPr>
          <a:xfrm>
            <a:off x="784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0" name="TextBox 38"/>
          <p:cNvSpPr txBox="1"/>
          <p:nvPr/>
        </p:nvSpPr>
        <p:spPr>
          <a:xfrm>
            <a:off x="827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1" name="TextBox 39"/>
          <p:cNvSpPr txBox="1"/>
          <p:nvPr/>
        </p:nvSpPr>
        <p:spPr>
          <a:xfrm>
            <a:off x="870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2" name="TextBox 40"/>
          <p:cNvSpPr txBox="1"/>
          <p:nvPr/>
        </p:nvSpPr>
        <p:spPr>
          <a:xfrm>
            <a:off x="914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3" name="TextBox 41"/>
          <p:cNvSpPr txBox="1"/>
          <p:nvPr/>
        </p:nvSpPr>
        <p:spPr>
          <a:xfrm>
            <a:off x="957869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114" name="TextBox 42"/>
          <p:cNvSpPr txBox="1"/>
          <p:nvPr/>
        </p:nvSpPr>
        <p:spPr>
          <a:xfrm>
            <a:off x="1000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5" name="TextBox 43"/>
          <p:cNvSpPr txBox="1"/>
          <p:nvPr/>
        </p:nvSpPr>
        <p:spPr>
          <a:xfrm>
            <a:off x="1043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6" name="TextBox 44"/>
          <p:cNvSpPr txBox="1"/>
          <p:nvPr/>
        </p:nvSpPr>
        <p:spPr>
          <a:xfrm>
            <a:off x="1086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" name="Obdélník s odříznutými rohy na stejné straně 3"/>
          <p:cNvSpPr/>
          <p:nvPr/>
        </p:nvSpPr>
        <p:spPr>
          <a:xfrm rot="10800000">
            <a:off x="2232596" y="1825103"/>
            <a:ext cx="1293659" cy="644702"/>
          </a:xfrm>
          <a:prstGeom prst="snip2Same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Přímá spojnice 51"/>
          <p:cNvCxnSpPr/>
          <p:nvPr/>
        </p:nvCxnSpPr>
        <p:spPr>
          <a:xfrm>
            <a:off x="3083419" y="1731149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7851543" y="1731149"/>
            <a:ext cx="0" cy="92909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63 0.00116 L 0.14727 0.00255 L 0.19089 -0.00116 L 0.26381 -0.00347 L 0.33269 0.00116 L 0.43295 0.00116 L 0.48685 -0.00116 L 0.5448 -0.00116 L 0.60339 -0.00579 L 0.60339 -0.00579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Random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chosen at random,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chosen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 random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→{0,…, 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split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  <a:blipFill rotWithShape="0">
                <a:blip r:embed="rId2"/>
                <a:stretch>
                  <a:fillRect l="-290" t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68" name="Straight Connector 12"/>
          <p:cNvCxnSpPr/>
          <p:nvPr/>
        </p:nvCxnSpPr>
        <p:spPr>
          <a:xfrm flipH="1">
            <a:off x="6117085" y="2360469"/>
            <a:ext cx="1635" cy="1064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6113815" y="2377789"/>
            <a:ext cx="435270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5" name="TextBox 37"/>
          <p:cNvSpPr txBox="1"/>
          <p:nvPr/>
        </p:nvSpPr>
        <p:spPr>
          <a:xfrm>
            <a:off x="4387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6" name="TextBox 38"/>
          <p:cNvSpPr txBox="1"/>
          <p:nvPr/>
        </p:nvSpPr>
        <p:spPr>
          <a:xfrm>
            <a:off x="4819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249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6" name="TextBox 41"/>
          <p:cNvSpPr txBox="1"/>
          <p:nvPr/>
        </p:nvSpPr>
        <p:spPr>
          <a:xfrm>
            <a:off x="5681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87" name="TextBox 53"/>
          <p:cNvSpPr txBox="1"/>
          <p:nvPr/>
        </p:nvSpPr>
        <p:spPr>
          <a:xfrm>
            <a:off x="222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266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2" name="TextBox 56"/>
          <p:cNvSpPr txBox="1"/>
          <p:nvPr/>
        </p:nvSpPr>
        <p:spPr>
          <a:xfrm>
            <a:off x="3093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93" name="TextBox 58"/>
          <p:cNvSpPr txBox="1"/>
          <p:nvPr/>
        </p:nvSpPr>
        <p:spPr>
          <a:xfrm>
            <a:off x="352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4" name="TextBox 60"/>
          <p:cNvSpPr txBox="1"/>
          <p:nvPr/>
        </p:nvSpPr>
        <p:spPr>
          <a:xfrm>
            <a:off x="395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6" name="TextBox 42"/>
          <p:cNvSpPr txBox="1"/>
          <p:nvPr/>
        </p:nvSpPr>
        <p:spPr>
          <a:xfrm>
            <a:off x="6550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7" name="TextBox 43"/>
          <p:cNvSpPr txBox="1"/>
          <p:nvPr/>
        </p:nvSpPr>
        <p:spPr>
          <a:xfrm>
            <a:off x="6982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8" name="TextBox 44"/>
          <p:cNvSpPr txBox="1"/>
          <p:nvPr/>
        </p:nvSpPr>
        <p:spPr>
          <a:xfrm>
            <a:off x="7414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9" name="TextBox 37"/>
          <p:cNvSpPr txBox="1"/>
          <p:nvPr/>
        </p:nvSpPr>
        <p:spPr>
          <a:xfrm>
            <a:off x="784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0" name="TextBox 38"/>
          <p:cNvSpPr txBox="1"/>
          <p:nvPr/>
        </p:nvSpPr>
        <p:spPr>
          <a:xfrm>
            <a:off x="827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1" name="TextBox 39"/>
          <p:cNvSpPr txBox="1"/>
          <p:nvPr/>
        </p:nvSpPr>
        <p:spPr>
          <a:xfrm>
            <a:off x="870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2" name="TextBox 40"/>
          <p:cNvSpPr txBox="1"/>
          <p:nvPr/>
        </p:nvSpPr>
        <p:spPr>
          <a:xfrm>
            <a:off x="914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3" name="TextBox 41"/>
          <p:cNvSpPr txBox="1"/>
          <p:nvPr/>
        </p:nvSpPr>
        <p:spPr>
          <a:xfrm>
            <a:off x="957869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114" name="TextBox 42"/>
          <p:cNvSpPr txBox="1"/>
          <p:nvPr/>
        </p:nvSpPr>
        <p:spPr>
          <a:xfrm>
            <a:off x="1000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5" name="TextBox 43"/>
          <p:cNvSpPr txBox="1"/>
          <p:nvPr/>
        </p:nvSpPr>
        <p:spPr>
          <a:xfrm>
            <a:off x="1043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6" name="TextBox 44"/>
          <p:cNvSpPr txBox="1"/>
          <p:nvPr/>
        </p:nvSpPr>
        <p:spPr>
          <a:xfrm>
            <a:off x="1086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" name="Obdélník s odříznutými rohy na stejné straně 3"/>
          <p:cNvSpPr/>
          <p:nvPr/>
        </p:nvSpPr>
        <p:spPr>
          <a:xfrm rot="10800000">
            <a:off x="2232596" y="3345363"/>
            <a:ext cx="1293659" cy="644702"/>
          </a:xfrm>
          <a:prstGeom prst="snip2Same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Přímá spojnice 51"/>
          <p:cNvCxnSpPr/>
          <p:nvPr/>
        </p:nvCxnSpPr>
        <p:spPr>
          <a:xfrm>
            <a:off x="3083419" y="1731149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7851543" y="1731149"/>
            <a:ext cx="0" cy="92909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7849908" y="2599599"/>
            <a:ext cx="432001" cy="750654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8281908" y="3344642"/>
            <a:ext cx="0" cy="762935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>
            <a:off x="3097204" y="3280794"/>
            <a:ext cx="8880" cy="826783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3100362" y="2429480"/>
            <a:ext cx="3270" cy="851314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232 L 0.06614 0.00394 L 0.1556 0.00602 L 0.20182 0.0007 L 0.2789 -0.00254 L 0.35169 0.00394 L 0.45768 0.00394 L 0.51471 0.0007 L 0.57604 0.0007 L 0.63802 -0.00578 L 0.63802 -0.00555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kupina 57"/>
          <p:cNvGrpSpPr/>
          <p:nvPr/>
        </p:nvGrpSpPr>
        <p:grpSpPr>
          <a:xfrm rot="10800000">
            <a:off x="5146013" y="3879046"/>
            <a:ext cx="2366049" cy="228531"/>
            <a:chOff x="7315200" y="1464161"/>
            <a:chExt cx="1924665" cy="395782"/>
          </a:xfrm>
        </p:grpSpPr>
        <p:sp>
          <p:nvSpPr>
            <p:cNvPr id="59" name="Obdélník 58"/>
            <p:cNvSpPr/>
            <p:nvPr/>
          </p:nvSpPr>
          <p:spPr>
            <a:xfrm>
              <a:off x="7398683" y="1464161"/>
              <a:ext cx="1750263" cy="355321"/>
            </a:xfrm>
            <a:prstGeom prst="rect">
              <a:avLst/>
            </a:prstGeom>
            <a:ln w="349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7315200" y="1766458"/>
              <a:ext cx="1924665" cy="93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146014" y="1714051"/>
            <a:ext cx="1926906" cy="226604"/>
            <a:chOff x="7315200" y="1464161"/>
            <a:chExt cx="1924665" cy="395782"/>
          </a:xfrm>
        </p:grpSpPr>
        <p:sp>
          <p:nvSpPr>
            <p:cNvPr id="4" name="Obdélník 3"/>
            <p:cNvSpPr/>
            <p:nvPr/>
          </p:nvSpPr>
          <p:spPr>
            <a:xfrm>
              <a:off x="7398683" y="1464161"/>
              <a:ext cx="1750263" cy="355321"/>
            </a:xfrm>
            <a:prstGeom prst="rect">
              <a:avLst/>
            </a:prstGeom>
            <a:ln w="349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7315200" y="1766458"/>
              <a:ext cx="1924665" cy="93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Random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1796"/>
                <a:ext cx="10515600" cy="215176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b="0" dirty="0"/>
                  <a:t> </a:t>
                </a:r>
                <a:r>
                  <a:rPr lang="en-US" sz="2400" dirty="0"/>
                  <a:t> random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→{0,…, 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h𝑖𝑡𝑡𝑖𝑛𝑔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𝑒𝑑𝑖𝑡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𝑜𝑝𝑒𝑟𝑎𝑡𝑖𝑜𝑛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expected size of each block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1796"/>
                <a:ext cx="10515600" cy="2151760"/>
              </a:xfrm>
              <a:blipFill rotWithShape="0">
                <a:blip r:embed="rId2"/>
                <a:stretch>
                  <a:fillRect t="-3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68" name="Straight Connector 12"/>
          <p:cNvCxnSpPr/>
          <p:nvPr/>
        </p:nvCxnSpPr>
        <p:spPr>
          <a:xfrm flipH="1">
            <a:off x="6117085" y="2360469"/>
            <a:ext cx="1635" cy="1064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6113815" y="2377789"/>
            <a:ext cx="435270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5" name="TextBox 37"/>
          <p:cNvSpPr txBox="1"/>
          <p:nvPr/>
        </p:nvSpPr>
        <p:spPr>
          <a:xfrm>
            <a:off x="4387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6" name="TextBox 38"/>
          <p:cNvSpPr txBox="1"/>
          <p:nvPr/>
        </p:nvSpPr>
        <p:spPr>
          <a:xfrm>
            <a:off x="481945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249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6" name="TextBox 41"/>
          <p:cNvSpPr txBox="1"/>
          <p:nvPr/>
        </p:nvSpPr>
        <p:spPr>
          <a:xfrm>
            <a:off x="568181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87" name="TextBox 53"/>
          <p:cNvSpPr txBox="1"/>
          <p:nvPr/>
        </p:nvSpPr>
        <p:spPr>
          <a:xfrm>
            <a:off x="222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266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2" name="TextBox 56"/>
          <p:cNvSpPr txBox="1"/>
          <p:nvPr/>
        </p:nvSpPr>
        <p:spPr>
          <a:xfrm>
            <a:off x="3093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93" name="TextBox 58"/>
          <p:cNvSpPr txBox="1"/>
          <p:nvPr/>
        </p:nvSpPr>
        <p:spPr>
          <a:xfrm>
            <a:off x="352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4" name="TextBox 60"/>
          <p:cNvSpPr txBox="1"/>
          <p:nvPr/>
        </p:nvSpPr>
        <p:spPr>
          <a:xfrm>
            <a:off x="395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6" name="TextBox 42"/>
          <p:cNvSpPr txBox="1"/>
          <p:nvPr/>
        </p:nvSpPr>
        <p:spPr>
          <a:xfrm>
            <a:off x="6550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7" name="TextBox 43"/>
          <p:cNvSpPr txBox="1"/>
          <p:nvPr/>
        </p:nvSpPr>
        <p:spPr>
          <a:xfrm>
            <a:off x="6982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8" name="TextBox 44"/>
          <p:cNvSpPr txBox="1"/>
          <p:nvPr/>
        </p:nvSpPr>
        <p:spPr>
          <a:xfrm>
            <a:off x="7414720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9" name="TextBox 37"/>
          <p:cNvSpPr txBox="1"/>
          <p:nvPr/>
        </p:nvSpPr>
        <p:spPr>
          <a:xfrm>
            <a:off x="784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0" name="TextBox 38"/>
          <p:cNvSpPr txBox="1"/>
          <p:nvPr/>
        </p:nvSpPr>
        <p:spPr>
          <a:xfrm>
            <a:off x="827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1" name="TextBox 39"/>
          <p:cNvSpPr txBox="1"/>
          <p:nvPr/>
        </p:nvSpPr>
        <p:spPr>
          <a:xfrm>
            <a:off x="870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2" name="TextBox 40"/>
          <p:cNvSpPr txBox="1"/>
          <p:nvPr/>
        </p:nvSpPr>
        <p:spPr>
          <a:xfrm>
            <a:off x="9141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3" name="TextBox 41"/>
          <p:cNvSpPr txBox="1"/>
          <p:nvPr/>
        </p:nvSpPr>
        <p:spPr>
          <a:xfrm>
            <a:off x="957869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114" name="TextBox 42"/>
          <p:cNvSpPr txBox="1"/>
          <p:nvPr/>
        </p:nvSpPr>
        <p:spPr>
          <a:xfrm>
            <a:off x="10005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5" name="TextBox 43"/>
          <p:cNvSpPr txBox="1"/>
          <p:nvPr/>
        </p:nvSpPr>
        <p:spPr>
          <a:xfrm>
            <a:off x="10437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6" name="TextBox 44"/>
          <p:cNvSpPr txBox="1"/>
          <p:nvPr/>
        </p:nvSpPr>
        <p:spPr>
          <a:xfrm>
            <a:off x="10869085" y="342602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52" name="Přímá spojnice 51"/>
          <p:cNvCxnSpPr/>
          <p:nvPr/>
        </p:nvCxnSpPr>
        <p:spPr>
          <a:xfrm>
            <a:off x="3083419" y="1731149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7851543" y="1731149"/>
            <a:ext cx="0" cy="92909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7849908" y="2599599"/>
            <a:ext cx="432001" cy="750654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8281908" y="3344642"/>
            <a:ext cx="0" cy="762935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>
            <a:off x="3097204" y="3280794"/>
            <a:ext cx="8880" cy="826783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3100362" y="2429480"/>
            <a:ext cx="3270" cy="851314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21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Non-random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06734"/>
                <a:ext cx="10515600" cy="217022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random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→{0,…, 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split whenever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low entropy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no split.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06734"/>
                <a:ext cx="10515600" cy="2170229"/>
              </a:xfrm>
              <a:blipFill rotWithShape="0">
                <a:blip r:embed="rId2"/>
                <a:stretch>
                  <a:fillRect l="-928" t="-3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2" name="Obdélník s odříznutými rohy na stejné straně 51"/>
          <p:cNvSpPr/>
          <p:nvPr/>
        </p:nvSpPr>
        <p:spPr>
          <a:xfrm rot="10800000">
            <a:off x="2232596" y="1825103"/>
            <a:ext cx="1293659" cy="644702"/>
          </a:xfrm>
          <a:prstGeom prst="snip2Same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63 0.00116 L 0.14727 0.00255 L 0.19089 -0.00116 L 0.26381 -0.00347 L 0.33269 0.00116 L 0.43295 0.00116 L 0.48685 -0.00116 L 0.5448 -0.00116 L 0.60339 -0.00579 L 0.60339 -0.00579 " pathEditMode="relative" ptsTypes="AAAAAAAAAAA">
                                      <p:cBhvr>
                                        <p:cTn id="1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06982"/>
                <a:ext cx="10515600" cy="226998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400" dirty="0"/>
                  <a:t>Compress repetitions</a:t>
                </a:r>
              </a:p>
              <a:p>
                <a:pPr marL="514350" indent="-51435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400" dirty="0"/>
                  <a:t>Compress singletons in pairs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pairs/triples chosen using Cole-</a:t>
                </a:r>
                <a:r>
                  <a:rPr lang="en-US" sz="2400" dirty="0" err="1"/>
                  <a:t>Vishkin</a:t>
                </a:r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 … working alphabet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06982"/>
                <a:ext cx="10515600" cy="2269981"/>
              </a:xfrm>
              <a:blipFill rotWithShape="0">
                <a:blip r:embed="rId2"/>
                <a:stretch>
                  <a:fillRect l="-928" t="-4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6"/>
              <p:cNvSpPr txBox="1"/>
              <p:nvPr/>
            </p:nvSpPr>
            <p:spPr>
              <a:xfrm>
                <a:off x="3222182" y="3037924"/>
                <a:ext cx="526858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82" y="3037924"/>
                <a:ext cx="526858" cy="461665"/>
              </a:xfrm>
              <a:prstGeom prst="rect">
                <a:avLst/>
              </a:prstGeom>
              <a:blipFill>
                <a:blip r:embed="rId4"/>
                <a:stretch>
                  <a:fillRect l="-8989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6"/>
              <p:cNvSpPr txBox="1"/>
              <p:nvPr/>
            </p:nvSpPr>
            <p:spPr>
              <a:xfrm>
                <a:off x="9631175" y="3054147"/>
                <a:ext cx="526858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175" y="3054147"/>
                <a:ext cx="526858" cy="461665"/>
              </a:xfrm>
              <a:prstGeom prst="rect">
                <a:avLst/>
              </a:prstGeom>
              <a:blipFill>
                <a:blip r:embed="rId5"/>
                <a:stretch>
                  <a:fillRect l="-8989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1"/>
              <p:cNvSpPr txBox="1"/>
              <p:nvPr/>
            </p:nvSpPr>
            <p:spPr>
              <a:xfrm>
                <a:off x="5702846" y="3037924"/>
                <a:ext cx="562252" cy="477888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46" y="3037924"/>
                <a:ext cx="562252" cy="477888"/>
              </a:xfrm>
              <a:prstGeom prst="rect">
                <a:avLst/>
              </a:prstGeom>
              <a:blipFill>
                <a:blip r:embed="rId6"/>
                <a:stretch>
                  <a:fillRect l="-842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1"/>
          <p:cNvSpPr txBox="1"/>
          <p:nvPr/>
        </p:nvSpPr>
        <p:spPr>
          <a:xfrm>
            <a:off x="8705815" y="305414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230720" y="2378287"/>
            <a:ext cx="991462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3754650" y="2378287"/>
            <a:ext cx="1948196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9137815" y="2378287"/>
            <a:ext cx="457966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10158033" y="2378287"/>
            <a:ext cx="707782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5683450" y="2360469"/>
            <a:ext cx="0" cy="652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265098" y="2378287"/>
            <a:ext cx="282352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41"/>
              <p:cNvSpPr txBox="1"/>
              <p:nvPr/>
            </p:nvSpPr>
            <p:spPr>
              <a:xfrm>
                <a:off x="7139204" y="3037924"/>
                <a:ext cx="562252" cy="477888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6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204" y="3037924"/>
                <a:ext cx="562252" cy="477888"/>
              </a:xfrm>
              <a:prstGeom prst="rect">
                <a:avLst/>
              </a:prstGeom>
              <a:blipFill>
                <a:blip r:embed="rId7"/>
                <a:stretch>
                  <a:fillRect l="-842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/>
          <p:cNvCxnSpPr/>
          <p:nvPr/>
        </p:nvCxnSpPr>
        <p:spPr>
          <a:xfrm>
            <a:off x="6950173" y="2344246"/>
            <a:ext cx="189031" cy="693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>
            <a:off x="7680199" y="2362064"/>
            <a:ext cx="133974" cy="650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1"/>
              <p:cNvSpPr txBox="1"/>
              <p:nvPr/>
            </p:nvSpPr>
            <p:spPr>
              <a:xfrm>
                <a:off x="7922509" y="3037924"/>
                <a:ext cx="562252" cy="477888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509" y="3037924"/>
                <a:ext cx="562252" cy="477888"/>
              </a:xfrm>
              <a:prstGeom prst="rect">
                <a:avLst/>
              </a:prstGeom>
              <a:blipFill>
                <a:blip r:embed="rId8"/>
                <a:stretch>
                  <a:fillRect l="-842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Přímá spojnice 59"/>
          <p:cNvCxnSpPr/>
          <p:nvPr/>
        </p:nvCxnSpPr>
        <p:spPr>
          <a:xfrm>
            <a:off x="7839953" y="2360469"/>
            <a:ext cx="82556" cy="67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8494868" y="2378287"/>
            <a:ext cx="209085" cy="650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41"/>
          <p:cNvSpPr txBox="1"/>
          <p:nvPr/>
        </p:nvSpPr>
        <p:spPr>
          <a:xfrm>
            <a:off x="6486151" y="305414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cxnSp>
        <p:nvCxnSpPr>
          <p:cNvPr id="63" name="Přímá spojnice 62"/>
          <p:cNvCxnSpPr/>
          <p:nvPr/>
        </p:nvCxnSpPr>
        <p:spPr>
          <a:xfrm>
            <a:off x="5676988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6968230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7827211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9110142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56" grpId="0" animBg="1"/>
      <p:bldP spid="59" grpId="0" animBg="1"/>
      <p:bldP spid="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consistent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2159"/>
                <a:ext cx="10515600" cy="136480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into pairs/triples so that stretches of symbols that look the same are partitioned the same way.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2159"/>
                <a:ext cx="10515600" cy="1364804"/>
              </a:xfrm>
              <a:blipFill rotWithShape="0">
                <a:blip r:embed="rId2"/>
                <a:stretch>
                  <a:fillRect l="-812" t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129273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 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4" name="TextBox 65"/>
          <p:cNvSpPr txBox="1"/>
          <p:nvPr/>
        </p:nvSpPr>
        <p:spPr>
          <a:xfrm>
            <a:off x="5253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55" name="TextBox 66"/>
          <p:cNvSpPr txBox="1"/>
          <p:nvPr/>
        </p:nvSpPr>
        <p:spPr>
          <a:xfrm>
            <a:off x="5685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57" name="TextBox 71"/>
          <p:cNvSpPr txBox="1"/>
          <p:nvPr/>
        </p:nvSpPr>
        <p:spPr>
          <a:xfrm>
            <a:off x="6549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58" name="TextBox 72"/>
          <p:cNvSpPr txBox="1"/>
          <p:nvPr/>
        </p:nvSpPr>
        <p:spPr>
          <a:xfrm>
            <a:off x="6981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9" name="TextBox 73"/>
          <p:cNvSpPr txBox="1"/>
          <p:nvPr/>
        </p:nvSpPr>
        <p:spPr>
          <a:xfrm>
            <a:off x="7413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0" name="TextBox 74"/>
          <p:cNvSpPr txBox="1"/>
          <p:nvPr/>
        </p:nvSpPr>
        <p:spPr>
          <a:xfrm>
            <a:off x="2230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1" name="TextBox 75"/>
          <p:cNvSpPr txBox="1"/>
          <p:nvPr/>
        </p:nvSpPr>
        <p:spPr>
          <a:xfrm>
            <a:off x="2662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2" name="TextBox 76"/>
          <p:cNvSpPr txBox="1"/>
          <p:nvPr/>
        </p:nvSpPr>
        <p:spPr>
          <a:xfrm>
            <a:off x="3094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77"/>
          <p:cNvSpPr txBox="1"/>
          <p:nvPr/>
        </p:nvSpPr>
        <p:spPr>
          <a:xfrm>
            <a:off x="3526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64" name="TextBox 78"/>
          <p:cNvSpPr txBox="1"/>
          <p:nvPr/>
        </p:nvSpPr>
        <p:spPr>
          <a:xfrm>
            <a:off x="3958719" y="3424884"/>
            <a:ext cx="1294365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4" y="1916124"/>
            <a:ext cx="2587095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78" name="TextBox 62"/>
          <p:cNvSpPr txBox="1"/>
          <p:nvPr/>
        </p:nvSpPr>
        <p:spPr>
          <a:xfrm>
            <a:off x="7843450" y="3424884"/>
            <a:ext cx="3024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cxnSp>
        <p:nvCxnSpPr>
          <p:cNvPr id="65" name="Přímá spojnice 64"/>
          <p:cNvCxnSpPr/>
          <p:nvPr/>
        </p:nvCxnSpPr>
        <p:spPr>
          <a:xfrm>
            <a:off x="3094720" y="1748992"/>
            <a:ext cx="0" cy="2457099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3958719" y="1748992"/>
            <a:ext cx="0" cy="2457099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115450" y="1748992"/>
            <a:ext cx="0" cy="2457099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6979450" y="1748992"/>
            <a:ext cx="0" cy="2457099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7841815" y="1748992"/>
            <a:ext cx="0" cy="2457099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consistent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2159"/>
                <a:ext cx="10515600" cy="136480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into pairs/triples so that stretches of symbols that look the same are partitioned the same way.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2159"/>
                <a:ext cx="10515600" cy="1364804"/>
              </a:xfrm>
              <a:blipFill rotWithShape="0">
                <a:blip r:embed="rId2"/>
                <a:stretch>
                  <a:fillRect l="-812" t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129273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 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4" name="TextBox 65"/>
          <p:cNvSpPr txBox="1"/>
          <p:nvPr/>
        </p:nvSpPr>
        <p:spPr>
          <a:xfrm>
            <a:off x="5253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55" name="TextBox 66"/>
          <p:cNvSpPr txBox="1"/>
          <p:nvPr/>
        </p:nvSpPr>
        <p:spPr>
          <a:xfrm>
            <a:off x="5685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6117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57" name="TextBox 71"/>
          <p:cNvSpPr txBox="1"/>
          <p:nvPr/>
        </p:nvSpPr>
        <p:spPr>
          <a:xfrm>
            <a:off x="6549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58" name="TextBox 72"/>
          <p:cNvSpPr txBox="1"/>
          <p:nvPr/>
        </p:nvSpPr>
        <p:spPr>
          <a:xfrm>
            <a:off x="6981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9" name="TextBox 73"/>
          <p:cNvSpPr txBox="1"/>
          <p:nvPr/>
        </p:nvSpPr>
        <p:spPr>
          <a:xfrm>
            <a:off x="7413085" y="342538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0" name="TextBox 74"/>
          <p:cNvSpPr txBox="1"/>
          <p:nvPr/>
        </p:nvSpPr>
        <p:spPr>
          <a:xfrm>
            <a:off x="2230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1" name="TextBox 75"/>
          <p:cNvSpPr txBox="1"/>
          <p:nvPr/>
        </p:nvSpPr>
        <p:spPr>
          <a:xfrm>
            <a:off x="2662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2" name="TextBox 76"/>
          <p:cNvSpPr txBox="1"/>
          <p:nvPr/>
        </p:nvSpPr>
        <p:spPr>
          <a:xfrm>
            <a:off x="3094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77"/>
          <p:cNvSpPr txBox="1"/>
          <p:nvPr/>
        </p:nvSpPr>
        <p:spPr>
          <a:xfrm>
            <a:off x="3526720" y="342488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64" name="TextBox 78"/>
          <p:cNvSpPr txBox="1"/>
          <p:nvPr/>
        </p:nvSpPr>
        <p:spPr>
          <a:xfrm>
            <a:off x="3958719" y="3424884"/>
            <a:ext cx="1294365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05" y="341738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4" y="1916124"/>
            <a:ext cx="2587095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78" name="TextBox 62"/>
          <p:cNvSpPr txBox="1"/>
          <p:nvPr/>
        </p:nvSpPr>
        <p:spPr>
          <a:xfrm>
            <a:off x="7843450" y="3424884"/>
            <a:ext cx="3024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cxnSp>
        <p:nvCxnSpPr>
          <p:cNvPr id="65" name="Přímá spojnice 64"/>
          <p:cNvCxnSpPr/>
          <p:nvPr/>
        </p:nvCxnSpPr>
        <p:spPr>
          <a:xfrm>
            <a:off x="3094720" y="1691040"/>
            <a:ext cx="0" cy="2457099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115450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5681815" y="3273221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979450" y="3273221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7854809" y="3273221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409815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8296436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 flipH="1">
            <a:off x="7851540" y="2598155"/>
            <a:ext cx="444897" cy="660901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6960056" y="2598155"/>
            <a:ext cx="444897" cy="660901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5687357" y="2598155"/>
            <a:ext cx="444897" cy="660901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7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reduction procedure </a:t>
            </a:r>
            <a:r>
              <a:rPr lang="en-US" sz="2800" dirty="0">
                <a:solidFill>
                  <a:schemeClr val="tx2"/>
                </a:solidFill>
              </a:rPr>
              <a:t>[Cole-Vishkin’84]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34311"/>
                <a:ext cx="10515600" cy="326478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Input:</a:t>
                </a:r>
                <a:r>
                  <a:rPr lang="en-US" sz="2400" dirty="0"/>
                  <a:t> Proper coloring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Output:</a:t>
                </a:r>
                <a:r>
                  <a:rPr lang="en-US" sz="2400" dirty="0"/>
                  <a:t> Proper coloring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2, 3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depends only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⋯,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−2.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400" dirty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Start a new pair/triple at each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34311"/>
                <a:ext cx="10515600" cy="3264786"/>
              </a:xfrm>
              <a:blipFill rotWithShape="0">
                <a:blip r:embed="rId2"/>
                <a:stretch>
                  <a:fillRect l="-928" t="-2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37"/>
          <p:cNvSpPr txBox="1"/>
          <p:nvPr/>
        </p:nvSpPr>
        <p:spPr>
          <a:xfrm>
            <a:off x="4389085" y="1916622"/>
            <a:ext cx="129273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 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9" name="TextBox 53"/>
          <p:cNvSpPr txBox="1"/>
          <p:nvPr/>
        </p:nvSpPr>
        <p:spPr>
          <a:xfrm>
            <a:off x="2230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80" name="TextBox 55"/>
          <p:cNvSpPr txBox="1"/>
          <p:nvPr/>
        </p:nvSpPr>
        <p:spPr>
          <a:xfrm>
            <a:off x="2662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81" name="TextBox 56"/>
          <p:cNvSpPr txBox="1"/>
          <p:nvPr/>
        </p:nvSpPr>
        <p:spPr>
          <a:xfrm>
            <a:off x="3094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82" name="TextBox 58"/>
          <p:cNvSpPr txBox="1"/>
          <p:nvPr/>
        </p:nvSpPr>
        <p:spPr>
          <a:xfrm>
            <a:off x="3526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3" name="TextBox 60"/>
          <p:cNvSpPr txBox="1"/>
          <p:nvPr/>
        </p:nvSpPr>
        <p:spPr>
          <a:xfrm>
            <a:off x="3958720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37"/>
          <p:cNvSpPr txBox="1"/>
          <p:nvPr/>
        </p:nvSpPr>
        <p:spPr>
          <a:xfrm>
            <a:off x="7409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86" name="TextBox 38"/>
          <p:cNvSpPr txBox="1"/>
          <p:nvPr/>
        </p:nvSpPr>
        <p:spPr>
          <a:xfrm>
            <a:off x="7841815" y="191612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87" name="TextBox 39"/>
          <p:cNvSpPr txBox="1"/>
          <p:nvPr/>
        </p:nvSpPr>
        <p:spPr>
          <a:xfrm>
            <a:off x="8273814" y="1916124"/>
            <a:ext cx="2587095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cxnSp>
        <p:nvCxnSpPr>
          <p:cNvPr id="89" name="Přímá spojnice 88"/>
          <p:cNvCxnSpPr/>
          <p:nvPr/>
        </p:nvCxnSpPr>
        <p:spPr>
          <a:xfrm>
            <a:off x="6115450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>
            <a:off x="7409815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>
            <a:off x="8296436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3090796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4401027" y="1691040"/>
            <a:ext cx="0" cy="92128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5" name="TextBox 41"/>
          <p:cNvSpPr txBox="1"/>
          <p:nvPr/>
        </p:nvSpPr>
        <p:spPr>
          <a:xfrm>
            <a:off x="5673163" y="261317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TextBox 42"/>
          <p:cNvSpPr txBox="1"/>
          <p:nvPr/>
        </p:nvSpPr>
        <p:spPr>
          <a:xfrm>
            <a:off x="6105163" y="261317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7" name="TextBox 43"/>
          <p:cNvSpPr txBox="1"/>
          <p:nvPr/>
        </p:nvSpPr>
        <p:spPr>
          <a:xfrm>
            <a:off x="6537163" y="261317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8" name="TextBox 44"/>
          <p:cNvSpPr txBox="1"/>
          <p:nvPr/>
        </p:nvSpPr>
        <p:spPr>
          <a:xfrm>
            <a:off x="6969163" y="261317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9" name="TextBox 53"/>
          <p:cNvSpPr txBox="1"/>
          <p:nvPr/>
        </p:nvSpPr>
        <p:spPr>
          <a:xfrm>
            <a:off x="2220433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0" name="TextBox 55"/>
          <p:cNvSpPr txBox="1"/>
          <p:nvPr/>
        </p:nvSpPr>
        <p:spPr>
          <a:xfrm>
            <a:off x="2652433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1" name="TextBox 56"/>
          <p:cNvSpPr txBox="1"/>
          <p:nvPr/>
        </p:nvSpPr>
        <p:spPr>
          <a:xfrm>
            <a:off x="3084433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2" name="TextBox 58"/>
          <p:cNvSpPr txBox="1"/>
          <p:nvPr/>
        </p:nvSpPr>
        <p:spPr>
          <a:xfrm>
            <a:off x="3516433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3" name="TextBox 60"/>
          <p:cNvSpPr txBox="1"/>
          <p:nvPr/>
        </p:nvSpPr>
        <p:spPr>
          <a:xfrm>
            <a:off x="3948433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4" name="TextBox 37"/>
          <p:cNvSpPr txBox="1"/>
          <p:nvPr/>
        </p:nvSpPr>
        <p:spPr>
          <a:xfrm>
            <a:off x="7399528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5" name="TextBox 38"/>
          <p:cNvSpPr txBox="1"/>
          <p:nvPr/>
        </p:nvSpPr>
        <p:spPr>
          <a:xfrm>
            <a:off x="7831528" y="261267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7"/>
              <p:cNvSpPr txBox="1"/>
              <p:nvPr/>
            </p:nvSpPr>
            <p:spPr>
              <a:xfrm>
                <a:off x="737853" y="261267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2612679"/>
                <a:ext cx="129384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13465"/>
                <a:ext cx="9671180" cy="26745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look similar but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𝐻𝐴𝑀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13465"/>
                <a:ext cx="9671180" cy="26745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4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4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6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08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0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456" y="17680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0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22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54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86091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2896" y="176755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48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80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12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44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76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08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140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572456" y="273129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0091" y="273079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22091" y="273079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4091" y="273079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86091" y="273079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18091" y="2730794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25" y="1747939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881677" y="272329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77" y="2723291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18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06982"/>
                <a:ext cx="10515600" cy="226998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400" dirty="0"/>
                  <a:t>Compress repetitions</a:t>
                </a:r>
              </a:p>
              <a:p>
                <a:pPr marL="514350" indent="-51435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400" dirty="0"/>
                  <a:t>Compress singletons in pairs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pairs/triples chosen using Cole-</a:t>
                </a:r>
                <a:r>
                  <a:rPr lang="en-US" sz="2400" dirty="0" err="1"/>
                  <a:t>Vishkin</a:t>
                </a:r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 … working alphabet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06982"/>
                <a:ext cx="10515600" cy="2269981"/>
              </a:xfrm>
              <a:blipFill rotWithShape="0">
                <a:blip r:embed="rId2"/>
                <a:stretch>
                  <a:fillRect l="-928" t="-4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4389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482108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51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683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6115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6547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97945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2230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2662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3094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526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3958720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3" y="1898804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7"/>
          <p:cNvSpPr txBox="1"/>
          <p:nvPr/>
        </p:nvSpPr>
        <p:spPr>
          <a:xfrm>
            <a:off x="740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827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8705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4" name="TextBox 41"/>
          <p:cNvSpPr txBox="1"/>
          <p:nvPr/>
        </p:nvSpPr>
        <p:spPr>
          <a:xfrm>
            <a:off x="914342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sp>
        <p:nvSpPr>
          <p:cNvPr id="75" name="TextBox 42"/>
          <p:cNvSpPr txBox="1"/>
          <p:nvPr/>
        </p:nvSpPr>
        <p:spPr>
          <a:xfrm>
            <a:off x="9569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6" name="TextBox 43"/>
          <p:cNvSpPr txBox="1"/>
          <p:nvPr/>
        </p:nvSpPr>
        <p:spPr>
          <a:xfrm>
            <a:off x="10001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10433815" y="191662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6"/>
              <p:cNvSpPr txBox="1"/>
              <p:nvPr/>
            </p:nvSpPr>
            <p:spPr>
              <a:xfrm>
                <a:off x="3222182" y="3037924"/>
                <a:ext cx="526858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82" y="3037924"/>
                <a:ext cx="526858" cy="461665"/>
              </a:xfrm>
              <a:prstGeom prst="rect">
                <a:avLst/>
              </a:prstGeom>
              <a:blipFill>
                <a:blip r:embed="rId4"/>
                <a:stretch>
                  <a:fillRect l="-8989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6"/>
              <p:cNvSpPr txBox="1"/>
              <p:nvPr/>
            </p:nvSpPr>
            <p:spPr>
              <a:xfrm>
                <a:off x="9631175" y="3054147"/>
                <a:ext cx="526858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175" y="3054147"/>
                <a:ext cx="526858" cy="461665"/>
              </a:xfrm>
              <a:prstGeom prst="rect">
                <a:avLst/>
              </a:prstGeom>
              <a:blipFill>
                <a:blip r:embed="rId5"/>
                <a:stretch>
                  <a:fillRect l="-8989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1"/>
              <p:cNvSpPr txBox="1"/>
              <p:nvPr/>
            </p:nvSpPr>
            <p:spPr>
              <a:xfrm>
                <a:off x="5702846" y="3037924"/>
                <a:ext cx="562252" cy="477888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46" y="3037924"/>
                <a:ext cx="562252" cy="477888"/>
              </a:xfrm>
              <a:prstGeom prst="rect">
                <a:avLst/>
              </a:prstGeom>
              <a:blipFill>
                <a:blip r:embed="rId6"/>
                <a:stretch>
                  <a:fillRect l="-842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1"/>
          <p:cNvSpPr txBox="1"/>
          <p:nvPr/>
        </p:nvSpPr>
        <p:spPr>
          <a:xfrm>
            <a:off x="8705815" y="305414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1</a:t>
            </a:r>
            <a:endParaRPr lang="en-US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230720" y="2378287"/>
            <a:ext cx="991462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3754650" y="2378287"/>
            <a:ext cx="1948196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9137815" y="2378287"/>
            <a:ext cx="457966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10158033" y="2378287"/>
            <a:ext cx="707782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5683450" y="2360469"/>
            <a:ext cx="0" cy="652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265098" y="2378287"/>
            <a:ext cx="282352" cy="67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41"/>
              <p:cNvSpPr txBox="1"/>
              <p:nvPr/>
            </p:nvSpPr>
            <p:spPr>
              <a:xfrm>
                <a:off x="7139204" y="3037924"/>
                <a:ext cx="562252" cy="477888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6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204" y="3037924"/>
                <a:ext cx="562252" cy="477888"/>
              </a:xfrm>
              <a:prstGeom prst="rect">
                <a:avLst/>
              </a:prstGeom>
              <a:blipFill>
                <a:blip r:embed="rId7"/>
                <a:stretch>
                  <a:fillRect l="-842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/>
          <p:cNvCxnSpPr/>
          <p:nvPr/>
        </p:nvCxnSpPr>
        <p:spPr>
          <a:xfrm>
            <a:off x="6950173" y="2344246"/>
            <a:ext cx="189031" cy="693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>
            <a:off x="7680199" y="2362064"/>
            <a:ext cx="133974" cy="650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1"/>
              <p:cNvSpPr txBox="1"/>
              <p:nvPr/>
            </p:nvSpPr>
            <p:spPr>
              <a:xfrm>
                <a:off x="7922509" y="3037924"/>
                <a:ext cx="562252" cy="477888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509" y="3037924"/>
                <a:ext cx="562252" cy="477888"/>
              </a:xfrm>
              <a:prstGeom prst="rect">
                <a:avLst/>
              </a:prstGeom>
              <a:blipFill>
                <a:blip r:embed="rId8"/>
                <a:stretch>
                  <a:fillRect l="-8421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Přímá spojnice 59"/>
          <p:cNvCxnSpPr/>
          <p:nvPr/>
        </p:nvCxnSpPr>
        <p:spPr>
          <a:xfrm>
            <a:off x="7839953" y="2360469"/>
            <a:ext cx="82556" cy="67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8494868" y="2378287"/>
            <a:ext cx="209085" cy="650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41"/>
          <p:cNvSpPr txBox="1"/>
          <p:nvPr/>
        </p:nvSpPr>
        <p:spPr>
          <a:xfrm>
            <a:off x="6486151" y="305414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0</a:t>
            </a:r>
            <a:endParaRPr lang="en-US" sz="2400" dirty="0"/>
          </a:p>
        </p:txBody>
      </p:sp>
      <p:cxnSp>
        <p:nvCxnSpPr>
          <p:cNvPr id="63" name="Přímá spojnice 62"/>
          <p:cNvCxnSpPr/>
          <p:nvPr/>
        </p:nvCxnSpPr>
        <p:spPr>
          <a:xfrm>
            <a:off x="5676988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6968230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7827211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9110142" y="1764401"/>
            <a:ext cx="20213" cy="763816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22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Repeat:</a:t>
                </a:r>
              </a:p>
              <a:p>
                <a:pPr lvl="1"/>
                <a:r>
                  <a:rPr lang="en-US" dirty="0"/>
                  <a:t>Split	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→{0,…, 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Compress					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until each block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Compression builds a grammar for each block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Decomposition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into grammars, each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2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8255"/>
                <a:ext cx="10515600" cy="41287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Edit distance sketch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Apply sketch for Hamming distance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	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				[</a:t>
                </a:r>
                <a:r>
                  <a:rPr lang="en-US" sz="2400" dirty="0">
                    <a:solidFill>
                      <a:schemeClr val="tx2"/>
                    </a:solidFill>
                  </a:rPr>
                  <a:t>Clifford-Kociumaka-Porat’19]</a:t>
                </a:r>
                <a:r>
                  <a:rPr lang="en-US" sz="2400" dirty="0"/>
                  <a:t> 								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8255"/>
                <a:ext cx="10515600" cy="4128707"/>
              </a:xfrm>
              <a:blipFill rotWithShape="0">
                <a:blip r:embed="rId2"/>
                <a:stretch>
                  <a:fillRect l="-928" t="-1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3914667" y="3076135"/>
            <a:ext cx="4924156" cy="1230330"/>
            <a:chOff x="6907249" y="4057036"/>
            <a:chExt cx="4924156" cy="1230330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8437011" y="42392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75"/>
                <p:cNvSpPr txBox="1"/>
                <p:nvPr/>
              </p:nvSpPr>
              <p:spPr>
                <a:xfrm>
                  <a:off x="6907249" y="4068891"/>
                  <a:ext cx="708684" cy="461665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249" y="4068891"/>
                  <a:ext cx="70868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75"/>
                <p:cNvSpPr txBox="1"/>
                <p:nvPr/>
              </p:nvSpPr>
              <p:spPr>
                <a:xfrm>
                  <a:off x="8103075" y="4068891"/>
                  <a:ext cx="708684" cy="471283"/>
                </a:xfrm>
                <a:prstGeom prst="rect">
                  <a:avLst/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075" y="4068891"/>
                  <a:ext cx="708684" cy="47128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5"/>
                <p:cNvSpPr txBox="1"/>
                <p:nvPr/>
              </p:nvSpPr>
              <p:spPr>
                <a:xfrm>
                  <a:off x="10018668" y="4057036"/>
                  <a:ext cx="805628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668" y="4057036"/>
                  <a:ext cx="805628" cy="471283"/>
                </a:xfrm>
                <a:prstGeom prst="rect">
                  <a:avLst/>
                </a:prstGeom>
                <a:blipFill>
                  <a:blip r:embed="rId11"/>
                  <a:stretch>
                    <a:fillRect l="-3676"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75"/>
                <p:cNvSpPr txBox="1"/>
                <p:nvPr/>
              </p:nvSpPr>
              <p:spPr>
                <a:xfrm>
                  <a:off x="11122721" y="4057036"/>
                  <a:ext cx="708684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2721" y="4057036"/>
                  <a:ext cx="708684" cy="4712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8437011" y="49583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75"/>
                <p:cNvSpPr txBox="1"/>
                <p:nvPr/>
              </p:nvSpPr>
              <p:spPr>
                <a:xfrm>
                  <a:off x="6907249" y="4787999"/>
                  <a:ext cx="708684" cy="49866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249" y="4787999"/>
                  <a:ext cx="708684" cy="49866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75"/>
                <p:cNvSpPr txBox="1"/>
                <p:nvPr/>
              </p:nvSpPr>
              <p:spPr>
                <a:xfrm>
                  <a:off x="8103075" y="4787999"/>
                  <a:ext cx="708684" cy="499367"/>
                </a:xfrm>
                <a:prstGeom prst="rect">
                  <a:avLst/>
                </a:prstGeom>
                <a:pattFill prst="pct40">
                  <a:fgClr>
                    <a:schemeClr val="accent1"/>
                  </a:fgClr>
                  <a:bgClr>
                    <a:schemeClr val="bg1"/>
                  </a:bgClr>
                </a:patt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075" y="4787999"/>
                  <a:ext cx="708684" cy="49936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75"/>
                <p:cNvSpPr txBox="1"/>
                <p:nvPr/>
              </p:nvSpPr>
              <p:spPr>
                <a:xfrm>
                  <a:off x="10018668" y="4776144"/>
                  <a:ext cx="805628" cy="500586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668" y="4776144"/>
                  <a:ext cx="805628" cy="5005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75"/>
                <p:cNvSpPr txBox="1"/>
                <p:nvPr/>
              </p:nvSpPr>
              <p:spPr>
                <a:xfrm>
                  <a:off x="11122721" y="4776144"/>
                  <a:ext cx="708684" cy="493277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2721" y="4776144"/>
                  <a:ext cx="708684" cy="4932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Přímá spojnice 14"/>
            <p:cNvCxnSpPr>
              <a:stCxn id="6" idx="2"/>
              <a:endCxn id="11" idx="0"/>
            </p:cNvCxnSpPr>
            <p:nvPr/>
          </p:nvCxnSpPr>
          <p:spPr>
            <a:xfrm>
              <a:off x="7261591" y="4530556"/>
              <a:ext cx="0" cy="257443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stCxn id="7" idx="2"/>
              <a:endCxn id="12" idx="0"/>
            </p:cNvCxnSpPr>
            <p:nvPr/>
          </p:nvCxnSpPr>
          <p:spPr>
            <a:xfrm>
              <a:off x="8457417" y="4540174"/>
              <a:ext cx="0" cy="247825"/>
            </a:xfrm>
            <a:prstGeom prst="line">
              <a:avLst/>
            </a:prstGeom>
            <a:ln w="19050" cmpd="sng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stCxn id="8" idx="2"/>
              <a:endCxn id="13" idx="0"/>
            </p:cNvCxnSpPr>
            <p:nvPr/>
          </p:nvCxnSpPr>
          <p:spPr>
            <a:xfrm>
              <a:off x="10421482" y="4528319"/>
              <a:ext cx="0" cy="247825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stCxn id="9" idx="2"/>
              <a:endCxn id="14" idx="0"/>
            </p:cNvCxnSpPr>
            <p:nvPr/>
          </p:nvCxnSpPr>
          <p:spPr>
            <a:xfrm>
              <a:off x="11477063" y="4528319"/>
              <a:ext cx="0" cy="247825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ástupný symbol pro obsah 2"/>
            <p:cNvSpPr txBox="1">
              <a:spLocks/>
            </p:cNvSpPr>
            <p:nvPr/>
          </p:nvSpPr>
          <p:spPr>
            <a:xfrm>
              <a:off x="8822842" y="4292677"/>
              <a:ext cx="1146163" cy="7011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sz="40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360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3F6F2-D4FF-53AA-26A8-618EDC5726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6000" b="0" dirty="0"/>
                  <a:t>Threshold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b="0" dirty="0"/>
                  <a:t>edit distance sketch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5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5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5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3F6F2-D4FF-53AA-26A8-618EDC572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78" r="-522" b="-14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D13E8-8A70-5459-BEE0-7A4965905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Mike Saks</a:t>
            </a:r>
          </a:p>
        </p:txBody>
      </p:sp>
    </p:spTree>
    <p:extLst>
      <p:ext uri="{BB962C8B-B14F-4D97-AF65-F5344CB8AC3E}">
        <p14:creationId xmlns:p14="http://schemas.microsoft.com/office/powerpoint/2010/main" val="3040373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55F1-C343-91AF-BFE0-9334A012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5C9A-0A50-5511-D091-6AB57FF3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of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D1FE9D58-FE86-D6B4-DE1A-F93DD6C2F8C1}"/>
                  </a:ext>
                </a:extLst>
              </p:cNvPr>
              <p:cNvSpPr txBox="1"/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D1FE9D58-FE86-D6B4-DE1A-F93DD6C2F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B9E7ADF0-F192-F41A-1EEF-0D49125C5CF1}"/>
                  </a:ext>
                </a:extLst>
              </p:cNvPr>
              <p:cNvSpPr txBox="1"/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B9E7ADF0-F192-F41A-1EEF-0D49125C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32881A68-AEF1-ACE8-786C-3E0616FB2997}"/>
                  </a:ext>
                </a:extLst>
              </p:cNvPr>
              <p:cNvSpPr txBox="1"/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32881A68-AEF1-ACE8-786C-3E0616FB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BC99CA49-EFDF-E8ED-0565-A38810DEA5B1}"/>
                  </a:ext>
                </a:extLst>
              </p:cNvPr>
              <p:cNvSpPr txBox="1"/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BC99CA49-EFDF-E8ED-0565-A38810DEA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504452AF-6542-A693-2CC1-ED37869E835F}"/>
                  </a:ext>
                </a:extLst>
              </p:cNvPr>
              <p:cNvSpPr txBox="1"/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504452AF-6542-A693-2CC1-ED37869E8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9051FDCB-0134-F478-B300-F82B53DE97A4}"/>
                  </a:ext>
                </a:extLst>
              </p:cNvPr>
              <p:cNvSpPr txBox="1"/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9051FDCB-0134-F478-B300-F82B53DE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FCC41607-3DCD-E16C-AE12-0CE0CE352A84}"/>
                  </a:ext>
                </a:extLst>
              </p:cNvPr>
              <p:cNvSpPr txBox="1"/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FCC41607-3DCD-E16C-AE12-0CE0CE352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blipFill>
                <a:blip r:embed="rId8"/>
                <a:stretch>
                  <a:fillRect l="-3030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C4140FC2-3216-7C72-D3C6-6BD076B702A2}"/>
                  </a:ext>
                </a:extLst>
              </p:cNvPr>
              <p:cNvSpPr txBox="1"/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C4140FC2-3216-7C72-D3C6-6BD076B70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AFD67AA5-2A8C-18AC-72EA-BBA0E6288467}"/>
                  </a:ext>
                </a:extLst>
              </p:cNvPr>
              <p:cNvSpPr txBox="1"/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AFD67AA5-2A8C-18AC-72EA-BBA0E6288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D661CC72-9B19-7A27-DABF-AED84BC7F2A5}"/>
                  </a:ext>
                </a:extLst>
              </p:cNvPr>
              <p:cNvSpPr txBox="1"/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D661CC72-9B19-7A27-DABF-AED84BC7F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23079028-D861-E618-1E17-66F0790FB7E2}"/>
                  </a:ext>
                </a:extLst>
              </p:cNvPr>
              <p:cNvSpPr txBox="1"/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23079028-D861-E618-1E17-66F0790FB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blipFill>
                <a:blip r:embed="rId12"/>
                <a:stretch>
                  <a:fillRect l="-13043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95DE3F81-F769-E941-7187-F92392E1536C}"/>
                  </a:ext>
                </a:extLst>
              </p:cNvPr>
              <p:cNvSpPr txBox="1"/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95DE3F81-F769-E941-7187-F92392E15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5641587E-C412-87A3-BA62-B8B64884C75F}"/>
                  </a:ext>
                </a:extLst>
              </p:cNvPr>
              <p:cNvSpPr txBox="1"/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5641587E-C412-87A3-BA62-B8B64884C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blipFill>
                <a:blip r:embed="rId14"/>
                <a:stretch>
                  <a:fillRect l="-13158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500F34ED-8D3E-3974-27A6-062E0F3832DD}"/>
                  </a:ext>
                </a:extLst>
              </p:cNvPr>
              <p:cNvSpPr txBox="1"/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500F34ED-8D3E-3974-27A6-062E0F3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blipFill>
                <a:blip r:embed="rId15"/>
                <a:stretch>
                  <a:fillRect l="-1217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75">
            <a:extLst>
              <a:ext uri="{FF2B5EF4-FFF2-40B4-BE49-F238E27FC236}">
                <a16:creationId xmlns:a16="http://schemas.microsoft.com/office/drawing/2014/main" id="{69046DAA-134B-6A18-5B46-8EDF7FAAA0D4}"/>
              </a:ext>
            </a:extLst>
          </p:cNvPr>
          <p:cNvSpPr txBox="1"/>
          <p:nvPr/>
        </p:nvSpPr>
        <p:spPr>
          <a:xfrm>
            <a:off x="1045780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9" name="TextBox 75">
            <a:extLst>
              <a:ext uri="{FF2B5EF4-FFF2-40B4-BE49-F238E27FC236}">
                <a16:creationId xmlns:a16="http://schemas.microsoft.com/office/drawing/2014/main" id="{1C7568E3-70B8-1C25-CCE3-5CD5370B29E4}"/>
              </a:ext>
            </a:extLst>
          </p:cNvPr>
          <p:cNvSpPr txBox="1"/>
          <p:nvPr/>
        </p:nvSpPr>
        <p:spPr>
          <a:xfrm>
            <a:off x="1416249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TextBox 75">
            <a:extLst>
              <a:ext uri="{FF2B5EF4-FFF2-40B4-BE49-F238E27FC236}">
                <a16:creationId xmlns:a16="http://schemas.microsoft.com/office/drawing/2014/main" id="{E0CE7015-B45F-9188-8C10-7A53225D2CE7}"/>
              </a:ext>
            </a:extLst>
          </p:cNvPr>
          <p:cNvSpPr txBox="1"/>
          <p:nvPr/>
        </p:nvSpPr>
        <p:spPr>
          <a:xfrm>
            <a:off x="1799634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TextBox 75">
            <a:extLst>
              <a:ext uri="{FF2B5EF4-FFF2-40B4-BE49-F238E27FC236}">
                <a16:creationId xmlns:a16="http://schemas.microsoft.com/office/drawing/2014/main" id="{8F7C41D6-A9B2-98B1-6EEF-0BAC4B0A53D4}"/>
              </a:ext>
            </a:extLst>
          </p:cNvPr>
          <p:cNvSpPr txBox="1"/>
          <p:nvPr/>
        </p:nvSpPr>
        <p:spPr>
          <a:xfrm>
            <a:off x="3173674" y="4164063"/>
            <a:ext cx="494436" cy="474232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2" name="TextBox 75">
            <a:extLst>
              <a:ext uri="{FF2B5EF4-FFF2-40B4-BE49-F238E27FC236}">
                <a16:creationId xmlns:a16="http://schemas.microsoft.com/office/drawing/2014/main" id="{B1CB77B7-07B4-F2D2-5094-52E14C8C897A}"/>
              </a:ext>
            </a:extLst>
          </p:cNvPr>
          <p:cNvSpPr txBox="1"/>
          <p:nvPr/>
        </p:nvSpPr>
        <p:spPr>
          <a:xfrm>
            <a:off x="2233448" y="4168391"/>
            <a:ext cx="583365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B5FA46F9-8A8A-A0C0-234E-6D6ABFD586CF}"/>
              </a:ext>
            </a:extLst>
          </p:cNvPr>
          <p:cNvSpPr txBox="1"/>
          <p:nvPr/>
        </p:nvSpPr>
        <p:spPr>
          <a:xfrm>
            <a:off x="8568539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A754F54C-BE4E-802B-7634-D89EAD90EC3B}"/>
              </a:ext>
            </a:extLst>
          </p:cNvPr>
          <p:cNvSpPr txBox="1"/>
          <p:nvPr/>
        </p:nvSpPr>
        <p:spPr>
          <a:xfrm>
            <a:off x="9065132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B45CB2C8-3179-12E2-F014-82C8A749A8FA}"/>
              </a:ext>
            </a:extLst>
          </p:cNvPr>
          <p:cNvSpPr txBox="1"/>
          <p:nvPr/>
        </p:nvSpPr>
        <p:spPr>
          <a:xfrm>
            <a:off x="9443259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C90DEA06-3B6E-BC8E-D13C-7D074DAA574B}"/>
              </a:ext>
            </a:extLst>
          </p:cNvPr>
          <p:cNvSpPr txBox="1"/>
          <p:nvPr/>
        </p:nvSpPr>
        <p:spPr>
          <a:xfrm>
            <a:off x="9784888" y="4168391"/>
            <a:ext cx="234118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7" name="TextBox 75">
            <a:extLst>
              <a:ext uri="{FF2B5EF4-FFF2-40B4-BE49-F238E27FC236}">
                <a16:creationId xmlns:a16="http://schemas.microsoft.com/office/drawing/2014/main" id="{443B7599-132A-79E1-FB61-1959DF4E50CB}"/>
              </a:ext>
            </a:extLst>
          </p:cNvPr>
          <p:cNvSpPr txBox="1"/>
          <p:nvPr/>
        </p:nvSpPr>
        <p:spPr>
          <a:xfrm>
            <a:off x="7028628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4572BD0B-D10A-730A-66B0-B176536DBAEF}"/>
              </a:ext>
            </a:extLst>
          </p:cNvPr>
          <p:cNvSpPr txBox="1"/>
          <p:nvPr/>
        </p:nvSpPr>
        <p:spPr>
          <a:xfrm>
            <a:off x="7375513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3D7AD811-FDE5-E422-A9DB-71B635BEFEEB}"/>
              </a:ext>
            </a:extLst>
          </p:cNvPr>
          <p:cNvSpPr txBox="1"/>
          <p:nvPr/>
        </p:nvSpPr>
        <p:spPr>
          <a:xfrm>
            <a:off x="7774582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0" name="TextBox 75">
            <a:extLst>
              <a:ext uri="{FF2B5EF4-FFF2-40B4-BE49-F238E27FC236}">
                <a16:creationId xmlns:a16="http://schemas.microsoft.com/office/drawing/2014/main" id="{65505294-3BB3-A9F7-03BF-1CE4671A77F0}"/>
              </a:ext>
            </a:extLst>
          </p:cNvPr>
          <p:cNvSpPr txBox="1"/>
          <p:nvPr/>
        </p:nvSpPr>
        <p:spPr>
          <a:xfrm>
            <a:off x="8132075" y="4168391"/>
            <a:ext cx="312844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9B7732E1-FDC2-EFD2-48D3-6CF42857C774}"/>
                  </a:ext>
                </a:extLst>
              </p:cNvPr>
              <p:cNvSpPr txBox="1"/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9B7732E1-FDC2-EFD2-48D3-6CF42857C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2622E5B9-638E-0AF0-B6A0-67EEF0119882}"/>
                  </a:ext>
                </a:extLst>
              </p:cNvPr>
              <p:cNvSpPr txBox="1"/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2622E5B9-638E-0AF0-B6A0-67EEF011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D59EE5B1-9614-4304-CF5F-41FB839D1B6B}"/>
                  </a:ext>
                </a:extLst>
              </p:cNvPr>
              <p:cNvSpPr txBox="1"/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D59EE5B1-9614-4304-CF5F-41FB839D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F9B9A5-460C-A6F0-E61C-457D61019C02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596839" y="2190900"/>
            <a:ext cx="2811794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122E0A-A6EC-78C5-FAED-64FAB7690277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367048" y="2190900"/>
            <a:ext cx="1041585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AE351-F467-0317-B105-D5DEFD1332E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5408633" y="2190900"/>
            <a:ext cx="145743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E037C33-29F8-BB0D-CF23-BE8677BDBE1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5408633" y="2190900"/>
            <a:ext cx="320196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00FB32-BCE6-7947-94E0-468ECC4CEC60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707931" y="3059397"/>
            <a:ext cx="888908" cy="3454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54FD98-F8F9-58B5-3178-79BB6C7034C3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2525131" y="3059397"/>
            <a:ext cx="71708" cy="34510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696D98C-468C-A541-B8FC-874A62CB9E14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3589282" y="3060102"/>
            <a:ext cx="777766" cy="34347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CA2199B-978B-8F67-BF8B-6A179B68FDCF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4361751" y="3060102"/>
            <a:ext cx="5297" cy="34494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8BF1F6-F385-8C7D-34F7-CDD4926CA922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4367048" y="3060102"/>
            <a:ext cx="815496" cy="34061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D83C331-7E0C-81B2-906C-FA6F34D26857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H="1" flipV="1">
            <a:off x="6866070" y="3061321"/>
            <a:ext cx="84133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50FAD1A-764B-9997-719D-C45FB388EBD5}"/>
              </a:ext>
            </a:extLst>
          </p:cNvPr>
          <p:cNvCxnSpPr>
            <a:cxnSpLocks/>
            <a:stCxn id="14" idx="0"/>
            <a:endCxn id="7" idx="2"/>
          </p:cNvCxnSpPr>
          <p:nvPr/>
        </p:nvCxnSpPr>
        <p:spPr>
          <a:xfrm flipH="1" flipV="1">
            <a:off x="6866070" y="3061321"/>
            <a:ext cx="832757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7A8D39-8C10-C5A5-BA5B-590D173D79C2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flipV="1">
            <a:off x="8471296" y="3055870"/>
            <a:ext cx="139304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FDBAF26-D7BA-7B6C-30AB-EA4BC88AAA86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H="1" flipV="1">
            <a:off x="8610600" y="3055870"/>
            <a:ext cx="681489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9BE154-7EC9-2D2A-3D3F-B92CD744433E}"/>
              </a:ext>
            </a:extLst>
          </p:cNvPr>
          <p:cNvCxnSpPr>
            <a:cxnSpLocks/>
            <a:stCxn id="18" idx="0"/>
            <a:endCxn id="9" idx="2"/>
          </p:cNvCxnSpPr>
          <p:nvPr/>
        </p:nvCxnSpPr>
        <p:spPr>
          <a:xfrm flipV="1">
            <a:off x="1187670" y="3870817"/>
            <a:ext cx="520261" cy="29738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065F54-7F62-0A3B-2CC9-048B9D52E8EE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1558139" y="3870817"/>
            <a:ext cx="149792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81E619-0033-A58F-F3C0-6DA90EAE442F}"/>
              </a:ext>
            </a:extLst>
          </p:cNvPr>
          <p:cNvCxnSpPr>
            <a:cxnSpLocks/>
            <a:stCxn id="20" idx="0"/>
            <a:endCxn id="9" idx="2"/>
          </p:cNvCxnSpPr>
          <p:nvPr/>
        </p:nvCxnSpPr>
        <p:spPr>
          <a:xfrm flipH="1" flipV="1">
            <a:off x="1707931" y="3870817"/>
            <a:ext cx="208762" cy="29609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EF0FC6F-89F9-7D72-F4D0-9E8E59F2EF27}"/>
              </a:ext>
            </a:extLst>
          </p:cNvPr>
          <p:cNvCxnSpPr>
            <a:cxnSpLocks/>
            <a:stCxn id="22" idx="0"/>
            <a:endCxn id="10" idx="2"/>
          </p:cNvCxnSpPr>
          <p:nvPr/>
        </p:nvCxnSpPr>
        <p:spPr>
          <a:xfrm flipV="1">
            <a:off x="2525131" y="3871169"/>
            <a:ext cx="0" cy="2972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8BEEA81-7C43-E682-B1FF-F60601A150A7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3420892" y="3872099"/>
            <a:ext cx="168390" cy="29196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2EAC174-CF64-7C53-16F3-50D3944B20B3}"/>
              </a:ext>
            </a:extLst>
          </p:cNvPr>
          <p:cNvCxnSpPr>
            <a:cxnSpLocks/>
            <a:stCxn id="27" idx="0"/>
            <a:endCxn id="17" idx="2"/>
          </p:cNvCxnSpPr>
          <p:nvPr/>
        </p:nvCxnSpPr>
        <p:spPr>
          <a:xfrm flipH="1" flipV="1">
            <a:off x="6950203" y="3869887"/>
            <a:ext cx="220315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E554C77-2FDB-59DC-9323-69E72504BF66}"/>
              </a:ext>
            </a:extLst>
          </p:cNvPr>
          <p:cNvCxnSpPr>
            <a:cxnSpLocks/>
            <a:stCxn id="28" idx="0"/>
            <a:endCxn id="14" idx="2"/>
          </p:cNvCxnSpPr>
          <p:nvPr/>
        </p:nvCxnSpPr>
        <p:spPr>
          <a:xfrm flipV="1">
            <a:off x="7517403" y="3869887"/>
            <a:ext cx="181424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C18E39D-2454-28E8-52AA-A55553FACD8D}"/>
              </a:ext>
            </a:extLst>
          </p:cNvPr>
          <p:cNvCxnSpPr>
            <a:cxnSpLocks/>
            <a:stCxn id="29" idx="0"/>
            <a:endCxn id="14" idx="2"/>
          </p:cNvCxnSpPr>
          <p:nvPr/>
        </p:nvCxnSpPr>
        <p:spPr>
          <a:xfrm flipH="1" flipV="1">
            <a:off x="7698827" y="3869887"/>
            <a:ext cx="192814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815FDBE-ED47-BC2C-898E-7CDE6EBC1F56}"/>
              </a:ext>
            </a:extLst>
          </p:cNvPr>
          <p:cNvCxnSpPr>
            <a:cxnSpLocks/>
            <a:stCxn id="30" idx="0"/>
            <a:endCxn id="16" idx="2"/>
          </p:cNvCxnSpPr>
          <p:nvPr/>
        </p:nvCxnSpPr>
        <p:spPr>
          <a:xfrm flipV="1">
            <a:off x="8288497" y="3869887"/>
            <a:ext cx="182799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BB467A-DE91-B56E-B8BC-D77AA961E97D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8471296" y="3869887"/>
            <a:ext cx="239133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B0CE325-DC0B-40AB-C7F4-2C3A2BEC06A5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V="1">
            <a:off x="9207022" y="3869887"/>
            <a:ext cx="85067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B8E838D-2F93-C5D8-4B6C-F09BBC557950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9292089" y="3869887"/>
            <a:ext cx="268229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421AC0C-8971-B5A3-C13B-8CA1D89294F8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9292089" y="3869887"/>
            <a:ext cx="609858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TextBox 75">
            <a:extLst>
              <a:ext uri="{FF2B5EF4-FFF2-40B4-BE49-F238E27FC236}">
                <a16:creationId xmlns:a16="http://schemas.microsoft.com/office/drawing/2014/main" id="{BE6CB9EA-1C21-5263-709E-9FDF85604A50}"/>
              </a:ext>
            </a:extLst>
          </p:cNvPr>
          <p:cNvSpPr txBox="1"/>
          <p:nvPr/>
        </p:nvSpPr>
        <p:spPr>
          <a:xfrm>
            <a:off x="59555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0" name="TextBox 75">
            <a:extLst>
              <a:ext uri="{FF2B5EF4-FFF2-40B4-BE49-F238E27FC236}">
                <a16:creationId xmlns:a16="http://schemas.microsoft.com/office/drawing/2014/main" id="{9D954A57-5036-3898-99F0-8713F7E3CBBE}"/>
              </a:ext>
            </a:extLst>
          </p:cNvPr>
          <p:cNvSpPr txBox="1"/>
          <p:nvPr/>
        </p:nvSpPr>
        <p:spPr>
          <a:xfrm>
            <a:off x="87668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1" name="TextBox 75">
            <a:extLst>
              <a:ext uri="{FF2B5EF4-FFF2-40B4-BE49-F238E27FC236}">
                <a16:creationId xmlns:a16="http://schemas.microsoft.com/office/drawing/2014/main" id="{10653190-1A1F-8360-BFBA-BAAFEAD4A9C4}"/>
              </a:ext>
            </a:extLst>
          </p:cNvPr>
          <p:cNvSpPr txBox="1"/>
          <p:nvPr/>
        </p:nvSpPr>
        <p:spPr>
          <a:xfrm>
            <a:off x="117073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2" name="TextBox 75">
            <a:extLst>
              <a:ext uri="{FF2B5EF4-FFF2-40B4-BE49-F238E27FC236}">
                <a16:creationId xmlns:a16="http://schemas.microsoft.com/office/drawing/2014/main" id="{F6900DCE-2881-54D5-531F-4A5BC2F5F11A}"/>
              </a:ext>
            </a:extLst>
          </p:cNvPr>
          <p:cNvSpPr txBox="1"/>
          <p:nvPr/>
        </p:nvSpPr>
        <p:spPr>
          <a:xfrm>
            <a:off x="1451865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3" name="TextBox 75">
            <a:extLst>
              <a:ext uri="{FF2B5EF4-FFF2-40B4-BE49-F238E27FC236}">
                <a16:creationId xmlns:a16="http://schemas.microsoft.com/office/drawing/2014/main" id="{22933AD2-30FE-3BAD-6A10-24E4C162FDD5}"/>
              </a:ext>
            </a:extLst>
          </p:cNvPr>
          <p:cNvSpPr txBox="1"/>
          <p:nvPr/>
        </p:nvSpPr>
        <p:spPr>
          <a:xfrm>
            <a:off x="1732998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4" name="TextBox 75">
            <a:extLst>
              <a:ext uri="{FF2B5EF4-FFF2-40B4-BE49-F238E27FC236}">
                <a16:creationId xmlns:a16="http://schemas.microsoft.com/office/drawing/2014/main" id="{AD1E4E8F-82DE-157A-7F6E-951210BA1D4E}"/>
              </a:ext>
            </a:extLst>
          </p:cNvPr>
          <p:cNvSpPr txBox="1"/>
          <p:nvPr/>
        </p:nvSpPr>
        <p:spPr>
          <a:xfrm>
            <a:off x="2027044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5" name="TextBox 75">
            <a:extLst>
              <a:ext uri="{FF2B5EF4-FFF2-40B4-BE49-F238E27FC236}">
                <a16:creationId xmlns:a16="http://schemas.microsoft.com/office/drawing/2014/main" id="{6EC0E7AB-93C2-B1E1-D646-4FB1BC76269C}"/>
              </a:ext>
            </a:extLst>
          </p:cNvPr>
          <p:cNvSpPr txBox="1"/>
          <p:nvPr/>
        </p:nvSpPr>
        <p:spPr>
          <a:xfrm>
            <a:off x="2298429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6" name="TextBox 75">
            <a:extLst>
              <a:ext uri="{FF2B5EF4-FFF2-40B4-BE49-F238E27FC236}">
                <a16:creationId xmlns:a16="http://schemas.microsoft.com/office/drawing/2014/main" id="{561A6B36-2220-30CF-408A-6F2101828501}"/>
              </a:ext>
            </a:extLst>
          </p:cNvPr>
          <p:cNvSpPr txBox="1"/>
          <p:nvPr/>
        </p:nvSpPr>
        <p:spPr>
          <a:xfrm>
            <a:off x="2579562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7" name="TextBox 75">
            <a:extLst>
              <a:ext uri="{FF2B5EF4-FFF2-40B4-BE49-F238E27FC236}">
                <a16:creationId xmlns:a16="http://schemas.microsoft.com/office/drawing/2014/main" id="{C11CCE6E-40C4-D8F2-B4B7-BF40D39E240E}"/>
              </a:ext>
            </a:extLst>
          </p:cNvPr>
          <p:cNvSpPr txBox="1"/>
          <p:nvPr/>
        </p:nvSpPr>
        <p:spPr>
          <a:xfrm>
            <a:off x="2873608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8" name="TextBox 75">
            <a:extLst>
              <a:ext uri="{FF2B5EF4-FFF2-40B4-BE49-F238E27FC236}">
                <a16:creationId xmlns:a16="http://schemas.microsoft.com/office/drawing/2014/main" id="{AD5FDEEF-5C3A-AB99-6182-2029E74302D5}"/>
              </a:ext>
            </a:extLst>
          </p:cNvPr>
          <p:cNvSpPr txBox="1"/>
          <p:nvPr/>
        </p:nvSpPr>
        <p:spPr>
          <a:xfrm>
            <a:off x="3063916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9" name="TextBox 75">
            <a:extLst>
              <a:ext uri="{FF2B5EF4-FFF2-40B4-BE49-F238E27FC236}">
                <a16:creationId xmlns:a16="http://schemas.microsoft.com/office/drawing/2014/main" id="{7351BDE2-DDCA-DC99-E692-69AAAC10247C}"/>
              </a:ext>
            </a:extLst>
          </p:cNvPr>
          <p:cNvSpPr txBox="1"/>
          <p:nvPr/>
        </p:nvSpPr>
        <p:spPr>
          <a:xfrm>
            <a:off x="3345049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0" name="TextBox 75">
            <a:extLst>
              <a:ext uri="{FF2B5EF4-FFF2-40B4-BE49-F238E27FC236}">
                <a16:creationId xmlns:a16="http://schemas.microsoft.com/office/drawing/2014/main" id="{A4F45C86-E6BC-EF8E-DA47-87764F3AD94C}"/>
              </a:ext>
            </a:extLst>
          </p:cNvPr>
          <p:cNvSpPr txBox="1"/>
          <p:nvPr/>
        </p:nvSpPr>
        <p:spPr>
          <a:xfrm>
            <a:off x="3639095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1" name="TextBox 75">
            <a:extLst>
              <a:ext uri="{FF2B5EF4-FFF2-40B4-BE49-F238E27FC236}">
                <a16:creationId xmlns:a16="http://schemas.microsoft.com/office/drawing/2014/main" id="{F33AFAED-AA16-C2A7-BDF2-2F5281E3C316}"/>
              </a:ext>
            </a:extLst>
          </p:cNvPr>
          <p:cNvSpPr txBox="1"/>
          <p:nvPr/>
        </p:nvSpPr>
        <p:spPr>
          <a:xfrm>
            <a:off x="934891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2" name="TextBox 75">
            <a:extLst>
              <a:ext uri="{FF2B5EF4-FFF2-40B4-BE49-F238E27FC236}">
                <a16:creationId xmlns:a16="http://schemas.microsoft.com/office/drawing/2014/main" id="{2A2E5ACB-B80E-7AD9-757A-BA49FC45294F}"/>
              </a:ext>
            </a:extLst>
          </p:cNvPr>
          <p:cNvSpPr txBox="1"/>
          <p:nvPr/>
        </p:nvSpPr>
        <p:spPr>
          <a:xfrm>
            <a:off x="963004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3" name="TextBox 75">
            <a:extLst>
              <a:ext uri="{FF2B5EF4-FFF2-40B4-BE49-F238E27FC236}">
                <a16:creationId xmlns:a16="http://schemas.microsoft.com/office/drawing/2014/main" id="{22B1600B-3C6D-A2BB-603E-B80FD56DC680}"/>
              </a:ext>
            </a:extLst>
          </p:cNvPr>
          <p:cNvSpPr txBox="1"/>
          <p:nvPr/>
        </p:nvSpPr>
        <p:spPr>
          <a:xfrm>
            <a:off x="992409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C4281191-8855-C170-6A3E-40A57F793AA5}"/>
                  </a:ext>
                </a:extLst>
              </p:cNvPr>
              <p:cNvSpPr txBox="1"/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C4281191-8855-C170-6A3E-40A57F793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50B99BDA-2FDF-EAD8-A5B5-18DD32E9EF93}"/>
                  </a:ext>
                </a:extLst>
              </p:cNvPr>
              <p:cNvSpPr txBox="1"/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50B99BDA-2FDF-EAD8-A5B5-18DD32E9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blipFill>
                <a:blip r:embed="rId2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DD2D0163-10A8-BC1A-86B9-4259AA58A2CA}"/>
                  </a:ext>
                </a:extLst>
              </p:cNvPr>
              <p:cNvSpPr txBox="1"/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DD2D0163-10A8-BC1A-86B9-4259AA58A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AA75057D-43E6-39AE-730D-F353910AFE4D}"/>
                  </a:ext>
                </a:extLst>
              </p:cNvPr>
              <p:cNvSpPr txBox="1"/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AA75057D-43E6-39AE-730D-F353910A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blipFill>
                <a:blip r:embed="rId2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7">
            <a:extLst>
              <a:ext uri="{FF2B5EF4-FFF2-40B4-BE49-F238E27FC236}">
                <a16:creationId xmlns:a16="http://schemas.microsoft.com/office/drawing/2014/main" id="{009D43A5-A846-9E87-1979-FD29A1E0DD43}"/>
              </a:ext>
            </a:extLst>
          </p:cNvPr>
          <p:cNvSpPr txBox="1"/>
          <p:nvPr/>
        </p:nvSpPr>
        <p:spPr>
          <a:xfrm>
            <a:off x="9960876" y="1602539"/>
            <a:ext cx="201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grammar size</a:t>
            </a:r>
          </a:p>
        </p:txBody>
      </p:sp>
    </p:spTree>
    <p:extLst>
      <p:ext uri="{BB962C8B-B14F-4D97-AF65-F5344CB8AC3E}">
        <p14:creationId xmlns:p14="http://schemas.microsoft.com/office/powerpoint/2010/main" val="26203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4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/>
      <p:bldP spid="136" grpId="0"/>
      <p:bldP spid="1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ED0A-A798-78A1-CF3D-EE75BE9F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of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6573DE03-3E9E-BE93-AB73-5E3C9FB7979F}"/>
                  </a:ext>
                </a:extLst>
              </p:cNvPr>
              <p:cNvSpPr txBox="1"/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6573DE03-3E9E-BE93-AB73-5E3C9FB7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01A362BC-AD4F-0C2A-9C5F-2ACDEEF5796E}"/>
                  </a:ext>
                </a:extLst>
              </p:cNvPr>
              <p:cNvSpPr txBox="1"/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01A362BC-AD4F-0C2A-9C5F-2ACDEEF57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694DC570-D436-45B1-761B-ABD9FE555B94}"/>
                  </a:ext>
                </a:extLst>
              </p:cNvPr>
              <p:cNvSpPr txBox="1"/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694DC570-D436-45B1-761B-ABD9FE55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6AFE31BD-B3F4-63E8-9513-D13D30736E69}"/>
                  </a:ext>
                </a:extLst>
              </p:cNvPr>
              <p:cNvSpPr txBox="1"/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6AFE31BD-B3F4-63E8-9513-D13D30736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B662A67B-B5F7-7A0E-9478-709ECC3AABE4}"/>
                  </a:ext>
                </a:extLst>
              </p:cNvPr>
              <p:cNvSpPr txBox="1"/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B662A67B-B5F7-7A0E-9478-709ECC3AA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FF7CD55B-26BA-11EC-75EB-BCCF7EF27CBA}"/>
                  </a:ext>
                </a:extLst>
              </p:cNvPr>
              <p:cNvSpPr txBox="1"/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FF7CD55B-26BA-11EC-75EB-BCCF7EF27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14C37C6F-8F4E-7B2C-6D8B-91FF491AA9E6}"/>
                  </a:ext>
                </a:extLst>
              </p:cNvPr>
              <p:cNvSpPr txBox="1"/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14C37C6F-8F4E-7B2C-6D8B-91FF491AA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blipFill>
                <a:blip r:embed="rId8"/>
                <a:stretch>
                  <a:fillRect l="-3030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02E59793-C42B-72DC-7680-0AFD24E41C38}"/>
                  </a:ext>
                </a:extLst>
              </p:cNvPr>
              <p:cNvSpPr txBox="1"/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02E59793-C42B-72DC-7680-0AFD24E41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A83E2256-D202-8426-2E94-EE70D227EC3F}"/>
                  </a:ext>
                </a:extLst>
              </p:cNvPr>
              <p:cNvSpPr txBox="1"/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A83E2256-D202-8426-2E94-EE70D227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E018EDE3-061C-87F5-CC0A-E891FC3F83AA}"/>
                  </a:ext>
                </a:extLst>
              </p:cNvPr>
              <p:cNvSpPr txBox="1"/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E018EDE3-061C-87F5-CC0A-E891FC3F8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D51F54E8-5B2F-8B95-6D71-3EFC2A3C2FA5}"/>
                  </a:ext>
                </a:extLst>
              </p:cNvPr>
              <p:cNvSpPr txBox="1"/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D51F54E8-5B2F-8B95-6D71-3EFC2A3C2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blipFill>
                <a:blip r:embed="rId12"/>
                <a:stretch>
                  <a:fillRect l="-13043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7494DA95-C628-88E2-C2A6-4AF5F144EBF3}"/>
                  </a:ext>
                </a:extLst>
              </p:cNvPr>
              <p:cNvSpPr txBox="1"/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7494DA95-C628-88E2-C2A6-4AF5F144E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24BB606D-2D03-E2BE-FD74-DA2831FD1470}"/>
                  </a:ext>
                </a:extLst>
              </p:cNvPr>
              <p:cNvSpPr txBox="1"/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24BB606D-2D03-E2BE-FD74-DA2831FD1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blipFill>
                <a:blip r:embed="rId14"/>
                <a:stretch>
                  <a:fillRect l="-13158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635548C0-7658-D44F-4E03-74EEFCFF37AB}"/>
                  </a:ext>
                </a:extLst>
              </p:cNvPr>
              <p:cNvSpPr txBox="1"/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635548C0-7658-D44F-4E03-74EEFCFF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blipFill>
                <a:blip r:embed="rId15"/>
                <a:stretch>
                  <a:fillRect l="-1217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75">
            <a:extLst>
              <a:ext uri="{FF2B5EF4-FFF2-40B4-BE49-F238E27FC236}">
                <a16:creationId xmlns:a16="http://schemas.microsoft.com/office/drawing/2014/main" id="{B72E3453-8ED7-A482-DF9C-759764093D16}"/>
              </a:ext>
            </a:extLst>
          </p:cNvPr>
          <p:cNvSpPr txBox="1"/>
          <p:nvPr/>
        </p:nvSpPr>
        <p:spPr>
          <a:xfrm>
            <a:off x="1045780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9" name="TextBox 75">
            <a:extLst>
              <a:ext uri="{FF2B5EF4-FFF2-40B4-BE49-F238E27FC236}">
                <a16:creationId xmlns:a16="http://schemas.microsoft.com/office/drawing/2014/main" id="{5085247E-F707-2F8F-F7BD-492CAAEE3E80}"/>
              </a:ext>
            </a:extLst>
          </p:cNvPr>
          <p:cNvSpPr txBox="1"/>
          <p:nvPr/>
        </p:nvSpPr>
        <p:spPr>
          <a:xfrm>
            <a:off x="1416249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TextBox 75">
            <a:extLst>
              <a:ext uri="{FF2B5EF4-FFF2-40B4-BE49-F238E27FC236}">
                <a16:creationId xmlns:a16="http://schemas.microsoft.com/office/drawing/2014/main" id="{49356DBC-A300-8344-B7E2-9C827F087D46}"/>
              </a:ext>
            </a:extLst>
          </p:cNvPr>
          <p:cNvSpPr txBox="1"/>
          <p:nvPr/>
        </p:nvSpPr>
        <p:spPr>
          <a:xfrm>
            <a:off x="1799634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TextBox 75">
            <a:extLst>
              <a:ext uri="{FF2B5EF4-FFF2-40B4-BE49-F238E27FC236}">
                <a16:creationId xmlns:a16="http://schemas.microsoft.com/office/drawing/2014/main" id="{5A6A5597-8623-446A-3A07-F45A7FDB62F8}"/>
              </a:ext>
            </a:extLst>
          </p:cNvPr>
          <p:cNvSpPr txBox="1"/>
          <p:nvPr/>
        </p:nvSpPr>
        <p:spPr>
          <a:xfrm>
            <a:off x="3173674" y="4164063"/>
            <a:ext cx="494436" cy="474232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2" name="TextBox 75">
            <a:extLst>
              <a:ext uri="{FF2B5EF4-FFF2-40B4-BE49-F238E27FC236}">
                <a16:creationId xmlns:a16="http://schemas.microsoft.com/office/drawing/2014/main" id="{A2688718-DCD4-9CE7-315C-8510CB59C1C1}"/>
              </a:ext>
            </a:extLst>
          </p:cNvPr>
          <p:cNvSpPr txBox="1"/>
          <p:nvPr/>
        </p:nvSpPr>
        <p:spPr>
          <a:xfrm>
            <a:off x="2233448" y="4168391"/>
            <a:ext cx="583365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12C54A12-6CC7-6D32-CDB5-8BA84A9D86DC}"/>
              </a:ext>
            </a:extLst>
          </p:cNvPr>
          <p:cNvSpPr txBox="1"/>
          <p:nvPr/>
        </p:nvSpPr>
        <p:spPr>
          <a:xfrm>
            <a:off x="8568539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2C85C4A7-1EFD-068E-1D6A-60D2D984C745}"/>
              </a:ext>
            </a:extLst>
          </p:cNvPr>
          <p:cNvSpPr txBox="1"/>
          <p:nvPr/>
        </p:nvSpPr>
        <p:spPr>
          <a:xfrm>
            <a:off x="9065132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63FCF930-1600-CFC6-2BE4-26BA2828CA5D}"/>
              </a:ext>
            </a:extLst>
          </p:cNvPr>
          <p:cNvSpPr txBox="1"/>
          <p:nvPr/>
        </p:nvSpPr>
        <p:spPr>
          <a:xfrm>
            <a:off x="9443259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5FCEC8FA-7CDE-97DE-7464-404D06D35D66}"/>
              </a:ext>
            </a:extLst>
          </p:cNvPr>
          <p:cNvSpPr txBox="1"/>
          <p:nvPr/>
        </p:nvSpPr>
        <p:spPr>
          <a:xfrm>
            <a:off x="9784888" y="4168391"/>
            <a:ext cx="234118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7" name="TextBox 75">
            <a:extLst>
              <a:ext uri="{FF2B5EF4-FFF2-40B4-BE49-F238E27FC236}">
                <a16:creationId xmlns:a16="http://schemas.microsoft.com/office/drawing/2014/main" id="{E417836A-16E3-ECF9-493A-5194791868AB}"/>
              </a:ext>
            </a:extLst>
          </p:cNvPr>
          <p:cNvSpPr txBox="1"/>
          <p:nvPr/>
        </p:nvSpPr>
        <p:spPr>
          <a:xfrm>
            <a:off x="7028628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47B17E51-207D-6D6C-1843-B66D9410420D}"/>
              </a:ext>
            </a:extLst>
          </p:cNvPr>
          <p:cNvSpPr txBox="1"/>
          <p:nvPr/>
        </p:nvSpPr>
        <p:spPr>
          <a:xfrm>
            <a:off x="7375513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227D1D7F-1985-DD32-10CA-2403F9FFA89A}"/>
              </a:ext>
            </a:extLst>
          </p:cNvPr>
          <p:cNvSpPr txBox="1"/>
          <p:nvPr/>
        </p:nvSpPr>
        <p:spPr>
          <a:xfrm>
            <a:off x="7774582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0" name="TextBox 75">
            <a:extLst>
              <a:ext uri="{FF2B5EF4-FFF2-40B4-BE49-F238E27FC236}">
                <a16:creationId xmlns:a16="http://schemas.microsoft.com/office/drawing/2014/main" id="{67F0FB7F-BA16-2045-EE32-447A7591F644}"/>
              </a:ext>
            </a:extLst>
          </p:cNvPr>
          <p:cNvSpPr txBox="1"/>
          <p:nvPr/>
        </p:nvSpPr>
        <p:spPr>
          <a:xfrm>
            <a:off x="8132075" y="4168391"/>
            <a:ext cx="312844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3AB892A3-B381-E869-1B9F-F5F99536918E}"/>
                  </a:ext>
                </a:extLst>
              </p:cNvPr>
              <p:cNvSpPr txBox="1"/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3AB892A3-B381-E869-1B9F-F5F995369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B0A10C91-1D00-3ADE-31E3-F7033CF7387E}"/>
                  </a:ext>
                </a:extLst>
              </p:cNvPr>
              <p:cNvSpPr txBox="1"/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B0A10C91-1D00-3ADE-31E3-F7033CF7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D7E62F88-F751-CA52-7EA5-2A166FA40071}"/>
                  </a:ext>
                </a:extLst>
              </p:cNvPr>
              <p:cNvSpPr txBox="1"/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D7E62F88-F751-CA52-7EA5-2A166FA4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BDF01A-B9AB-432A-C7C9-107C5F19E267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596839" y="2190900"/>
            <a:ext cx="2811794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AB724-E634-DDF1-7915-5CAA27EC318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367048" y="2190900"/>
            <a:ext cx="1041585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1DD01A-0A21-1090-1A21-E89B4598C7A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5408633" y="2190900"/>
            <a:ext cx="145743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9FD599-A8C6-EB72-D558-C70811A3DF4E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5408633" y="2190900"/>
            <a:ext cx="320196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D367DF-07BD-A3E9-1282-ED5CEE908A0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707931" y="3059397"/>
            <a:ext cx="888908" cy="3454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7007D9-1D20-BB2A-0938-26045FB0C437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2525131" y="3059397"/>
            <a:ext cx="71708" cy="34510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9295B6-ABB3-96FB-3AC8-CE2F0501E004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3589282" y="3060102"/>
            <a:ext cx="777766" cy="34347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EEE6A1-C17B-1440-E28B-17AFE4275523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4361751" y="3060102"/>
            <a:ext cx="5297" cy="34494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12C1516-F880-FD7C-5BAD-F269A3F6E98A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4367048" y="3060102"/>
            <a:ext cx="815496" cy="34061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B340E2-DF15-31AD-A8AE-F671085183FB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H="1" flipV="1">
            <a:off x="6866070" y="3061321"/>
            <a:ext cx="84133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0DF22D3-03DB-3EF4-5FCA-CC5D0B6EE896}"/>
              </a:ext>
            </a:extLst>
          </p:cNvPr>
          <p:cNvCxnSpPr>
            <a:cxnSpLocks/>
            <a:stCxn id="14" idx="0"/>
            <a:endCxn id="7" idx="2"/>
          </p:cNvCxnSpPr>
          <p:nvPr/>
        </p:nvCxnSpPr>
        <p:spPr>
          <a:xfrm flipH="1" flipV="1">
            <a:off x="6866070" y="3061321"/>
            <a:ext cx="832757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CB6FC9F-2C05-4E73-F505-42FEC1816B7C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flipV="1">
            <a:off x="8471296" y="3055870"/>
            <a:ext cx="139304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5565D6F-2734-473F-FB91-2C9A009ED555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H="1" flipV="1">
            <a:off x="8610600" y="3055870"/>
            <a:ext cx="681489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178B5E-A15D-E8A9-97E1-7402B640A647}"/>
              </a:ext>
            </a:extLst>
          </p:cNvPr>
          <p:cNvCxnSpPr>
            <a:cxnSpLocks/>
            <a:stCxn id="18" idx="0"/>
            <a:endCxn id="9" idx="2"/>
          </p:cNvCxnSpPr>
          <p:nvPr/>
        </p:nvCxnSpPr>
        <p:spPr>
          <a:xfrm flipV="1">
            <a:off x="1187670" y="3870817"/>
            <a:ext cx="520261" cy="29738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1D93050-9792-A279-A116-20B48F91716E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1558139" y="3870817"/>
            <a:ext cx="149792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E8330CE-1505-7F21-1E63-98004318D4C9}"/>
              </a:ext>
            </a:extLst>
          </p:cNvPr>
          <p:cNvCxnSpPr>
            <a:cxnSpLocks/>
            <a:stCxn id="20" idx="0"/>
            <a:endCxn id="9" idx="2"/>
          </p:cNvCxnSpPr>
          <p:nvPr/>
        </p:nvCxnSpPr>
        <p:spPr>
          <a:xfrm flipH="1" flipV="1">
            <a:off x="1707931" y="3870817"/>
            <a:ext cx="208762" cy="29609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5054702-82A6-C741-F2F7-322513D74AED}"/>
              </a:ext>
            </a:extLst>
          </p:cNvPr>
          <p:cNvCxnSpPr>
            <a:cxnSpLocks/>
            <a:stCxn id="22" idx="0"/>
            <a:endCxn id="10" idx="2"/>
          </p:cNvCxnSpPr>
          <p:nvPr/>
        </p:nvCxnSpPr>
        <p:spPr>
          <a:xfrm flipV="1">
            <a:off x="2525131" y="3871169"/>
            <a:ext cx="0" cy="2972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800F9C0-E00E-6394-69B2-D459448AD7D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3420892" y="3872099"/>
            <a:ext cx="168390" cy="29196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6402323-1479-F726-B2D5-A1C290D21B0F}"/>
              </a:ext>
            </a:extLst>
          </p:cNvPr>
          <p:cNvCxnSpPr>
            <a:cxnSpLocks/>
            <a:stCxn id="27" idx="0"/>
            <a:endCxn id="17" idx="2"/>
          </p:cNvCxnSpPr>
          <p:nvPr/>
        </p:nvCxnSpPr>
        <p:spPr>
          <a:xfrm flipH="1" flipV="1">
            <a:off x="6950203" y="3869887"/>
            <a:ext cx="220315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8E8FE34-A878-BAFD-CE68-60A12EAEC14F}"/>
              </a:ext>
            </a:extLst>
          </p:cNvPr>
          <p:cNvCxnSpPr>
            <a:cxnSpLocks/>
            <a:stCxn id="28" idx="0"/>
            <a:endCxn id="14" idx="2"/>
          </p:cNvCxnSpPr>
          <p:nvPr/>
        </p:nvCxnSpPr>
        <p:spPr>
          <a:xfrm flipV="1">
            <a:off x="7517403" y="3869887"/>
            <a:ext cx="181424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06485F0-6086-5AEB-B137-7627FA2EBCAC}"/>
              </a:ext>
            </a:extLst>
          </p:cNvPr>
          <p:cNvCxnSpPr>
            <a:cxnSpLocks/>
            <a:stCxn id="29" idx="0"/>
            <a:endCxn id="14" idx="2"/>
          </p:cNvCxnSpPr>
          <p:nvPr/>
        </p:nvCxnSpPr>
        <p:spPr>
          <a:xfrm flipH="1" flipV="1">
            <a:off x="7698827" y="3869887"/>
            <a:ext cx="192814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A164B6A-0BDF-84D3-8EA2-B6A1F799F592}"/>
              </a:ext>
            </a:extLst>
          </p:cNvPr>
          <p:cNvCxnSpPr>
            <a:cxnSpLocks/>
            <a:stCxn id="30" idx="0"/>
            <a:endCxn id="16" idx="2"/>
          </p:cNvCxnSpPr>
          <p:nvPr/>
        </p:nvCxnSpPr>
        <p:spPr>
          <a:xfrm flipV="1">
            <a:off x="8288497" y="3869887"/>
            <a:ext cx="182799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4B1E9D8-13C8-3774-100E-F3998B94820C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8471296" y="3869887"/>
            <a:ext cx="239133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D5782FD-3598-A38B-7BE4-1A025E00B163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V="1">
            <a:off x="9207022" y="3869887"/>
            <a:ext cx="85067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BA961EA-DD28-D191-3DDA-BE0DCA4E83EC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9292089" y="3869887"/>
            <a:ext cx="268229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D6C962F-0B09-B324-86AA-9B65D67BF22C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9292089" y="3869887"/>
            <a:ext cx="609858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TextBox 75">
            <a:extLst>
              <a:ext uri="{FF2B5EF4-FFF2-40B4-BE49-F238E27FC236}">
                <a16:creationId xmlns:a16="http://schemas.microsoft.com/office/drawing/2014/main" id="{DF9D4B20-79D1-8CA6-CAD9-551104D9E89F}"/>
              </a:ext>
            </a:extLst>
          </p:cNvPr>
          <p:cNvSpPr txBox="1"/>
          <p:nvPr/>
        </p:nvSpPr>
        <p:spPr>
          <a:xfrm>
            <a:off x="59555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0" name="TextBox 75">
            <a:extLst>
              <a:ext uri="{FF2B5EF4-FFF2-40B4-BE49-F238E27FC236}">
                <a16:creationId xmlns:a16="http://schemas.microsoft.com/office/drawing/2014/main" id="{4C5EE739-7405-A504-6864-D1E4AD3A3DBB}"/>
              </a:ext>
            </a:extLst>
          </p:cNvPr>
          <p:cNvSpPr txBox="1"/>
          <p:nvPr/>
        </p:nvSpPr>
        <p:spPr>
          <a:xfrm>
            <a:off x="87668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1" name="TextBox 75">
            <a:extLst>
              <a:ext uri="{FF2B5EF4-FFF2-40B4-BE49-F238E27FC236}">
                <a16:creationId xmlns:a16="http://schemas.microsoft.com/office/drawing/2014/main" id="{60594D2B-86A9-2904-902A-359EC9DFB6F0}"/>
              </a:ext>
            </a:extLst>
          </p:cNvPr>
          <p:cNvSpPr txBox="1"/>
          <p:nvPr/>
        </p:nvSpPr>
        <p:spPr>
          <a:xfrm>
            <a:off x="117073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2" name="TextBox 75">
            <a:extLst>
              <a:ext uri="{FF2B5EF4-FFF2-40B4-BE49-F238E27FC236}">
                <a16:creationId xmlns:a16="http://schemas.microsoft.com/office/drawing/2014/main" id="{14047D2F-4F5C-9AB1-DF46-FB0CF5BC9088}"/>
              </a:ext>
            </a:extLst>
          </p:cNvPr>
          <p:cNvSpPr txBox="1"/>
          <p:nvPr/>
        </p:nvSpPr>
        <p:spPr>
          <a:xfrm>
            <a:off x="1451865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3" name="TextBox 75">
            <a:extLst>
              <a:ext uri="{FF2B5EF4-FFF2-40B4-BE49-F238E27FC236}">
                <a16:creationId xmlns:a16="http://schemas.microsoft.com/office/drawing/2014/main" id="{3DDB01D1-2D74-FA94-2674-0706973289E0}"/>
              </a:ext>
            </a:extLst>
          </p:cNvPr>
          <p:cNvSpPr txBox="1"/>
          <p:nvPr/>
        </p:nvSpPr>
        <p:spPr>
          <a:xfrm>
            <a:off x="1732998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4" name="TextBox 75">
            <a:extLst>
              <a:ext uri="{FF2B5EF4-FFF2-40B4-BE49-F238E27FC236}">
                <a16:creationId xmlns:a16="http://schemas.microsoft.com/office/drawing/2014/main" id="{7B5415E8-46AE-9223-965D-85F00409BE96}"/>
              </a:ext>
            </a:extLst>
          </p:cNvPr>
          <p:cNvSpPr txBox="1"/>
          <p:nvPr/>
        </p:nvSpPr>
        <p:spPr>
          <a:xfrm>
            <a:off x="2027044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5" name="TextBox 75">
            <a:extLst>
              <a:ext uri="{FF2B5EF4-FFF2-40B4-BE49-F238E27FC236}">
                <a16:creationId xmlns:a16="http://schemas.microsoft.com/office/drawing/2014/main" id="{6E100C76-281B-44DA-4057-534F5F1406F7}"/>
              </a:ext>
            </a:extLst>
          </p:cNvPr>
          <p:cNvSpPr txBox="1"/>
          <p:nvPr/>
        </p:nvSpPr>
        <p:spPr>
          <a:xfrm>
            <a:off x="2298429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6" name="TextBox 75">
            <a:extLst>
              <a:ext uri="{FF2B5EF4-FFF2-40B4-BE49-F238E27FC236}">
                <a16:creationId xmlns:a16="http://schemas.microsoft.com/office/drawing/2014/main" id="{A157DCF2-430D-0DEB-1531-20041C135976}"/>
              </a:ext>
            </a:extLst>
          </p:cNvPr>
          <p:cNvSpPr txBox="1"/>
          <p:nvPr/>
        </p:nvSpPr>
        <p:spPr>
          <a:xfrm>
            <a:off x="2579562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7" name="TextBox 75">
            <a:extLst>
              <a:ext uri="{FF2B5EF4-FFF2-40B4-BE49-F238E27FC236}">
                <a16:creationId xmlns:a16="http://schemas.microsoft.com/office/drawing/2014/main" id="{209FA566-3D2E-3B4D-4A3C-04BA1B5ABF7C}"/>
              </a:ext>
            </a:extLst>
          </p:cNvPr>
          <p:cNvSpPr txBox="1"/>
          <p:nvPr/>
        </p:nvSpPr>
        <p:spPr>
          <a:xfrm>
            <a:off x="2873608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8" name="TextBox 75">
            <a:extLst>
              <a:ext uri="{FF2B5EF4-FFF2-40B4-BE49-F238E27FC236}">
                <a16:creationId xmlns:a16="http://schemas.microsoft.com/office/drawing/2014/main" id="{229DC3A8-8550-6864-A147-9966199BE4D2}"/>
              </a:ext>
            </a:extLst>
          </p:cNvPr>
          <p:cNvSpPr txBox="1"/>
          <p:nvPr/>
        </p:nvSpPr>
        <p:spPr>
          <a:xfrm>
            <a:off x="3063916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9" name="TextBox 75">
            <a:extLst>
              <a:ext uri="{FF2B5EF4-FFF2-40B4-BE49-F238E27FC236}">
                <a16:creationId xmlns:a16="http://schemas.microsoft.com/office/drawing/2014/main" id="{C66383B6-C08D-B61C-A89B-2877EC611CAF}"/>
              </a:ext>
            </a:extLst>
          </p:cNvPr>
          <p:cNvSpPr txBox="1"/>
          <p:nvPr/>
        </p:nvSpPr>
        <p:spPr>
          <a:xfrm>
            <a:off x="3345049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0" name="TextBox 75">
            <a:extLst>
              <a:ext uri="{FF2B5EF4-FFF2-40B4-BE49-F238E27FC236}">
                <a16:creationId xmlns:a16="http://schemas.microsoft.com/office/drawing/2014/main" id="{4F0C79FB-4135-F261-FC02-8F3AD196E45A}"/>
              </a:ext>
            </a:extLst>
          </p:cNvPr>
          <p:cNvSpPr txBox="1"/>
          <p:nvPr/>
        </p:nvSpPr>
        <p:spPr>
          <a:xfrm>
            <a:off x="3639095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1" name="TextBox 75">
            <a:extLst>
              <a:ext uri="{FF2B5EF4-FFF2-40B4-BE49-F238E27FC236}">
                <a16:creationId xmlns:a16="http://schemas.microsoft.com/office/drawing/2014/main" id="{472675D0-4A16-2FB8-17F9-D0774FDAEEC2}"/>
              </a:ext>
            </a:extLst>
          </p:cNvPr>
          <p:cNvSpPr txBox="1"/>
          <p:nvPr/>
        </p:nvSpPr>
        <p:spPr>
          <a:xfrm>
            <a:off x="934891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2" name="TextBox 75">
            <a:extLst>
              <a:ext uri="{FF2B5EF4-FFF2-40B4-BE49-F238E27FC236}">
                <a16:creationId xmlns:a16="http://schemas.microsoft.com/office/drawing/2014/main" id="{99D9512A-F55F-E905-CBE5-CB4A94735053}"/>
              </a:ext>
            </a:extLst>
          </p:cNvPr>
          <p:cNvSpPr txBox="1"/>
          <p:nvPr/>
        </p:nvSpPr>
        <p:spPr>
          <a:xfrm>
            <a:off x="963004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3" name="TextBox 75">
            <a:extLst>
              <a:ext uri="{FF2B5EF4-FFF2-40B4-BE49-F238E27FC236}">
                <a16:creationId xmlns:a16="http://schemas.microsoft.com/office/drawing/2014/main" id="{12ED41D8-FBDF-AC75-CB3B-2C456F9B0773}"/>
              </a:ext>
            </a:extLst>
          </p:cNvPr>
          <p:cNvSpPr txBox="1"/>
          <p:nvPr/>
        </p:nvSpPr>
        <p:spPr>
          <a:xfrm>
            <a:off x="992409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DF78A2C4-0DE4-0CC4-90B7-EFEF3AF14B6C}"/>
                  </a:ext>
                </a:extLst>
              </p:cNvPr>
              <p:cNvSpPr txBox="1"/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DF78A2C4-0DE4-0CC4-90B7-EFEF3AF14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B8F0FF02-6832-3EEE-C413-C37D0EB3E30A}"/>
                  </a:ext>
                </a:extLst>
              </p:cNvPr>
              <p:cNvSpPr txBox="1"/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B8F0FF02-6832-3EEE-C413-C37D0EB3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blipFill>
                <a:blip r:embed="rId2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1C5BBAB8-4242-174B-DCA2-A0D0769B4888}"/>
                  </a:ext>
                </a:extLst>
              </p:cNvPr>
              <p:cNvSpPr txBox="1"/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1C5BBAB8-4242-174B-DCA2-A0D0769B4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99BA977C-C239-2CA7-1901-113FA9B980B1}"/>
                  </a:ext>
                </a:extLst>
              </p:cNvPr>
              <p:cNvSpPr txBox="1"/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99BA977C-C239-2CA7-1901-113FA9B98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blipFill>
                <a:blip r:embed="rId2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7">
            <a:extLst>
              <a:ext uri="{FF2B5EF4-FFF2-40B4-BE49-F238E27FC236}">
                <a16:creationId xmlns:a16="http://schemas.microsoft.com/office/drawing/2014/main" id="{36E1D530-621E-DA05-2D91-CAB9AD1C9910}"/>
              </a:ext>
            </a:extLst>
          </p:cNvPr>
          <p:cNvSpPr txBox="1"/>
          <p:nvPr/>
        </p:nvSpPr>
        <p:spPr>
          <a:xfrm>
            <a:off x="9960876" y="1602539"/>
            <a:ext cx="201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grammar size</a:t>
            </a:r>
          </a:p>
        </p:txBody>
      </p:sp>
    </p:spTree>
    <p:extLst>
      <p:ext uri="{BB962C8B-B14F-4D97-AF65-F5344CB8AC3E}">
        <p14:creationId xmlns:p14="http://schemas.microsoft.com/office/powerpoint/2010/main" val="2548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3154-4312-8761-7AA2-31B4BF0C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the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4B060-28DA-2675-8002-19D24291B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0" dirty="0"/>
                  <a:t>Grammar: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𝐵𝑎</m:t>
                    </m:r>
                  </m:oMath>
                </a14:m>
                <a:r>
                  <a:rPr lang="en-US" sz="2800" b="0" dirty="0"/>
                  <a:t>, …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}⊆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r>
                  <a:rPr lang="en-US" dirty="0"/>
                  <a:t> Encode each grammar by 0-1 vector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dirty="0"/>
              </a:p>
              <a:p>
                <a:endParaRPr lang="en-US" sz="2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𝑔𝑟𝑎𝑚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𝑔𝑟𝑎𝑚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Watermarking</a:t>
                </a:r>
                <a:r>
                  <a:rPr lang="en-US" dirty="0"/>
                  <a:t> a 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– multiplying it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4B060-28DA-2675-8002-19D24291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75">
            <a:extLst>
              <a:ext uri="{FF2B5EF4-FFF2-40B4-BE49-F238E27FC236}">
                <a16:creationId xmlns:a16="http://schemas.microsoft.com/office/drawing/2014/main" id="{C6856AB9-1048-6D07-71D2-FDF82A7ABF36}"/>
              </a:ext>
            </a:extLst>
          </p:cNvPr>
          <p:cNvSpPr txBox="1"/>
          <p:nvPr/>
        </p:nvSpPr>
        <p:spPr>
          <a:xfrm>
            <a:off x="2617077" y="3429000"/>
            <a:ext cx="74676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0 0 0 1 0 0 0 0 0 1 0 0 0 0 0 0 0 0 0 0 0 0 0 1 0 0 0 0 0 0 0 0</a:t>
            </a:r>
          </a:p>
        </p:txBody>
      </p:sp>
    </p:spTree>
    <p:extLst>
      <p:ext uri="{BB962C8B-B14F-4D97-AF65-F5344CB8AC3E}">
        <p14:creationId xmlns:p14="http://schemas.microsoft.com/office/powerpoint/2010/main" val="44868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77B9-93B9-5E23-5A6A-F85A31A5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651E-22E3-D259-ABEF-4827F03D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7F640-9A08-9F04-4A05-D77EC91E0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Karp-Rabin fingerprint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⟹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sz="2400" b="0" dirty="0"/>
                </a:br>
                <a:r>
                  <a:rPr lang="en-US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⟹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Ostrovsky-</a:t>
                </a:r>
                <a:r>
                  <a:rPr lang="en-US" sz="2400" b="0" dirty="0" err="1"/>
                  <a:t>Rabani</a:t>
                </a:r>
                <a:r>
                  <a:rPr lang="en-US" sz="2400" b="0" dirty="0"/>
                  <a:t> fingerprint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𝐸𝐷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                       ⟹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sz="2400" b="0" dirty="0"/>
                </a:br>
                <a:r>
                  <a:rPr lang="en-US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𝐸𝐷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⟹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7F640-9A08-9F04-4A05-D77EC91E0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75">
            <a:extLst>
              <a:ext uri="{FF2B5EF4-FFF2-40B4-BE49-F238E27FC236}">
                <a16:creationId xmlns:a16="http://schemas.microsoft.com/office/drawing/2014/main" id="{BE2110A9-C99C-795F-F5B4-97D1CFC9AC28}"/>
              </a:ext>
            </a:extLst>
          </p:cNvPr>
          <p:cNvSpPr txBox="1"/>
          <p:nvPr/>
        </p:nvSpPr>
        <p:spPr>
          <a:xfrm>
            <a:off x="2362200" y="5410200"/>
            <a:ext cx="74676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0 0 0 1 0 0 0 0 0 1 0 0 0 0 0 0 0 0 0 0 0 0 0 1 0 0 0 0 0 0 0 0</a:t>
            </a:r>
          </a:p>
        </p:txBody>
      </p:sp>
    </p:spTree>
    <p:extLst>
      <p:ext uri="{BB962C8B-B14F-4D97-AF65-F5344CB8AC3E}">
        <p14:creationId xmlns:p14="http://schemas.microsoft.com/office/powerpoint/2010/main" val="2214248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3E15F-29EF-ECED-DB70-ED12366F2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EBDD-2A67-68B3-FFD9-DB911CDC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of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50E864F6-2A88-B4AE-2530-428B52A5AF57}"/>
                  </a:ext>
                </a:extLst>
              </p:cNvPr>
              <p:cNvSpPr txBox="1"/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50E864F6-2A88-B4AE-2530-428B52A5A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53B409B4-FAE3-253A-C510-771DEB3BCD61}"/>
                  </a:ext>
                </a:extLst>
              </p:cNvPr>
              <p:cNvSpPr txBox="1"/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53B409B4-FAE3-253A-C510-771DEB3BC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338AE187-E7B3-F2DF-F143-71C4C6C93C4A}"/>
                  </a:ext>
                </a:extLst>
              </p:cNvPr>
              <p:cNvSpPr txBox="1"/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338AE187-E7B3-F2DF-F143-71C4C6C9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E6DE2F4C-73C5-43AD-D313-815D2C194984}"/>
                  </a:ext>
                </a:extLst>
              </p:cNvPr>
              <p:cNvSpPr txBox="1"/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E6DE2F4C-73C5-43AD-D313-815D2C194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92CA87DF-F593-14FC-A5F6-44E423FB377B}"/>
                  </a:ext>
                </a:extLst>
              </p:cNvPr>
              <p:cNvSpPr txBox="1"/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92CA87DF-F593-14FC-A5F6-44E423FB3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466CA581-A3C1-5A7C-9957-3B6A840E891D}"/>
                  </a:ext>
                </a:extLst>
              </p:cNvPr>
              <p:cNvSpPr txBox="1"/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466CA581-A3C1-5A7C-9957-3B6A840E8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DC2DB2B6-CE1E-4738-0040-D2367119B5D1}"/>
                  </a:ext>
                </a:extLst>
              </p:cNvPr>
              <p:cNvSpPr txBox="1"/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DC2DB2B6-CE1E-4738-0040-D2367119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blipFill>
                <a:blip r:embed="rId8"/>
                <a:stretch>
                  <a:fillRect l="-3030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ACE0F376-2992-DEDC-6D82-4291D9968F1D}"/>
                  </a:ext>
                </a:extLst>
              </p:cNvPr>
              <p:cNvSpPr txBox="1"/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ACE0F376-2992-DEDC-6D82-4291D996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01B4136C-A005-9BFB-8722-BA81F01C1C28}"/>
                  </a:ext>
                </a:extLst>
              </p:cNvPr>
              <p:cNvSpPr txBox="1"/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01B4136C-A005-9BFB-8722-BA81F01C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78242A43-375E-4E29-0623-48B2D493923E}"/>
                  </a:ext>
                </a:extLst>
              </p:cNvPr>
              <p:cNvSpPr txBox="1"/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78242A43-375E-4E29-0623-48B2D4939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205A3FE8-08B5-7B7F-0DBB-B1F068570307}"/>
                  </a:ext>
                </a:extLst>
              </p:cNvPr>
              <p:cNvSpPr txBox="1"/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205A3FE8-08B5-7B7F-0DBB-B1F06857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blipFill>
                <a:blip r:embed="rId12"/>
                <a:stretch>
                  <a:fillRect l="-13043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E9E8B7B4-97F3-864D-2813-F2194AD49E65}"/>
                  </a:ext>
                </a:extLst>
              </p:cNvPr>
              <p:cNvSpPr txBox="1"/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E9E8B7B4-97F3-864D-2813-F2194AD49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ACCE76F9-8B4C-BE4F-87EF-1CC2317901FC}"/>
                  </a:ext>
                </a:extLst>
              </p:cNvPr>
              <p:cNvSpPr txBox="1"/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ACCE76F9-8B4C-BE4F-87EF-1CC23179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blipFill>
                <a:blip r:embed="rId14"/>
                <a:stretch>
                  <a:fillRect l="-13158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A706B945-2474-18F0-0314-2BDF21287184}"/>
                  </a:ext>
                </a:extLst>
              </p:cNvPr>
              <p:cNvSpPr txBox="1"/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A706B945-2474-18F0-0314-2BDF21287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blipFill>
                <a:blip r:embed="rId15"/>
                <a:stretch>
                  <a:fillRect l="-1217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75">
            <a:extLst>
              <a:ext uri="{FF2B5EF4-FFF2-40B4-BE49-F238E27FC236}">
                <a16:creationId xmlns:a16="http://schemas.microsoft.com/office/drawing/2014/main" id="{081E6E3F-F3A1-30B3-A490-3227E6352679}"/>
              </a:ext>
            </a:extLst>
          </p:cNvPr>
          <p:cNvSpPr txBox="1"/>
          <p:nvPr/>
        </p:nvSpPr>
        <p:spPr>
          <a:xfrm>
            <a:off x="1045780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9" name="TextBox 75">
            <a:extLst>
              <a:ext uri="{FF2B5EF4-FFF2-40B4-BE49-F238E27FC236}">
                <a16:creationId xmlns:a16="http://schemas.microsoft.com/office/drawing/2014/main" id="{65433F6D-5BCC-A512-CA90-5683E26B5727}"/>
              </a:ext>
            </a:extLst>
          </p:cNvPr>
          <p:cNvSpPr txBox="1"/>
          <p:nvPr/>
        </p:nvSpPr>
        <p:spPr>
          <a:xfrm>
            <a:off x="1416249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TextBox 75">
            <a:extLst>
              <a:ext uri="{FF2B5EF4-FFF2-40B4-BE49-F238E27FC236}">
                <a16:creationId xmlns:a16="http://schemas.microsoft.com/office/drawing/2014/main" id="{FB24B09C-8621-3C82-6551-EBCA3FC9A27E}"/>
              </a:ext>
            </a:extLst>
          </p:cNvPr>
          <p:cNvSpPr txBox="1"/>
          <p:nvPr/>
        </p:nvSpPr>
        <p:spPr>
          <a:xfrm>
            <a:off x="1799634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TextBox 75">
            <a:extLst>
              <a:ext uri="{FF2B5EF4-FFF2-40B4-BE49-F238E27FC236}">
                <a16:creationId xmlns:a16="http://schemas.microsoft.com/office/drawing/2014/main" id="{155CE718-CC11-E1A0-4832-2786B4B10635}"/>
              </a:ext>
            </a:extLst>
          </p:cNvPr>
          <p:cNvSpPr txBox="1"/>
          <p:nvPr/>
        </p:nvSpPr>
        <p:spPr>
          <a:xfrm>
            <a:off x="3173674" y="4164063"/>
            <a:ext cx="494436" cy="474232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2" name="TextBox 75">
            <a:extLst>
              <a:ext uri="{FF2B5EF4-FFF2-40B4-BE49-F238E27FC236}">
                <a16:creationId xmlns:a16="http://schemas.microsoft.com/office/drawing/2014/main" id="{3C3CA836-8EC1-0667-3C5F-948C83562549}"/>
              </a:ext>
            </a:extLst>
          </p:cNvPr>
          <p:cNvSpPr txBox="1"/>
          <p:nvPr/>
        </p:nvSpPr>
        <p:spPr>
          <a:xfrm>
            <a:off x="2233448" y="4168391"/>
            <a:ext cx="583365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CC794009-2145-B807-4F1F-3E9E9B10AC02}"/>
              </a:ext>
            </a:extLst>
          </p:cNvPr>
          <p:cNvSpPr txBox="1"/>
          <p:nvPr/>
        </p:nvSpPr>
        <p:spPr>
          <a:xfrm>
            <a:off x="8568539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66FCEA33-9B89-2059-2EC6-0AF0FF09FF2A}"/>
              </a:ext>
            </a:extLst>
          </p:cNvPr>
          <p:cNvSpPr txBox="1"/>
          <p:nvPr/>
        </p:nvSpPr>
        <p:spPr>
          <a:xfrm>
            <a:off x="9065132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3AB664C2-CCC1-A6A9-CB13-B3C55C68E6F7}"/>
              </a:ext>
            </a:extLst>
          </p:cNvPr>
          <p:cNvSpPr txBox="1"/>
          <p:nvPr/>
        </p:nvSpPr>
        <p:spPr>
          <a:xfrm>
            <a:off x="9443259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4C687031-9C58-0402-536E-9BDC8B2F9C98}"/>
              </a:ext>
            </a:extLst>
          </p:cNvPr>
          <p:cNvSpPr txBox="1"/>
          <p:nvPr/>
        </p:nvSpPr>
        <p:spPr>
          <a:xfrm>
            <a:off x="9784888" y="4168391"/>
            <a:ext cx="234118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7" name="TextBox 75">
            <a:extLst>
              <a:ext uri="{FF2B5EF4-FFF2-40B4-BE49-F238E27FC236}">
                <a16:creationId xmlns:a16="http://schemas.microsoft.com/office/drawing/2014/main" id="{233469AB-E4B6-8FEB-60BA-8CCD5A699E67}"/>
              </a:ext>
            </a:extLst>
          </p:cNvPr>
          <p:cNvSpPr txBox="1"/>
          <p:nvPr/>
        </p:nvSpPr>
        <p:spPr>
          <a:xfrm>
            <a:off x="7028628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D783545F-9475-28CA-21B1-D1D69A8F304E}"/>
              </a:ext>
            </a:extLst>
          </p:cNvPr>
          <p:cNvSpPr txBox="1"/>
          <p:nvPr/>
        </p:nvSpPr>
        <p:spPr>
          <a:xfrm>
            <a:off x="7375513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7147067F-CAF2-192D-9FB4-1CD19BBCAF7D}"/>
              </a:ext>
            </a:extLst>
          </p:cNvPr>
          <p:cNvSpPr txBox="1"/>
          <p:nvPr/>
        </p:nvSpPr>
        <p:spPr>
          <a:xfrm>
            <a:off x="7774582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0" name="TextBox 75">
            <a:extLst>
              <a:ext uri="{FF2B5EF4-FFF2-40B4-BE49-F238E27FC236}">
                <a16:creationId xmlns:a16="http://schemas.microsoft.com/office/drawing/2014/main" id="{82B7A20D-1F0D-AF42-80FB-E3FA42939AC4}"/>
              </a:ext>
            </a:extLst>
          </p:cNvPr>
          <p:cNvSpPr txBox="1"/>
          <p:nvPr/>
        </p:nvSpPr>
        <p:spPr>
          <a:xfrm>
            <a:off x="8132075" y="4168391"/>
            <a:ext cx="312844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110D7B76-714E-F544-0F22-8D7B221E7495}"/>
                  </a:ext>
                </a:extLst>
              </p:cNvPr>
              <p:cNvSpPr txBox="1"/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110D7B76-714E-F544-0F22-8D7B221E7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DCFC6C9F-6581-F0E1-5DF4-CBABDEE959F6}"/>
                  </a:ext>
                </a:extLst>
              </p:cNvPr>
              <p:cNvSpPr txBox="1"/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DCFC6C9F-6581-F0E1-5DF4-CBABDEE95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B2B8D42B-814F-5738-EE5C-A5E4F1D3FE5D}"/>
                  </a:ext>
                </a:extLst>
              </p:cNvPr>
              <p:cNvSpPr txBox="1"/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B2B8D42B-814F-5738-EE5C-A5E4F1D3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5D9232-7517-6305-C2D1-0DB0682E504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596839" y="2190900"/>
            <a:ext cx="2811794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8A476D-72DC-F95D-F877-5F7510CD051C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367048" y="2190900"/>
            <a:ext cx="1041585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54DADB-18B9-013F-6CB6-03A45DFF3B3F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5408633" y="2190900"/>
            <a:ext cx="145743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8C3BF0-8C96-1313-A129-05D88F37979F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5408633" y="2190900"/>
            <a:ext cx="320196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142505-965E-1153-AB8A-F5EB7DE1813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707931" y="3059397"/>
            <a:ext cx="888908" cy="3454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73E03B-76B0-B1C0-2558-6444E6D82144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2525131" y="3059397"/>
            <a:ext cx="71708" cy="34510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C635C5-6499-09F3-C5F1-29CB0E8A05A9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3589282" y="3060102"/>
            <a:ext cx="777766" cy="34347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EB997A-C514-61ED-9627-46958DC8F60F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4361751" y="3060102"/>
            <a:ext cx="5297" cy="34494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20D8CFB-9B3B-1A9E-F2AF-293EFD3A0FB6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4367048" y="3060102"/>
            <a:ext cx="815496" cy="34061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11C3E3-E372-3BC7-FD68-21C88276B525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H="1" flipV="1">
            <a:off x="6866070" y="3061321"/>
            <a:ext cx="84133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8BF33B1-2CF9-473A-7C61-B7AB5128E467}"/>
              </a:ext>
            </a:extLst>
          </p:cNvPr>
          <p:cNvCxnSpPr>
            <a:cxnSpLocks/>
            <a:stCxn id="14" idx="0"/>
            <a:endCxn id="7" idx="2"/>
          </p:cNvCxnSpPr>
          <p:nvPr/>
        </p:nvCxnSpPr>
        <p:spPr>
          <a:xfrm flipH="1" flipV="1">
            <a:off x="6866070" y="3061321"/>
            <a:ext cx="832757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0182AB2-A615-A2D8-7708-507B329AB270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flipV="1">
            <a:off x="8471296" y="3055870"/>
            <a:ext cx="139304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6992D4E-E27F-A9A4-A0F3-BECD2C62E627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H="1" flipV="1">
            <a:off x="8610600" y="3055870"/>
            <a:ext cx="681489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0A48622-933D-A00D-C960-9CC0BACA6B15}"/>
              </a:ext>
            </a:extLst>
          </p:cNvPr>
          <p:cNvCxnSpPr>
            <a:cxnSpLocks/>
            <a:stCxn id="18" idx="0"/>
            <a:endCxn id="9" idx="2"/>
          </p:cNvCxnSpPr>
          <p:nvPr/>
        </p:nvCxnSpPr>
        <p:spPr>
          <a:xfrm flipV="1">
            <a:off x="1187670" y="3870817"/>
            <a:ext cx="520261" cy="29738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FD12601-30F5-1D73-E635-D0011DC77332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1558139" y="3870817"/>
            <a:ext cx="149792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2A164FC-2EC1-CE0D-4C13-CAA540815581}"/>
              </a:ext>
            </a:extLst>
          </p:cNvPr>
          <p:cNvCxnSpPr>
            <a:cxnSpLocks/>
            <a:stCxn id="20" idx="0"/>
            <a:endCxn id="9" idx="2"/>
          </p:cNvCxnSpPr>
          <p:nvPr/>
        </p:nvCxnSpPr>
        <p:spPr>
          <a:xfrm flipH="1" flipV="1">
            <a:off x="1707931" y="3870817"/>
            <a:ext cx="208762" cy="29609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3095258-DEEE-0B7C-7BAF-19F4DD89314B}"/>
              </a:ext>
            </a:extLst>
          </p:cNvPr>
          <p:cNvCxnSpPr>
            <a:cxnSpLocks/>
            <a:stCxn id="22" idx="0"/>
            <a:endCxn id="10" idx="2"/>
          </p:cNvCxnSpPr>
          <p:nvPr/>
        </p:nvCxnSpPr>
        <p:spPr>
          <a:xfrm flipV="1">
            <a:off x="2525131" y="3871169"/>
            <a:ext cx="0" cy="2972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677DE2D-163A-961E-4AB9-C728B83EC73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3420892" y="3872099"/>
            <a:ext cx="168390" cy="29196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40FF26C-6945-E0CE-F36D-9079BEF43EC8}"/>
              </a:ext>
            </a:extLst>
          </p:cNvPr>
          <p:cNvCxnSpPr>
            <a:cxnSpLocks/>
            <a:stCxn id="27" idx="0"/>
            <a:endCxn id="17" idx="2"/>
          </p:cNvCxnSpPr>
          <p:nvPr/>
        </p:nvCxnSpPr>
        <p:spPr>
          <a:xfrm flipH="1" flipV="1">
            <a:off x="6950203" y="3869887"/>
            <a:ext cx="220315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31E0F5F-4A9D-64C4-17B6-BDA731480D0E}"/>
              </a:ext>
            </a:extLst>
          </p:cNvPr>
          <p:cNvCxnSpPr>
            <a:cxnSpLocks/>
            <a:stCxn id="28" idx="0"/>
            <a:endCxn id="14" idx="2"/>
          </p:cNvCxnSpPr>
          <p:nvPr/>
        </p:nvCxnSpPr>
        <p:spPr>
          <a:xfrm flipV="1">
            <a:off x="7517403" y="3869887"/>
            <a:ext cx="181424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C88256-9C5E-FF98-FB19-DF7F62737F0E}"/>
              </a:ext>
            </a:extLst>
          </p:cNvPr>
          <p:cNvCxnSpPr>
            <a:cxnSpLocks/>
            <a:stCxn id="29" idx="0"/>
            <a:endCxn id="14" idx="2"/>
          </p:cNvCxnSpPr>
          <p:nvPr/>
        </p:nvCxnSpPr>
        <p:spPr>
          <a:xfrm flipH="1" flipV="1">
            <a:off x="7698827" y="3869887"/>
            <a:ext cx="192814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73D8D5F-1441-3211-E1DF-E322DD3BF0D0}"/>
              </a:ext>
            </a:extLst>
          </p:cNvPr>
          <p:cNvCxnSpPr>
            <a:cxnSpLocks/>
            <a:stCxn id="30" idx="0"/>
            <a:endCxn id="16" idx="2"/>
          </p:cNvCxnSpPr>
          <p:nvPr/>
        </p:nvCxnSpPr>
        <p:spPr>
          <a:xfrm flipV="1">
            <a:off x="8288497" y="3869887"/>
            <a:ext cx="182799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E80A1B8-0D13-8F2C-2EDC-4A3D36AAF910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8471296" y="3869887"/>
            <a:ext cx="239133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49F7558-61D5-BC72-817C-900F5C2E6FF3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V="1">
            <a:off x="9207022" y="3869887"/>
            <a:ext cx="85067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2B0C017-85B4-D0F9-928A-3CF9D9A9AB43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9292089" y="3869887"/>
            <a:ext cx="268229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7404293-B46A-8D1A-CC10-2A46052DD577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9292089" y="3869887"/>
            <a:ext cx="609858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TextBox 75">
            <a:extLst>
              <a:ext uri="{FF2B5EF4-FFF2-40B4-BE49-F238E27FC236}">
                <a16:creationId xmlns:a16="http://schemas.microsoft.com/office/drawing/2014/main" id="{EAF1EE46-D8DC-A776-08DD-CC52D943A27B}"/>
              </a:ext>
            </a:extLst>
          </p:cNvPr>
          <p:cNvSpPr txBox="1"/>
          <p:nvPr/>
        </p:nvSpPr>
        <p:spPr>
          <a:xfrm>
            <a:off x="59555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0" name="TextBox 75">
            <a:extLst>
              <a:ext uri="{FF2B5EF4-FFF2-40B4-BE49-F238E27FC236}">
                <a16:creationId xmlns:a16="http://schemas.microsoft.com/office/drawing/2014/main" id="{780CE52C-0BD9-BBFD-02CD-2FB0FE167BC9}"/>
              </a:ext>
            </a:extLst>
          </p:cNvPr>
          <p:cNvSpPr txBox="1"/>
          <p:nvPr/>
        </p:nvSpPr>
        <p:spPr>
          <a:xfrm>
            <a:off x="87668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1" name="TextBox 75">
            <a:extLst>
              <a:ext uri="{FF2B5EF4-FFF2-40B4-BE49-F238E27FC236}">
                <a16:creationId xmlns:a16="http://schemas.microsoft.com/office/drawing/2014/main" id="{68D064A9-E45B-83F4-DF36-6729BEA19E98}"/>
              </a:ext>
            </a:extLst>
          </p:cNvPr>
          <p:cNvSpPr txBox="1"/>
          <p:nvPr/>
        </p:nvSpPr>
        <p:spPr>
          <a:xfrm>
            <a:off x="117073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2" name="TextBox 75">
            <a:extLst>
              <a:ext uri="{FF2B5EF4-FFF2-40B4-BE49-F238E27FC236}">
                <a16:creationId xmlns:a16="http://schemas.microsoft.com/office/drawing/2014/main" id="{D9736455-D27A-9D73-6CAB-969B71654F8B}"/>
              </a:ext>
            </a:extLst>
          </p:cNvPr>
          <p:cNvSpPr txBox="1"/>
          <p:nvPr/>
        </p:nvSpPr>
        <p:spPr>
          <a:xfrm>
            <a:off x="1451865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3" name="TextBox 75">
            <a:extLst>
              <a:ext uri="{FF2B5EF4-FFF2-40B4-BE49-F238E27FC236}">
                <a16:creationId xmlns:a16="http://schemas.microsoft.com/office/drawing/2014/main" id="{36CC354E-5E13-FD3C-AA90-941DD2964D47}"/>
              </a:ext>
            </a:extLst>
          </p:cNvPr>
          <p:cNvSpPr txBox="1"/>
          <p:nvPr/>
        </p:nvSpPr>
        <p:spPr>
          <a:xfrm>
            <a:off x="1732998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4" name="TextBox 75">
            <a:extLst>
              <a:ext uri="{FF2B5EF4-FFF2-40B4-BE49-F238E27FC236}">
                <a16:creationId xmlns:a16="http://schemas.microsoft.com/office/drawing/2014/main" id="{41F8EDB8-E1A4-5598-5D4C-205A284C9654}"/>
              </a:ext>
            </a:extLst>
          </p:cNvPr>
          <p:cNvSpPr txBox="1"/>
          <p:nvPr/>
        </p:nvSpPr>
        <p:spPr>
          <a:xfrm>
            <a:off x="2027044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5" name="TextBox 75">
            <a:extLst>
              <a:ext uri="{FF2B5EF4-FFF2-40B4-BE49-F238E27FC236}">
                <a16:creationId xmlns:a16="http://schemas.microsoft.com/office/drawing/2014/main" id="{5EE85611-A68C-8A5D-A6F7-7F73909E0CEE}"/>
              </a:ext>
            </a:extLst>
          </p:cNvPr>
          <p:cNvSpPr txBox="1"/>
          <p:nvPr/>
        </p:nvSpPr>
        <p:spPr>
          <a:xfrm>
            <a:off x="2298429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6" name="TextBox 75">
            <a:extLst>
              <a:ext uri="{FF2B5EF4-FFF2-40B4-BE49-F238E27FC236}">
                <a16:creationId xmlns:a16="http://schemas.microsoft.com/office/drawing/2014/main" id="{78924828-DAB3-4A2D-F3ED-BE186C4A08D7}"/>
              </a:ext>
            </a:extLst>
          </p:cNvPr>
          <p:cNvSpPr txBox="1"/>
          <p:nvPr/>
        </p:nvSpPr>
        <p:spPr>
          <a:xfrm>
            <a:off x="2579562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7" name="TextBox 75">
            <a:extLst>
              <a:ext uri="{FF2B5EF4-FFF2-40B4-BE49-F238E27FC236}">
                <a16:creationId xmlns:a16="http://schemas.microsoft.com/office/drawing/2014/main" id="{55959952-BF57-5C72-E117-1214DA637CB0}"/>
              </a:ext>
            </a:extLst>
          </p:cNvPr>
          <p:cNvSpPr txBox="1"/>
          <p:nvPr/>
        </p:nvSpPr>
        <p:spPr>
          <a:xfrm>
            <a:off x="2873608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8" name="TextBox 75">
            <a:extLst>
              <a:ext uri="{FF2B5EF4-FFF2-40B4-BE49-F238E27FC236}">
                <a16:creationId xmlns:a16="http://schemas.microsoft.com/office/drawing/2014/main" id="{C00B6C6F-E8A6-122A-55B0-51880AAF828D}"/>
              </a:ext>
            </a:extLst>
          </p:cNvPr>
          <p:cNvSpPr txBox="1"/>
          <p:nvPr/>
        </p:nvSpPr>
        <p:spPr>
          <a:xfrm>
            <a:off x="3063916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9" name="TextBox 75">
            <a:extLst>
              <a:ext uri="{FF2B5EF4-FFF2-40B4-BE49-F238E27FC236}">
                <a16:creationId xmlns:a16="http://schemas.microsoft.com/office/drawing/2014/main" id="{3B33F2D9-39A5-0340-8856-CAFBEEF2AF00}"/>
              </a:ext>
            </a:extLst>
          </p:cNvPr>
          <p:cNvSpPr txBox="1"/>
          <p:nvPr/>
        </p:nvSpPr>
        <p:spPr>
          <a:xfrm>
            <a:off x="3345049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0" name="TextBox 75">
            <a:extLst>
              <a:ext uri="{FF2B5EF4-FFF2-40B4-BE49-F238E27FC236}">
                <a16:creationId xmlns:a16="http://schemas.microsoft.com/office/drawing/2014/main" id="{ACAED337-4E0D-FF76-B1FE-84DBE116D0D9}"/>
              </a:ext>
            </a:extLst>
          </p:cNvPr>
          <p:cNvSpPr txBox="1"/>
          <p:nvPr/>
        </p:nvSpPr>
        <p:spPr>
          <a:xfrm>
            <a:off x="3639095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1" name="TextBox 75">
            <a:extLst>
              <a:ext uri="{FF2B5EF4-FFF2-40B4-BE49-F238E27FC236}">
                <a16:creationId xmlns:a16="http://schemas.microsoft.com/office/drawing/2014/main" id="{4C9B5238-7288-AF1B-6E27-9AB6F6C0851D}"/>
              </a:ext>
            </a:extLst>
          </p:cNvPr>
          <p:cNvSpPr txBox="1"/>
          <p:nvPr/>
        </p:nvSpPr>
        <p:spPr>
          <a:xfrm>
            <a:off x="934891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2" name="TextBox 75">
            <a:extLst>
              <a:ext uri="{FF2B5EF4-FFF2-40B4-BE49-F238E27FC236}">
                <a16:creationId xmlns:a16="http://schemas.microsoft.com/office/drawing/2014/main" id="{76F8D4B0-D770-B19C-1E78-7933D9EBAEFD}"/>
              </a:ext>
            </a:extLst>
          </p:cNvPr>
          <p:cNvSpPr txBox="1"/>
          <p:nvPr/>
        </p:nvSpPr>
        <p:spPr>
          <a:xfrm>
            <a:off x="963004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3" name="TextBox 75">
            <a:extLst>
              <a:ext uri="{FF2B5EF4-FFF2-40B4-BE49-F238E27FC236}">
                <a16:creationId xmlns:a16="http://schemas.microsoft.com/office/drawing/2014/main" id="{C9A94316-EA3A-7171-B51F-D4F6E90A934D}"/>
              </a:ext>
            </a:extLst>
          </p:cNvPr>
          <p:cNvSpPr txBox="1"/>
          <p:nvPr/>
        </p:nvSpPr>
        <p:spPr>
          <a:xfrm>
            <a:off x="992409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9AE35278-5554-2A3D-FAB7-3BA5082BE8D9}"/>
                  </a:ext>
                </a:extLst>
              </p:cNvPr>
              <p:cNvSpPr txBox="1"/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9AE35278-5554-2A3D-FAB7-3BA5082B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CA1F7704-6346-A90D-54EE-7BBA30886BC5}"/>
                  </a:ext>
                </a:extLst>
              </p:cNvPr>
              <p:cNvSpPr txBox="1"/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CA1F7704-6346-A90D-54EE-7BBA3088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blipFill>
                <a:blip r:embed="rId2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937CB247-00C5-CF65-2C72-426BB4BA77F6}"/>
                  </a:ext>
                </a:extLst>
              </p:cNvPr>
              <p:cNvSpPr txBox="1"/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937CB247-00C5-CF65-2C72-426BB4BA7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7DC5ABBC-177B-71EA-10A5-CEEACEA9E6C7}"/>
                  </a:ext>
                </a:extLst>
              </p:cNvPr>
              <p:cNvSpPr txBox="1"/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7DC5ABBC-177B-71EA-10A5-CEEACEA9E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blipFill>
                <a:blip r:embed="rId2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7">
            <a:extLst>
              <a:ext uri="{FF2B5EF4-FFF2-40B4-BE49-F238E27FC236}">
                <a16:creationId xmlns:a16="http://schemas.microsoft.com/office/drawing/2014/main" id="{CB8A8FA8-5F37-0ACF-A58A-D6189F4802A9}"/>
              </a:ext>
            </a:extLst>
          </p:cNvPr>
          <p:cNvSpPr txBox="1"/>
          <p:nvPr/>
        </p:nvSpPr>
        <p:spPr>
          <a:xfrm>
            <a:off x="9960876" y="1602539"/>
            <a:ext cx="201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grammar size</a:t>
            </a:r>
          </a:p>
        </p:txBody>
      </p:sp>
    </p:spTree>
    <p:extLst>
      <p:ext uri="{BB962C8B-B14F-4D97-AF65-F5344CB8AC3E}">
        <p14:creationId xmlns:p14="http://schemas.microsoft.com/office/powerpoint/2010/main" val="30480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462A-5C14-C7DD-FE35-7735A180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mismatch recovery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8">
                <a:extLst>
                  <a:ext uri="{FF2B5EF4-FFF2-40B4-BE49-F238E27FC236}">
                    <a16:creationId xmlns:a16="http://schemas.microsoft.com/office/drawing/2014/main" id="{741D8CA5-AC15-A7CA-8576-3526B053B642}"/>
                  </a:ext>
                </a:extLst>
              </p:cNvPr>
              <p:cNvSpPr txBox="1"/>
              <p:nvPr/>
            </p:nvSpPr>
            <p:spPr>
              <a:xfrm>
                <a:off x="3224051" y="4292590"/>
                <a:ext cx="161625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TextBox 58">
                <a:extLst>
                  <a:ext uri="{FF2B5EF4-FFF2-40B4-BE49-F238E27FC236}">
                    <a16:creationId xmlns:a16="http://schemas.microsoft.com/office/drawing/2014/main" id="{741D8CA5-AC15-A7CA-8576-3526B053B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051" y="4292590"/>
                <a:ext cx="161625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8">
                <a:extLst>
                  <a:ext uri="{FF2B5EF4-FFF2-40B4-BE49-F238E27FC236}">
                    <a16:creationId xmlns:a16="http://schemas.microsoft.com/office/drawing/2014/main" id="{015BEFB7-79AB-8478-3F9A-4B05976530CB}"/>
                  </a:ext>
                </a:extLst>
              </p:cNvPr>
              <p:cNvSpPr txBox="1"/>
              <p:nvPr/>
            </p:nvSpPr>
            <p:spPr>
              <a:xfrm>
                <a:off x="4840310" y="4292590"/>
                <a:ext cx="161625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TextBox 58">
                <a:extLst>
                  <a:ext uri="{FF2B5EF4-FFF2-40B4-BE49-F238E27FC236}">
                    <a16:creationId xmlns:a16="http://schemas.microsoft.com/office/drawing/2014/main" id="{015BEFB7-79AB-8478-3F9A-4B0597653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310" y="4292590"/>
                <a:ext cx="161625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8">
                <a:extLst>
                  <a:ext uri="{FF2B5EF4-FFF2-40B4-BE49-F238E27FC236}">
                    <a16:creationId xmlns:a16="http://schemas.microsoft.com/office/drawing/2014/main" id="{1893301D-81B4-5BBE-4FED-CCD38D8F3FFF}"/>
                  </a:ext>
                </a:extLst>
              </p:cNvPr>
              <p:cNvSpPr txBox="1"/>
              <p:nvPr/>
            </p:nvSpPr>
            <p:spPr>
              <a:xfrm>
                <a:off x="8072828" y="4292590"/>
                <a:ext cx="1616257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011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6" name="TextBox 58">
                <a:extLst>
                  <a:ext uri="{FF2B5EF4-FFF2-40B4-BE49-F238E27FC236}">
                    <a16:creationId xmlns:a16="http://schemas.microsoft.com/office/drawing/2014/main" id="{1893301D-81B4-5BBE-4FED-CCD38D8F3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828" y="4292590"/>
                <a:ext cx="16162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8">
                <a:extLst>
                  <a:ext uri="{FF2B5EF4-FFF2-40B4-BE49-F238E27FC236}">
                    <a16:creationId xmlns:a16="http://schemas.microsoft.com/office/drawing/2014/main" id="{39270397-217D-DB7D-64AA-8369A9FF437A}"/>
                  </a:ext>
                </a:extLst>
              </p:cNvPr>
              <p:cNvSpPr txBox="1"/>
              <p:nvPr/>
            </p:nvSpPr>
            <p:spPr>
              <a:xfrm>
                <a:off x="6456569" y="4292590"/>
                <a:ext cx="1616257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" name="TextBox 58">
                <a:extLst>
                  <a:ext uri="{FF2B5EF4-FFF2-40B4-BE49-F238E27FC236}">
                    <a16:creationId xmlns:a16="http://schemas.microsoft.com/office/drawing/2014/main" id="{39270397-217D-DB7D-64AA-8369A9FF4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69" y="4292590"/>
                <a:ext cx="16162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58">
            <a:extLst>
              <a:ext uri="{FF2B5EF4-FFF2-40B4-BE49-F238E27FC236}">
                <a16:creationId xmlns:a16="http://schemas.microsoft.com/office/drawing/2014/main" id="{3225A8C2-101B-2CD1-5DFE-F01FD32822BB}"/>
              </a:ext>
            </a:extLst>
          </p:cNvPr>
          <p:cNvSpPr txBox="1"/>
          <p:nvPr/>
        </p:nvSpPr>
        <p:spPr>
          <a:xfrm>
            <a:off x="3224051" y="5044080"/>
            <a:ext cx="1616259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/>
          </a:p>
        </p:txBody>
      </p:sp>
      <p:sp>
        <p:nvSpPr>
          <p:cNvPr id="10" name="TextBox 58">
            <a:extLst>
              <a:ext uri="{FF2B5EF4-FFF2-40B4-BE49-F238E27FC236}">
                <a16:creationId xmlns:a16="http://schemas.microsoft.com/office/drawing/2014/main" id="{4B8D789D-599F-86EE-CE76-FBF1AFF56321}"/>
              </a:ext>
            </a:extLst>
          </p:cNvPr>
          <p:cNvSpPr txBox="1"/>
          <p:nvPr/>
        </p:nvSpPr>
        <p:spPr>
          <a:xfrm>
            <a:off x="4840310" y="5044080"/>
            <a:ext cx="1616259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/>
          </a:p>
        </p:txBody>
      </p:sp>
      <p:sp>
        <p:nvSpPr>
          <p:cNvPr id="11" name="TextBox 58">
            <a:extLst>
              <a:ext uri="{FF2B5EF4-FFF2-40B4-BE49-F238E27FC236}">
                <a16:creationId xmlns:a16="http://schemas.microsoft.com/office/drawing/2014/main" id="{97C0163F-E4A8-76D5-7BF5-10393488D08D}"/>
              </a:ext>
            </a:extLst>
          </p:cNvPr>
          <p:cNvSpPr txBox="1"/>
          <p:nvPr/>
        </p:nvSpPr>
        <p:spPr>
          <a:xfrm>
            <a:off x="8072828" y="5044080"/>
            <a:ext cx="1616257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/>
          </a:p>
        </p:txBody>
      </p:sp>
      <p:sp>
        <p:nvSpPr>
          <p:cNvPr id="12" name="TextBox 58">
            <a:extLst>
              <a:ext uri="{FF2B5EF4-FFF2-40B4-BE49-F238E27FC236}">
                <a16:creationId xmlns:a16="http://schemas.microsoft.com/office/drawing/2014/main" id="{E29D91C0-AB90-572B-FE13-B53AF68CAE1E}"/>
              </a:ext>
            </a:extLst>
          </p:cNvPr>
          <p:cNvSpPr txBox="1"/>
          <p:nvPr/>
        </p:nvSpPr>
        <p:spPr>
          <a:xfrm>
            <a:off x="6456569" y="5044080"/>
            <a:ext cx="1616257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2">
                <a:extLst>
                  <a:ext uri="{FF2B5EF4-FFF2-40B4-BE49-F238E27FC236}">
                    <a16:creationId xmlns:a16="http://schemas.microsoft.com/office/drawing/2014/main" id="{A8080299-A00C-841C-0766-BFE71C58B3E5}"/>
                  </a:ext>
                </a:extLst>
              </p:cNvPr>
              <p:cNvSpPr txBox="1"/>
              <p:nvPr/>
            </p:nvSpPr>
            <p:spPr>
              <a:xfrm>
                <a:off x="1954927" y="429259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92">
                <a:extLst>
                  <a:ext uri="{FF2B5EF4-FFF2-40B4-BE49-F238E27FC236}">
                    <a16:creationId xmlns:a16="http://schemas.microsoft.com/office/drawing/2014/main" id="{A8080299-A00C-841C-0766-BFE71C58B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927" y="4292590"/>
                <a:ext cx="129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2">
                <a:extLst>
                  <a:ext uri="{FF2B5EF4-FFF2-40B4-BE49-F238E27FC236}">
                    <a16:creationId xmlns:a16="http://schemas.microsoft.com/office/drawing/2014/main" id="{7E2F610F-F720-28BB-C3F3-23C126D5061D}"/>
                  </a:ext>
                </a:extLst>
              </p:cNvPr>
              <p:cNvSpPr txBox="1"/>
              <p:nvPr/>
            </p:nvSpPr>
            <p:spPr>
              <a:xfrm>
                <a:off x="1930204" y="504407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92">
                <a:extLst>
                  <a:ext uri="{FF2B5EF4-FFF2-40B4-BE49-F238E27FC236}">
                    <a16:creationId xmlns:a16="http://schemas.microsoft.com/office/drawing/2014/main" id="{7E2F610F-F720-28BB-C3F3-23C126D50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04" y="5044079"/>
                <a:ext cx="1293845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C6758B34-AD4E-4DF4-CBDA-D87E59FBB02F}"/>
                  </a:ext>
                </a:extLst>
              </p:cNvPr>
              <p:cNvSpPr txBox="1"/>
              <p:nvPr/>
            </p:nvSpPr>
            <p:spPr>
              <a:xfrm>
                <a:off x="4032180" y="3231045"/>
                <a:ext cx="161625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C6758B34-AD4E-4DF4-CBDA-D87E59FBB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0" y="3231045"/>
                <a:ext cx="161625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8">
                <a:extLst>
                  <a:ext uri="{FF2B5EF4-FFF2-40B4-BE49-F238E27FC236}">
                    <a16:creationId xmlns:a16="http://schemas.microsoft.com/office/drawing/2014/main" id="{2AF88CBB-EA23-F17C-5FE5-63866D336B89}"/>
                  </a:ext>
                </a:extLst>
              </p:cNvPr>
              <p:cNvSpPr txBox="1"/>
              <p:nvPr/>
            </p:nvSpPr>
            <p:spPr>
              <a:xfrm>
                <a:off x="7264696" y="3231045"/>
                <a:ext cx="161625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7" name="TextBox 58">
                <a:extLst>
                  <a:ext uri="{FF2B5EF4-FFF2-40B4-BE49-F238E27FC236}">
                    <a16:creationId xmlns:a16="http://schemas.microsoft.com/office/drawing/2014/main" id="{2AF88CBB-EA23-F17C-5FE5-63866D33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696" y="3231045"/>
                <a:ext cx="161625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8">
                <a:extLst>
                  <a:ext uri="{FF2B5EF4-FFF2-40B4-BE49-F238E27FC236}">
                    <a16:creationId xmlns:a16="http://schemas.microsoft.com/office/drawing/2014/main" id="{2CAF13F9-7D06-3FE0-7EFF-0AA9ADA2656A}"/>
                  </a:ext>
                </a:extLst>
              </p:cNvPr>
              <p:cNvSpPr txBox="1"/>
              <p:nvPr/>
            </p:nvSpPr>
            <p:spPr>
              <a:xfrm>
                <a:off x="5648437" y="2130580"/>
                <a:ext cx="1616259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8" name="TextBox 58">
                <a:extLst>
                  <a:ext uri="{FF2B5EF4-FFF2-40B4-BE49-F238E27FC236}">
                    <a16:creationId xmlns:a16="http://schemas.microsoft.com/office/drawing/2014/main" id="{2CAF13F9-7D06-3FE0-7EFF-0AA9ADA26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37" y="2130580"/>
                <a:ext cx="161625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D4AA9F-81D8-1B63-9E02-5FC3318135D8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 flipH="1">
            <a:off x="4840310" y="2592245"/>
            <a:ext cx="1616257" cy="638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8D432C-7D14-564B-F5FE-7B0E78CBAD84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6456567" y="2592245"/>
            <a:ext cx="1616259" cy="638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5CB995-EF79-F49F-2864-B420EEB6B12A}"/>
              </a:ext>
            </a:extLst>
          </p:cNvPr>
          <p:cNvCxnSpPr>
            <a:cxnSpLocks/>
            <a:stCxn id="16" idx="2"/>
            <a:endCxn id="4" idx="0"/>
          </p:cNvCxnSpPr>
          <p:nvPr/>
        </p:nvCxnSpPr>
        <p:spPr>
          <a:xfrm flipH="1">
            <a:off x="4032181" y="3692710"/>
            <a:ext cx="808129" cy="599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6ACD3E-F5D0-FE43-34A4-256792947F54}"/>
              </a:ext>
            </a:extLst>
          </p:cNvPr>
          <p:cNvCxnSpPr>
            <a:cxnSpLocks/>
            <a:stCxn id="16" idx="2"/>
            <a:endCxn id="5" idx="0"/>
          </p:cNvCxnSpPr>
          <p:nvPr/>
        </p:nvCxnSpPr>
        <p:spPr>
          <a:xfrm>
            <a:off x="4840310" y="3692710"/>
            <a:ext cx="808130" cy="599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F8BEA8-B388-D5F3-2BD8-398F17965AAA}"/>
              </a:ext>
            </a:extLst>
          </p:cNvPr>
          <p:cNvCxnSpPr>
            <a:cxnSpLocks/>
            <a:stCxn id="17" idx="2"/>
            <a:endCxn id="7" idx="0"/>
          </p:cNvCxnSpPr>
          <p:nvPr/>
        </p:nvCxnSpPr>
        <p:spPr>
          <a:xfrm flipH="1">
            <a:off x="7264698" y="3692710"/>
            <a:ext cx="808128" cy="599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685538-BE13-844F-A9BC-79BF0871AE66}"/>
              </a:ext>
            </a:extLst>
          </p:cNvPr>
          <p:cNvCxnSpPr>
            <a:cxnSpLocks/>
            <a:stCxn id="17" idx="2"/>
            <a:endCxn id="6" idx="0"/>
          </p:cNvCxnSpPr>
          <p:nvPr/>
        </p:nvCxnSpPr>
        <p:spPr>
          <a:xfrm>
            <a:off x="8072826" y="3692710"/>
            <a:ext cx="808131" cy="599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7">
                <a:extLst>
                  <a:ext uri="{FF2B5EF4-FFF2-40B4-BE49-F238E27FC236}">
                    <a16:creationId xmlns:a16="http://schemas.microsoft.com/office/drawing/2014/main" id="{472E65F3-D26B-54D1-9E46-62A12ABA0F16}"/>
                  </a:ext>
                </a:extLst>
              </p:cNvPr>
              <p:cNvSpPr txBox="1"/>
              <p:nvPr/>
            </p:nvSpPr>
            <p:spPr>
              <a:xfrm>
                <a:off x="9785571" y="213058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17">
                <a:extLst>
                  <a:ext uri="{FF2B5EF4-FFF2-40B4-BE49-F238E27FC236}">
                    <a16:creationId xmlns:a16="http://schemas.microsoft.com/office/drawing/2014/main" id="{472E65F3-D26B-54D1-9E46-62A12ABA0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571" y="2130580"/>
                <a:ext cx="1293845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AF15D9B3-0970-1A22-DAC2-C2A6F2E855C1}"/>
                  </a:ext>
                </a:extLst>
              </p:cNvPr>
              <p:cNvSpPr txBox="1"/>
              <p:nvPr/>
            </p:nvSpPr>
            <p:spPr>
              <a:xfrm>
                <a:off x="9785571" y="319816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AF15D9B3-0970-1A22-DAC2-C2A6F2E85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571" y="3198167"/>
                <a:ext cx="1293845" cy="461665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7">
                <a:extLst>
                  <a:ext uri="{FF2B5EF4-FFF2-40B4-BE49-F238E27FC236}">
                    <a16:creationId xmlns:a16="http://schemas.microsoft.com/office/drawing/2014/main" id="{55F6EE62-853A-E3F2-C2EF-CE568775C6E1}"/>
                  </a:ext>
                </a:extLst>
              </p:cNvPr>
              <p:cNvSpPr txBox="1"/>
              <p:nvPr/>
            </p:nvSpPr>
            <p:spPr>
              <a:xfrm>
                <a:off x="9785571" y="429259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1" name="TextBox 17">
                <a:extLst>
                  <a:ext uri="{FF2B5EF4-FFF2-40B4-BE49-F238E27FC236}">
                    <a16:creationId xmlns:a16="http://schemas.microsoft.com/office/drawing/2014/main" id="{55F6EE62-853A-E3F2-C2EF-CE568775C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571" y="4292590"/>
                <a:ext cx="1293845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17">
            <a:extLst>
              <a:ext uri="{FF2B5EF4-FFF2-40B4-BE49-F238E27FC236}">
                <a16:creationId xmlns:a16="http://schemas.microsoft.com/office/drawing/2014/main" id="{BC803079-EAD5-DEC2-BF60-5342CFDBB983}"/>
              </a:ext>
            </a:extLst>
          </p:cNvPr>
          <p:cNvSpPr txBox="1"/>
          <p:nvPr/>
        </p:nvSpPr>
        <p:spPr>
          <a:xfrm>
            <a:off x="9424663" y="1352255"/>
            <a:ext cx="201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capacity</a:t>
            </a:r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92BA5C9E-3ADA-6DEC-790B-0F82908A4082}"/>
              </a:ext>
            </a:extLst>
          </p:cNvPr>
          <p:cNvSpPr/>
          <p:nvPr/>
        </p:nvSpPr>
        <p:spPr>
          <a:xfrm>
            <a:off x="118830" y="3628104"/>
            <a:ext cx="4225158" cy="519573"/>
          </a:xfrm>
          <a:prstGeom prst="wedgeRectCallout">
            <a:avLst>
              <a:gd name="adj1" fmla="val 41461"/>
              <a:gd name="adj2" fmla="val 981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Load of leaves - # of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peech Bubble: Rectangle 58">
                <a:extLst>
                  <a:ext uri="{FF2B5EF4-FFF2-40B4-BE49-F238E27FC236}">
                    <a16:creationId xmlns:a16="http://schemas.microsoft.com/office/drawing/2014/main" id="{53C47E08-F5AF-F855-CBE5-7F21E89D269E}"/>
                  </a:ext>
                </a:extLst>
              </p:cNvPr>
              <p:cNvSpPr/>
              <p:nvPr/>
            </p:nvSpPr>
            <p:spPr>
              <a:xfrm>
                <a:off x="798786" y="1980512"/>
                <a:ext cx="3773213" cy="733257"/>
              </a:xfrm>
              <a:prstGeom prst="wedgeRectCallout">
                <a:avLst>
                  <a:gd name="adj1" fmla="val 56604"/>
                  <a:gd name="adj2" fmla="val 13390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Speech Bubble: Rectangle 58">
                <a:extLst>
                  <a:ext uri="{FF2B5EF4-FFF2-40B4-BE49-F238E27FC236}">
                    <a16:creationId xmlns:a16="http://schemas.microsoft.com/office/drawing/2014/main" id="{53C47E08-F5AF-F855-CBE5-7F21E89D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6" y="1980512"/>
                <a:ext cx="3773213" cy="733257"/>
              </a:xfrm>
              <a:prstGeom prst="wedgeRectCallout">
                <a:avLst>
                  <a:gd name="adj1" fmla="val 56604"/>
                  <a:gd name="adj2" fmla="val 133909"/>
                </a:avLst>
              </a:prstGeom>
              <a:blipFill>
                <a:blip r:embed="rId14"/>
                <a:stretch>
                  <a:fillRect t="-33333" b="-10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ástupný symbol pro obsah 2">
                <a:extLst>
                  <a:ext uri="{FF2B5EF4-FFF2-40B4-BE49-F238E27FC236}">
                    <a16:creationId xmlns:a16="http://schemas.microsoft.com/office/drawing/2014/main" id="{FB50F103-3676-FE28-1B0E-ABF419853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09715"/>
                <a:ext cx="10515600" cy="752792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Want:</a:t>
                </a:r>
                <a:r>
                  <a:rPr lang="en-US" sz="2400" dirty="0"/>
                  <a:t> 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to recover differences in leaves that do not pass via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-overloaded nodes on the way to root.</a:t>
                </a:r>
              </a:p>
            </p:txBody>
          </p:sp>
        </mc:Choice>
        <mc:Fallback xmlns="">
          <p:sp>
            <p:nvSpPr>
              <p:cNvPr id="60" name="Zástupný symbol pro obsah 2">
                <a:extLst>
                  <a:ext uri="{FF2B5EF4-FFF2-40B4-BE49-F238E27FC236}">
                    <a16:creationId xmlns:a16="http://schemas.microsoft.com/office/drawing/2014/main" id="{FB50F103-3676-FE28-1B0E-ABF419853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09715"/>
                <a:ext cx="10515600" cy="752792"/>
              </a:xfrm>
              <a:blipFill>
                <a:blip r:embed="rId15"/>
                <a:stretch>
                  <a:fillRect l="-928" t="-11382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9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/>
                  <a:t>Edit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/>
                  <a:t>		the number of		1) bit flips/substitutions,</a:t>
                </a:r>
                <a:br>
                  <a:rPr lang="en-US" dirty="0"/>
                </a:br>
                <a:r>
                  <a:rPr lang="en-US" dirty="0"/>
                  <a:t>					2) insertions, and</a:t>
                </a:r>
                <a:br>
                  <a:rPr lang="en-US" dirty="0"/>
                </a:br>
                <a:r>
                  <a:rPr lang="en-US" dirty="0"/>
                  <a:t>					3) deletions	</a:t>
                </a:r>
                <a:br>
                  <a:rPr lang="en-US" dirty="0"/>
                </a:br>
                <a:r>
                  <a:rPr lang="en-US" dirty="0"/>
                  <a:t>	   that transform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1796"/>
                <a:ext cx="10515600" cy="1695167"/>
              </a:xfrm>
              <a:blipFill rotWithShape="0">
                <a:blip r:embed="rId2"/>
                <a:stretch>
                  <a:fillRect l="-928" t="-8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/>
          <p:cNvSpPr txBox="1"/>
          <p:nvPr/>
        </p:nvSpPr>
        <p:spPr>
          <a:xfrm>
            <a:off x="5543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5975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6407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6839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7271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7703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8135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8567267" y="177473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3384902" y="177423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3816902" y="177423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4248902" y="177423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4680902" y="177423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5112902" y="177423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5543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3" name="TextBox 63"/>
          <p:cNvSpPr txBox="1"/>
          <p:nvPr/>
        </p:nvSpPr>
        <p:spPr>
          <a:xfrm>
            <a:off x="5975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</a:t>
            </a:r>
          </a:p>
        </p:txBody>
      </p:sp>
      <p:sp>
        <p:nvSpPr>
          <p:cNvPr id="54" name="TextBox 65"/>
          <p:cNvSpPr txBox="1"/>
          <p:nvPr/>
        </p:nvSpPr>
        <p:spPr>
          <a:xfrm>
            <a:off x="6407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55" name="TextBox 66"/>
          <p:cNvSpPr txBox="1"/>
          <p:nvPr/>
        </p:nvSpPr>
        <p:spPr>
          <a:xfrm>
            <a:off x="6839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7271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</a:t>
            </a:r>
          </a:p>
        </p:txBody>
      </p:sp>
      <p:sp>
        <p:nvSpPr>
          <p:cNvPr id="57" name="TextBox 71"/>
          <p:cNvSpPr txBox="1"/>
          <p:nvPr/>
        </p:nvSpPr>
        <p:spPr>
          <a:xfrm>
            <a:off x="7703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58" name="TextBox 72"/>
          <p:cNvSpPr txBox="1"/>
          <p:nvPr/>
        </p:nvSpPr>
        <p:spPr>
          <a:xfrm>
            <a:off x="8135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9" name="TextBox 73"/>
          <p:cNvSpPr txBox="1"/>
          <p:nvPr/>
        </p:nvSpPr>
        <p:spPr>
          <a:xfrm>
            <a:off x="8567267" y="3283497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0" name="TextBox 74"/>
          <p:cNvSpPr txBox="1"/>
          <p:nvPr/>
        </p:nvSpPr>
        <p:spPr>
          <a:xfrm>
            <a:off x="3384902" y="328299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1" name="TextBox 75"/>
          <p:cNvSpPr txBox="1"/>
          <p:nvPr/>
        </p:nvSpPr>
        <p:spPr>
          <a:xfrm>
            <a:off x="3816902" y="328299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2" name="TextBox 76"/>
          <p:cNvSpPr txBox="1"/>
          <p:nvPr/>
        </p:nvSpPr>
        <p:spPr>
          <a:xfrm>
            <a:off x="4248902" y="328299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3" name="TextBox 77"/>
          <p:cNvSpPr txBox="1"/>
          <p:nvPr/>
        </p:nvSpPr>
        <p:spPr>
          <a:xfrm>
            <a:off x="4680902" y="328299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4" name="TextBox 78"/>
          <p:cNvSpPr txBox="1"/>
          <p:nvPr/>
        </p:nvSpPr>
        <p:spPr>
          <a:xfrm>
            <a:off x="5112902" y="328299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cxnSp>
        <p:nvCxnSpPr>
          <p:cNvPr id="65" name="Straight Connector 5"/>
          <p:cNvCxnSpPr/>
          <p:nvPr/>
        </p:nvCxnSpPr>
        <p:spPr>
          <a:xfrm>
            <a:off x="4680902" y="2236402"/>
            <a:ext cx="0" cy="104709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7"/>
          <p:cNvCxnSpPr/>
          <p:nvPr/>
        </p:nvCxnSpPr>
        <p:spPr>
          <a:xfrm flipH="1">
            <a:off x="4680902" y="2236402"/>
            <a:ext cx="432000" cy="104709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0"/>
          <p:cNvCxnSpPr>
            <a:stCxn id="41" idx="2"/>
            <a:endCxn id="53" idx="0"/>
          </p:cNvCxnSpPr>
          <p:nvPr/>
        </p:nvCxnSpPr>
        <p:spPr>
          <a:xfrm flipH="1">
            <a:off x="6191267" y="2236402"/>
            <a:ext cx="432000" cy="104709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2"/>
          <p:cNvCxnSpPr/>
          <p:nvPr/>
        </p:nvCxnSpPr>
        <p:spPr>
          <a:xfrm flipH="1">
            <a:off x="7271267" y="2236402"/>
            <a:ext cx="432000" cy="10465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7701632" y="2235904"/>
            <a:ext cx="1635" cy="104759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7"/>
              <p:cNvSpPr txBox="1"/>
              <p:nvPr/>
            </p:nvSpPr>
            <p:spPr>
              <a:xfrm>
                <a:off x="1892035" y="175691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35" y="1756919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1876487" y="327549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87" y="3275496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93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B9A8-4BF9-13F3-D466-2657EBCD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3CBC-5897-702D-9424-7FE316EF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of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A4488D66-E374-AEAA-5F32-BEBEA7C8AFED}"/>
                  </a:ext>
                </a:extLst>
              </p:cNvPr>
              <p:cNvSpPr txBox="1"/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53">
                <a:extLst>
                  <a:ext uri="{FF2B5EF4-FFF2-40B4-BE49-F238E27FC236}">
                    <a16:creationId xmlns:a16="http://schemas.microsoft.com/office/drawing/2014/main" id="{A4488D66-E374-AEAA-5F32-BEBEA7C8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1729235"/>
                <a:ext cx="277220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AB247746-2EE5-DF9A-E0A4-8E7DBAD21300}"/>
                  </a:ext>
                </a:extLst>
              </p:cNvPr>
              <p:cNvSpPr txBox="1"/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75">
                <a:extLst>
                  <a:ext uri="{FF2B5EF4-FFF2-40B4-BE49-F238E27FC236}">
                    <a16:creationId xmlns:a16="http://schemas.microsoft.com/office/drawing/2014/main" id="{AB247746-2EE5-DF9A-E0A4-8E7DBAD2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93" y="2594205"/>
                <a:ext cx="1956492" cy="46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64C82377-5E13-0185-17BB-1C8D665576B2}"/>
                  </a:ext>
                </a:extLst>
              </p:cNvPr>
              <p:cNvSpPr txBox="1"/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75">
                <a:extLst>
                  <a:ext uri="{FF2B5EF4-FFF2-40B4-BE49-F238E27FC236}">
                    <a16:creationId xmlns:a16="http://schemas.microsoft.com/office/drawing/2014/main" id="{64C82377-5E13-0185-17BB-1C8D66557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96" y="2594205"/>
                <a:ext cx="1324303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05CDC2E9-317D-B3D0-40AE-DA2A48EF3ECA}"/>
                  </a:ext>
                </a:extLst>
              </p:cNvPr>
              <p:cNvSpPr txBox="1"/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05CDC2E9-317D-B3D0-40AE-DA2A48EF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94205"/>
                <a:ext cx="1540140" cy="467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E73C7676-2D87-FE45-B506-1FB56A4DE5EC}"/>
                  </a:ext>
                </a:extLst>
              </p:cNvPr>
              <p:cNvSpPr txBox="1"/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5">
                <a:extLst>
                  <a:ext uri="{FF2B5EF4-FFF2-40B4-BE49-F238E27FC236}">
                    <a16:creationId xmlns:a16="http://schemas.microsoft.com/office/drawing/2014/main" id="{E73C7676-2D87-FE45-B506-1FB56A4DE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55" y="2594205"/>
                <a:ext cx="166589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DF938A73-0C87-DD15-19F3-025C746472C0}"/>
                  </a:ext>
                </a:extLst>
              </p:cNvPr>
              <p:cNvSpPr txBox="1"/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75">
                <a:extLst>
                  <a:ext uri="{FF2B5EF4-FFF2-40B4-BE49-F238E27FC236}">
                    <a16:creationId xmlns:a16="http://schemas.microsoft.com/office/drawing/2014/main" id="{DF938A73-0C87-DD15-19F3-025C74647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07" y="3404856"/>
                <a:ext cx="861848" cy="465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90491BD8-81D7-4F69-9A2D-1CD88ECC2CBA}"/>
                  </a:ext>
                </a:extLst>
              </p:cNvPr>
              <p:cNvSpPr txBox="1"/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75">
                <a:extLst>
                  <a:ext uri="{FF2B5EF4-FFF2-40B4-BE49-F238E27FC236}">
                    <a16:creationId xmlns:a16="http://schemas.microsoft.com/office/drawing/2014/main" id="{90491BD8-81D7-4F69-9A2D-1CD88ECC2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48" y="3404503"/>
                <a:ext cx="583365" cy="466666"/>
              </a:xfrm>
              <a:prstGeom prst="rect">
                <a:avLst/>
              </a:prstGeom>
              <a:blipFill>
                <a:blip r:embed="rId8"/>
                <a:stretch>
                  <a:fillRect l="-3030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38706D0A-2B2A-AC5D-081E-9FB280AD1C24}"/>
                  </a:ext>
                </a:extLst>
              </p:cNvPr>
              <p:cNvSpPr txBox="1"/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75">
                <a:extLst>
                  <a:ext uri="{FF2B5EF4-FFF2-40B4-BE49-F238E27FC236}">
                    <a16:creationId xmlns:a16="http://schemas.microsoft.com/office/drawing/2014/main" id="{38706D0A-2B2A-AC5D-081E-9FB280AD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61" y="3403573"/>
                <a:ext cx="678442" cy="468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70F6D11D-8B6D-626D-C1DB-DD77701F75C1}"/>
                  </a:ext>
                </a:extLst>
              </p:cNvPr>
              <p:cNvSpPr txBox="1"/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75">
                <a:extLst>
                  <a:ext uri="{FF2B5EF4-FFF2-40B4-BE49-F238E27FC236}">
                    <a16:creationId xmlns:a16="http://schemas.microsoft.com/office/drawing/2014/main" id="{70F6D11D-8B6D-626D-C1DB-DD77701F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3400720"/>
                <a:ext cx="870470" cy="474232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0E5A2B8F-ED26-CBD6-DE93-980187BC3E60}"/>
                  </a:ext>
                </a:extLst>
              </p:cNvPr>
              <p:cNvSpPr txBox="1"/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75">
                <a:extLst>
                  <a:ext uri="{FF2B5EF4-FFF2-40B4-BE49-F238E27FC236}">
                    <a16:creationId xmlns:a16="http://schemas.microsoft.com/office/drawing/2014/main" id="{0E5A2B8F-ED26-CBD6-DE93-980187BC3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0" y="3405048"/>
                <a:ext cx="678442" cy="4655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E7E102E2-344F-CC9B-32A4-8A07315EA15C}"/>
                  </a:ext>
                </a:extLst>
              </p:cNvPr>
              <p:cNvSpPr txBox="1"/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75">
                <a:extLst>
                  <a:ext uri="{FF2B5EF4-FFF2-40B4-BE49-F238E27FC236}">
                    <a16:creationId xmlns:a16="http://schemas.microsoft.com/office/drawing/2014/main" id="{E7E102E2-344F-CC9B-32A4-8A07315EA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606" y="3405786"/>
                <a:ext cx="678442" cy="464101"/>
              </a:xfrm>
              <a:prstGeom prst="rect">
                <a:avLst/>
              </a:prstGeom>
              <a:blipFill>
                <a:blip r:embed="rId12"/>
                <a:stretch>
                  <a:fillRect l="-13043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C31B9F12-8E1C-7802-55CC-B1EFC8CF97A7}"/>
                  </a:ext>
                </a:extLst>
              </p:cNvPr>
              <p:cNvSpPr txBox="1"/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75">
                <a:extLst>
                  <a:ext uri="{FF2B5EF4-FFF2-40B4-BE49-F238E27FC236}">
                    <a16:creationId xmlns:a16="http://schemas.microsoft.com/office/drawing/2014/main" id="{C31B9F12-8E1C-7802-55CC-B1EFC8CF9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854" y="3405786"/>
                <a:ext cx="870470" cy="4641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FB7623DA-E1CE-88C7-8F93-D901A99B073E}"/>
                  </a:ext>
                </a:extLst>
              </p:cNvPr>
              <p:cNvSpPr txBox="1"/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75">
                <a:extLst>
                  <a:ext uri="{FF2B5EF4-FFF2-40B4-BE49-F238E27FC236}">
                    <a16:creationId xmlns:a16="http://schemas.microsoft.com/office/drawing/2014/main" id="{FB7623DA-E1CE-88C7-8F93-D901A99B0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075" y="3405786"/>
                <a:ext cx="678442" cy="464101"/>
              </a:xfrm>
              <a:prstGeom prst="rect">
                <a:avLst/>
              </a:prstGeom>
              <a:blipFill>
                <a:blip r:embed="rId14"/>
                <a:stretch>
                  <a:fillRect l="-13158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8CBF0742-2D1A-F430-C7D4-13ABF8079F95}"/>
                  </a:ext>
                </a:extLst>
              </p:cNvPr>
              <p:cNvSpPr txBox="1"/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8CBF0742-2D1A-F430-C7D4-13ABF807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82" y="3405786"/>
                <a:ext cx="678442" cy="464101"/>
              </a:xfrm>
              <a:prstGeom prst="rect">
                <a:avLst/>
              </a:prstGeom>
              <a:blipFill>
                <a:blip r:embed="rId15"/>
                <a:stretch>
                  <a:fillRect l="-12174"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75">
            <a:extLst>
              <a:ext uri="{FF2B5EF4-FFF2-40B4-BE49-F238E27FC236}">
                <a16:creationId xmlns:a16="http://schemas.microsoft.com/office/drawing/2014/main" id="{CBE0D254-F424-31FC-45EF-626DC63B7469}"/>
              </a:ext>
            </a:extLst>
          </p:cNvPr>
          <p:cNvSpPr txBox="1"/>
          <p:nvPr/>
        </p:nvSpPr>
        <p:spPr>
          <a:xfrm>
            <a:off x="1045780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9" name="TextBox 75">
            <a:extLst>
              <a:ext uri="{FF2B5EF4-FFF2-40B4-BE49-F238E27FC236}">
                <a16:creationId xmlns:a16="http://schemas.microsoft.com/office/drawing/2014/main" id="{9E6F5D5B-C570-6B27-5D98-19C4237D15EA}"/>
              </a:ext>
            </a:extLst>
          </p:cNvPr>
          <p:cNvSpPr txBox="1"/>
          <p:nvPr/>
        </p:nvSpPr>
        <p:spPr>
          <a:xfrm>
            <a:off x="1416249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TextBox 75">
            <a:extLst>
              <a:ext uri="{FF2B5EF4-FFF2-40B4-BE49-F238E27FC236}">
                <a16:creationId xmlns:a16="http://schemas.microsoft.com/office/drawing/2014/main" id="{DA89C157-1D23-04D9-918B-C9083909E4F0}"/>
              </a:ext>
            </a:extLst>
          </p:cNvPr>
          <p:cNvSpPr txBox="1"/>
          <p:nvPr/>
        </p:nvSpPr>
        <p:spPr>
          <a:xfrm>
            <a:off x="1799634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TextBox 75">
            <a:extLst>
              <a:ext uri="{FF2B5EF4-FFF2-40B4-BE49-F238E27FC236}">
                <a16:creationId xmlns:a16="http://schemas.microsoft.com/office/drawing/2014/main" id="{FE5BA168-3CB3-6FB3-96C0-352380A3801A}"/>
              </a:ext>
            </a:extLst>
          </p:cNvPr>
          <p:cNvSpPr txBox="1"/>
          <p:nvPr/>
        </p:nvSpPr>
        <p:spPr>
          <a:xfrm>
            <a:off x="3173674" y="4164063"/>
            <a:ext cx="494436" cy="474232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2" name="TextBox 75">
            <a:extLst>
              <a:ext uri="{FF2B5EF4-FFF2-40B4-BE49-F238E27FC236}">
                <a16:creationId xmlns:a16="http://schemas.microsoft.com/office/drawing/2014/main" id="{5BEB59A5-8A98-5F7C-D547-9046336F4DB1}"/>
              </a:ext>
            </a:extLst>
          </p:cNvPr>
          <p:cNvSpPr txBox="1"/>
          <p:nvPr/>
        </p:nvSpPr>
        <p:spPr>
          <a:xfrm>
            <a:off x="2233448" y="4168391"/>
            <a:ext cx="583365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1096C472-C025-F2EB-2395-804B10E50406}"/>
              </a:ext>
            </a:extLst>
          </p:cNvPr>
          <p:cNvSpPr txBox="1"/>
          <p:nvPr/>
        </p:nvSpPr>
        <p:spPr>
          <a:xfrm>
            <a:off x="8568539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2463FCC1-5246-CDC6-75CD-2459D3964C63}"/>
              </a:ext>
            </a:extLst>
          </p:cNvPr>
          <p:cNvSpPr txBox="1"/>
          <p:nvPr/>
        </p:nvSpPr>
        <p:spPr>
          <a:xfrm>
            <a:off x="9065132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F269525B-A35F-A86E-B320-BD4A7C2B32EF}"/>
              </a:ext>
            </a:extLst>
          </p:cNvPr>
          <p:cNvSpPr txBox="1"/>
          <p:nvPr/>
        </p:nvSpPr>
        <p:spPr>
          <a:xfrm>
            <a:off x="9443259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430A28C2-5AAF-4069-AC85-B94E7900BDCE}"/>
              </a:ext>
            </a:extLst>
          </p:cNvPr>
          <p:cNvSpPr txBox="1"/>
          <p:nvPr/>
        </p:nvSpPr>
        <p:spPr>
          <a:xfrm>
            <a:off x="9784888" y="4168391"/>
            <a:ext cx="234118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7" name="TextBox 75">
            <a:extLst>
              <a:ext uri="{FF2B5EF4-FFF2-40B4-BE49-F238E27FC236}">
                <a16:creationId xmlns:a16="http://schemas.microsoft.com/office/drawing/2014/main" id="{1AB84CD1-70A1-E89F-76B3-40BC89E06C82}"/>
              </a:ext>
            </a:extLst>
          </p:cNvPr>
          <p:cNvSpPr txBox="1"/>
          <p:nvPr/>
        </p:nvSpPr>
        <p:spPr>
          <a:xfrm>
            <a:off x="7028628" y="4168199"/>
            <a:ext cx="283779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01B1C784-74EC-04B1-EB2F-646F85DEFF75}"/>
              </a:ext>
            </a:extLst>
          </p:cNvPr>
          <p:cNvSpPr txBox="1"/>
          <p:nvPr/>
        </p:nvSpPr>
        <p:spPr>
          <a:xfrm>
            <a:off x="7375513" y="4167846"/>
            <a:ext cx="283780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70066D14-AC2B-449C-4BB9-9D6ED1592543}"/>
              </a:ext>
            </a:extLst>
          </p:cNvPr>
          <p:cNvSpPr txBox="1"/>
          <p:nvPr/>
        </p:nvSpPr>
        <p:spPr>
          <a:xfrm>
            <a:off x="7774582" y="4166916"/>
            <a:ext cx="234118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0" name="TextBox 75">
            <a:extLst>
              <a:ext uri="{FF2B5EF4-FFF2-40B4-BE49-F238E27FC236}">
                <a16:creationId xmlns:a16="http://schemas.microsoft.com/office/drawing/2014/main" id="{31EE6D89-FC79-C5BD-9C56-2771E8F569D4}"/>
              </a:ext>
            </a:extLst>
          </p:cNvPr>
          <p:cNvSpPr txBox="1"/>
          <p:nvPr/>
        </p:nvSpPr>
        <p:spPr>
          <a:xfrm>
            <a:off x="8132075" y="4168391"/>
            <a:ext cx="312844" cy="465577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17E29562-7CF9-843E-A042-C35653EDB5F5}"/>
                  </a:ext>
                </a:extLst>
              </p:cNvPr>
              <p:cNvSpPr txBox="1"/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17E29562-7CF9-843E-A042-C35653EDB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58" y="3364937"/>
                <a:ext cx="129384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04708DB1-4F82-E526-3156-D265D0561FC0}"/>
                  </a:ext>
                </a:extLst>
              </p:cNvPr>
              <p:cNvSpPr txBox="1"/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04708DB1-4F82-E526-3156-D265D0561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77" y="2734513"/>
                <a:ext cx="12938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9D3CA314-E218-59DF-9272-F92ABD0A8167}"/>
                  </a:ext>
                </a:extLst>
              </p:cNvPr>
              <p:cNvSpPr txBox="1"/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9D3CA314-E218-59DF-9272-F92ABD0A8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4805876"/>
                <a:ext cx="129384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EA28CF-BA0E-586C-3874-42BC5F1152D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596839" y="2190900"/>
            <a:ext cx="2811794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27E393-B1CD-B4F6-1302-452FF1E0181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367048" y="2190900"/>
            <a:ext cx="1041585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473EE-8E18-10C4-1E01-25B487F7F25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5408633" y="2190900"/>
            <a:ext cx="145743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5DEFA-6E39-DB4B-43EF-3465460EF9CC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5408633" y="2190900"/>
            <a:ext cx="3201967" cy="4033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30B537-B857-1341-FFEE-D0C845E2D225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707931" y="3059397"/>
            <a:ext cx="888908" cy="3454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5237BF-90A8-791D-CDF8-6F3CABC3CE0C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2525131" y="3059397"/>
            <a:ext cx="71708" cy="34510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ABC538-D99A-370C-6E73-05DEC75651FA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3589282" y="3060102"/>
            <a:ext cx="777766" cy="34347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AD6DC7-0F8F-EA23-4EE9-A3151088028D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4361751" y="3060102"/>
            <a:ext cx="5297" cy="34494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23E1DC-CD76-FF31-ED41-D1B34B7EB487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4367048" y="3060102"/>
            <a:ext cx="815496" cy="34061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F3AD90E-0EBA-E415-C2F4-D6188B380D5F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H="1" flipV="1">
            <a:off x="6866070" y="3061321"/>
            <a:ext cx="84133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81DD15A-6A5A-B2CD-AEAC-CDC99AE7168C}"/>
              </a:ext>
            </a:extLst>
          </p:cNvPr>
          <p:cNvCxnSpPr>
            <a:cxnSpLocks/>
            <a:stCxn id="14" idx="0"/>
            <a:endCxn id="7" idx="2"/>
          </p:cNvCxnSpPr>
          <p:nvPr/>
        </p:nvCxnSpPr>
        <p:spPr>
          <a:xfrm flipH="1" flipV="1">
            <a:off x="6866070" y="3061321"/>
            <a:ext cx="832757" cy="3444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61FCC7-0F29-9665-CC01-5AF26BFD0C97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flipV="1">
            <a:off x="8471296" y="3055870"/>
            <a:ext cx="139304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75CC1F4-97B4-15F9-00B9-E9E62044218C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H="1" flipV="1">
            <a:off x="8610600" y="3055870"/>
            <a:ext cx="681489" cy="3499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2C7DDF0-4803-4DE0-AE21-8292E3F77576}"/>
              </a:ext>
            </a:extLst>
          </p:cNvPr>
          <p:cNvCxnSpPr>
            <a:cxnSpLocks/>
            <a:stCxn id="18" idx="0"/>
            <a:endCxn id="9" idx="2"/>
          </p:cNvCxnSpPr>
          <p:nvPr/>
        </p:nvCxnSpPr>
        <p:spPr>
          <a:xfrm flipV="1">
            <a:off x="1187670" y="3870817"/>
            <a:ext cx="520261" cy="29738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F0916D-B9FE-E330-6FC8-6E8E805BF317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1558139" y="3870817"/>
            <a:ext cx="149792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0F32AAD-3ACF-89B1-72CB-2F003181C7AE}"/>
              </a:ext>
            </a:extLst>
          </p:cNvPr>
          <p:cNvCxnSpPr>
            <a:cxnSpLocks/>
            <a:stCxn id="20" idx="0"/>
            <a:endCxn id="9" idx="2"/>
          </p:cNvCxnSpPr>
          <p:nvPr/>
        </p:nvCxnSpPr>
        <p:spPr>
          <a:xfrm flipH="1" flipV="1">
            <a:off x="1707931" y="3870817"/>
            <a:ext cx="208762" cy="29609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A6ADE33-4E09-2DB1-1B0E-DB3FF047AA9B}"/>
              </a:ext>
            </a:extLst>
          </p:cNvPr>
          <p:cNvCxnSpPr>
            <a:cxnSpLocks/>
            <a:stCxn id="22" idx="0"/>
            <a:endCxn id="10" idx="2"/>
          </p:cNvCxnSpPr>
          <p:nvPr/>
        </p:nvCxnSpPr>
        <p:spPr>
          <a:xfrm flipV="1">
            <a:off x="2525131" y="3871169"/>
            <a:ext cx="0" cy="2972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B508C5F-B827-1436-7243-6FE0521A7B64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3420892" y="3872099"/>
            <a:ext cx="168390" cy="29196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B74302-BCC2-611F-5C34-3337453BA557}"/>
              </a:ext>
            </a:extLst>
          </p:cNvPr>
          <p:cNvCxnSpPr>
            <a:cxnSpLocks/>
            <a:stCxn id="27" idx="0"/>
            <a:endCxn id="17" idx="2"/>
          </p:cNvCxnSpPr>
          <p:nvPr/>
        </p:nvCxnSpPr>
        <p:spPr>
          <a:xfrm flipH="1" flipV="1">
            <a:off x="6950203" y="3869887"/>
            <a:ext cx="220315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4A35F16-B35C-0D38-B2BF-F7187FFABE83}"/>
              </a:ext>
            </a:extLst>
          </p:cNvPr>
          <p:cNvCxnSpPr>
            <a:cxnSpLocks/>
            <a:stCxn id="28" idx="0"/>
            <a:endCxn id="14" idx="2"/>
          </p:cNvCxnSpPr>
          <p:nvPr/>
        </p:nvCxnSpPr>
        <p:spPr>
          <a:xfrm flipV="1">
            <a:off x="7517403" y="3869887"/>
            <a:ext cx="181424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BD594BD-EF28-227B-2118-E88ABD7AF04B}"/>
              </a:ext>
            </a:extLst>
          </p:cNvPr>
          <p:cNvCxnSpPr>
            <a:cxnSpLocks/>
            <a:stCxn id="29" idx="0"/>
            <a:endCxn id="14" idx="2"/>
          </p:cNvCxnSpPr>
          <p:nvPr/>
        </p:nvCxnSpPr>
        <p:spPr>
          <a:xfrm flipH="1" flipV="1">
            <a:off x="7698827" y="3869887"/>
            <a:ext cx="192814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5D72C0C-4035-9F73-3661-329C3FEE5D98}"/>
              </a:ext>
            </a:extLst>
          </p:cNvPr>
          <p:cNvCxnSpPr>
            <a:cxnSpLocks/>
            <a:stCxn id="30" idx="0"/>
            <a:endCxn id="16" idx="2"/>
          </p:cNvCxnSpPr>
          <p:nvPr/>
        </p:nvCxnSpPr>
        <p:spPr>
          <a:xfrm flipV="1">
            <a:off x="8288497" y="3869887"/>
            <a:ext cx="182799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28C5707-8DC2-F6BB-5881-A3EC5522EE26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8471296" y="3869887"/>
            <a:ext cx="239133" cy="2983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702FB49-F06E-9B2C-0920-9CE58C65CAD9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V="1">
            <a:off x="9207022" y="3869887"/>
            <a:ext cx="85067" cy="2979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202461D-7155-FE3F-8200-B07FBF07C685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9292089" y="3869887"/>
            <a:ext cx="268229" cy="29702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94F6549-3EF4-027E-3A98-254E7207ACB9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9292089" y="3869887"/>
            <a:ext cx="609858" cy="2985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TextBox 75">
            <a:extLst>
              <a:ext uri="{FF2B5EF4-FFF2-40B4-BE49-F238E27FC236}">
                <a16:creationId xmlns:a16="http://schemas.microsoft.com/office/drawing/2014/main" id="{EA64257A-0BC1-A104-25F9-3FF1BE9E36A4}"/>
              </a:ext>
            </a:extLst>
          </p:cNvPr>
          <p:cNvSpPr txBox="1"/>
          <p:nvPr/>
        </p:nvSpPr>
        <p:spPr>
          <a:xfrm>
            <a:off x="59555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0" name="TextBox 75">
            <a:extLst>
              <a:ext uri="{FF2B5EF4-FFF2-40B4-BE49-F238E27FC236}">
                <a16:creationId xmlns:a16="http://schemas.microsoft.com/office/drawing/2014/main" id="{3547490A-2912-ABDE-FD22-6E56BAC4D709}"/>
              </a:ext>
            </a:extLst>
          </p:cNvPr>
          <p:cNvSpPr txBox="1"/>
          <p:nvPr/>
        </p:nvSpPr>
        <p:spPr>
          <a:xfrm>
            <a:off x="87668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1" name="TextBox 75">
            <a:extLst>
              <a:ext uri="{FF2B5EF4-FFF2-40B4-BE49-F238E27FC236}">
                <a16:creationId xmlns:a16="http://schemas.microsoft.com/office/drawing/2014/main" id="{FFA4214E-3576-4ED3-8DFD-E57B6F95025A}"/>
              </a:ext>
            </a:extLst>
          </p:cNvPr>
          <p:cNvSpPr txBox="1"/>
          <p:nvPr/>
        </p:nvSpPr>
        <p:spPr>
          <a:xfrm>
            <a:off x="117073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2" name="TextBox 75">
            <a:extLst>
              <a:ext uri="{FF2B5EF4-FFF2-40B4-BE49-F238E27FC236}">
                <a16:creationId xmlns:a16="http://schemas.microsoft.com/office/drawing/2014/main" id="{0BEA7A9E-2AE6-8337-BF04-9FC889C20E36}"/>
              </a:ext>
            </a:extLst>
          </p:cNvPr>
          <p:cNvSpPr txBox="1"/>
          <p:nvPr/>
        </p:nvSpPr>
        <p:spPr>
          <a:xfrm>
            <a:off x="1451865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3" name="TextBox 75">
            <a:extLst>
              <a:ext uri="{FF2B5EF4-FFF2-40B4-BE49-F238E27FC236}">
                <a16:creationId xmlns:a16="http://schemas.microsoft.com/office/drawing/2014/main" id="{D78C1AFF-F8BF-2ABD-EEF2-EB5D1CD0AE11}"/>
              </a:ext>
            </a:extLst>
          </p:cNvPr>
          <p:cNvSpPr txBox="1"/>
          <p:nvPr/>
        </p:nvSpPr>
        <p:spPr>
          <a:xfrm>
            <a:off x="1732998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4" name="TextBox 75">
            <a:extLst>
              <a:ext uri="{FF2B5EF4-FFF2-40B4-BE49-F238E27FC236}">
                <a16:creationId xmlns:a16="http://schemas.microsoft.com/office/drawing/2014/main" id="{62246D17-2BE1-C972-A33D-0C5F831DE3ED}"/>
              </a:ext>
            </a:extLst>
          </p:cNvPr>
          <p:cNvSpPr txBox="1"/>
          <p:nvPr/>
        </p:nvSpPr>
        <p:spPr>
          <a:xfrm>
            <a:off x="2027044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5" name="TextBox 75">
            <a:extLst>
              <a:ext uri="{FF2B5EF4-FFF2-40B4-BE49-F238E27FC236}">
                <a16:creationId xmlns:a16="http://schemas.microsoft.com/office/drawing/2014/main" id="{306B090E-D2D5-DCC6-7F37-B3D7A3406087}"/>
              </a:ext>
            </a:extLst>
          </p:cNvPr>
          <p:cNvSpPr txBox="1"/>
          <p:nvPr/>
        </p:nvSpPr>
        <p:spPr>
          <a:xfrm>
            <a:off x="2298429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6" name="TextBox 75">
            <a:extLst>
              <a:ext uri="{FF2B5EF4-FFF2-40B4-BE49-F238E27FC236}">
                <a16:creationId xmlns:a16="http://schemas.microsoft.com/office/drawing/2014/main" id="{B393BFEA-E97B-2662-9D6E-4BC440D4C27C}"/>
              </a:ext>
            </a:extLst>
          </p:cNvPr>
          <p:cNvSpPr txBox="1"/>
          <p:nvPr/>
        </p:nvSpPr>
        <p:spPr>
          <a:xfrm>
            <a:off x="2579562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7" name="TextBox 75">
            <a:extLst>
              <a:ext uri="{FF2B5EF4-FFF2-40B4-BE49-F238E27FC236}">
                <a16:creationId xmlns:a16="http://schemas.microsoft.com/office/drawing/2014/main" id="{96E34D6E-0FE1-85A0-639F-960C21EDB0C7}"/>
              </a:ext>
            </a:extLst>
          </p:cNvPr>
          <p:cNvSpPr txBox="1"/>
          <p:nvPr/>
        </p:nvSpPr>
        <p:spPr>
          <a:xfrm>
            <a:off x="2873608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8" name="TextBox 75">
            <a:extLst>
              <a:ext uri="{FF2B5EF4-FFF2-40B4-BE49-F238E27FC236}">
                <a16:creationId xmlns:a16="http://schemas.microsoft.com/office/drawing/2014/main" id="{0BB642BA-5552-9834-8A5F-9BFAB3756845}"/>
              </a:ext>
            </a:extLst>
          </p:cNvPr>
          <p:cNvSpPr txBox="1"/>
          <p:nvPr/>
        </p:nvSpPr>
        <p:spPr>
          <a:xfrm>
            <a:off x="3063916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9" name="TextBox 75">
            <a:extLst>
              <a:ext uri="{FF2B5EF4-FFF2-40B4-BE49-F238E27FC236}">
                <a16:creationId xmlns:a16="http://schemas.microsoft.com/office/drawing/2014/main" id="{E774AD6B-0399-5411-C7F3-2E54C973E6AF}"/>
              </a:ext>
            </a:extLst>
          </p:cNvPr>
          <p:cNvSpPr txBox="1"/>
          <p:nvPr/>
        </p:nvSpPr>
        <p:spPr>
          <a:xfrm>
            <a:off x="3345049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0" name="TextBox 75">
            <a:extLst>
              <a:ext uri="{FF2B5EF4-FFF2-40B4-BE49-F238E27FC236}">
                <a16:creationId xmlns:a16="http://schemas.microsoft.com/office/drawing/2014/main" id="{51AFC905-960E-8A6B-4CB8-DFAB0F110D15}"/>
              </a:ext>
            </a:extLst>
          </p:cNvPr>
          <p:cNvSpPr txBox="1"/>
          <p:nvPr/>
        </p:nvSpPr>
        <p:spPr>
          <a:xfrm>
            <a:off x="3639095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1" name="TextBox 75">
            <a:extLst>
              <a:ext uri="{FF2B5EF4-FFF2-40B4-BE49-F238E27FC236}">
                <a16:creationId xmlns:a16="http://schemas.microsoft.com/office/drawing/2014/main" id="{57366290-FF00-9521-FB02-4442CE950829}"/>
              </a:ext>
            </a:extLst>
          </p:cNvPr>
          <p:cNvSpPr txBox="1"/>
          <p:nvPr/>
        </p:nvSpPr>
        <p:spPr>
          <a:xfrm>
            <a:off x="9348912" y="5377203"/>
            <a:ext cx="159517" cy="465961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2" name="TextBox 75">
            <a:extLst>
              <a:ext uri="{FF2B5EF4-FFF2-40B4-BE49-F238E27FC236}">
                <a16:creationId xmlns:a16="http://schemas.microsoft.com/office/drawing/2014/main" id="{32BD3F40-3797-A68E-DEFD-8E254B2F57D0}"/>
              </a:ext>
            </a:extLst>
          </p:cNvPr>
          <p:cNvSpPr txBox="1"/>
          <p:nvPr/>
        </p:nvSpPr>
        <p:spPr>
          <a:xfrm>
            <a:off x="9630045" y="5376850"/>
            <a:ext cx="159518" cy="46666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3" name="TextBox 75">
            <a:extLst>
              <a:ext uri="{FF2B5EF4-FFF2-40B4-BE49-F238E27FC236}">
                <a16:creationId xmlns:a16="http://schemas.microsoft.com/office/drawing/2014/main" id="{8D811BE7-A5EA-6278-C7D0-224A7C11E64C}"/>
              </a:ext>
            </a:extLst>
          </p:cNvPr>
          <p:cNvSpPr txBox="1"/>
          <p:nvPr/>
        </p:nvSpPr>
        <p:spPr>
          <a:xfrm>
            <a:off x="9924091" y="5375920"/>
            <a:ext cx="131602" cy="468526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F768B4BA-78FC-4CE6-EF48-B09136F7966E}"/>
                  </a:ext>
                </a:extLst>
              </p:cNvPr>
              <p:cNvSpPr txBox="1"/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F768B4BA-78FC-4CE6-EF48-B09136F79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2594205"/>
                <a:ext cx="129384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ED434E97-31AF-E4F6-7ADB-F16164A0CFC7}"/>
                  </a:ext>
                </a:extLst>
              </p:cNvPr>
              <p:cNvSpPr txBox="1"/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7">
                <a:extLst>
                  <a:ext uri="{FF2B5EF4-FFF2-40B4-BE49-F238E27FC236}">
                    <a16:creationId xmlns:a16="http://schemas.microsoft.com/office/drawing/2014/main" id="{ED434E97-31AF-E4F6-7ADB-F16164A0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3408222"/>
                <a:ext cx="1293845" cy="461665"/>
              </a:xfrm>
              <a:prstGeom prst="rect">
                <a:avLst/>
              </a:prstGeom>
              <a:blipFill>
                <a:blip r:embed="rId2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65C2503C-DFC7-EE96-5526-5F92B359EC85}"/>
                  </a:ext>
                </a:extLst>
              </p:cNvPr>
              <p:cNvSpPr txBox="1"/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6" name="TextBox 17">
                <a:extLst>
                  <a:ext uri="{FF2B5EF4-FFF2-40B4-BE49-F238E27FC236}">
                    <a16:creationId xmlns:a16="http://schemas.microsoft.com/office/drawing/2014/main" id="{65C2503C-DFC7-EE96-5526-5F92B359E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4172303"/>
                <a:ext cx="1293845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9F1FA422-123C-A8C9-8378-32078820B2CB}"/>
                  </a:ext>
                </a:extLst>
              </p:cNvPr>
              <p:cNvSpPr txBox="1"/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TextBox 17">
                <a:extLst>
                  <a:ext uri="{FF2B5EF4-FFF2-40B4-BE49-F238E27FC236}">
                    <a16:creationId xmlns:a16="http://schemas.microsoft.com/office/drawing/2014/main" id="{9F1FA422-123C-A8C9-8378-32078820B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784" y="5372458"/>
                <a:ext cx="1293845" cy="470706"/>
              </a:xfrm>
              <a:prstGeom prst="rect">
                <a:avLst/>
              </a:prstGeom>
              <a:blipFill>
                <a:blip r:embed="rId2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7">
            <a:extLst>
              <a:ext uri="{FF2B5EF4-FFF2-40B4-BE49-F238E27FC236}">
                <a16:creationId xmlns:a16="http://schemas.microsoft.com/office/drawing/2014/main" id="{C24592EC-6974-BED1-9897-53127A0FBF03}"/>
              </a:ext>
            </a:extLst>
          </p:cNvPr>
          <p:cNvSpPr txBox="1"/>
          <p:nvPr/>
        </p:nvSpPr>
        <p:spPr>
          <a:xfrm>
            <a:off x="9960876" y="1602539"/>
            <a:ext cx="201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grammar size</a:t>
            </a:r>
          </a:p>
        </p:txBody>
      </p:sp>
    </p:spTree>
    <p:extLst>
      <p:ext uri="{BB962C8B-B14F-4D97-AF65-F5344CB8AC3E}">
        <p14:creationId xmlns:p14="http://schemas.microsoft.com/office/powerpoint/2010/main" val="35830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18C83-79D5-680B-908B-308E28223C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edit distance sketch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18C83-79D5-680B-908B-308E28223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808330-67D8-8B28-07AE-F36433D08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From the sketches we can recover an optimal sequence of edit operations.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808330-67D8-8B28-07AE-F36433D08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30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 </a:t>
            </a:r>
            <a:br>
              <a:rPr lang="en-US" dirty="0"/>
            </a:br>
            <a:r>
              <a:rPr lang="en-US" sz="2800" dirty="0">
                <a:solidFill>
                  <a:schemeClr val="tx2"/>
                </a:solidFill>
              </a:rPr>
              <a:t>[Knuth-Morris-Pratt’77, Boyer-Moore’77]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53217"/>
                <a:ext cx="10515600" cy="182374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Input:</a:t>
                </a:r>
                <a:r>
                  <a:rPr lang="en-US" sz="2400" dirty="0"/>
                  <a:t> Pattern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text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Goal:</a:t>
                </a:r>
                <a:r>
                  <a:rPr lang="en-US" sz="2400" dirty="0"/>
                  <a:t> Find all occurrences of pattern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in text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4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53217"/>
                <a:ext cx="10515600" cy="1823746"/>
              </a:xfrm>
              <a:blipFill rotWithShape="0">
                <a:blip r:embed="rId2"/>
                <a:stretch>
                  <a:fillRect l="-928" t="-4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62"/>
          <p:cNvSpPr txBox="1"/>
          <p:nvPr/>
        </p:nvSpPr>
        <p:spPr>
          <a:xfrm>
            <a:off x="5651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" name="TextBox 63"/>
          <p:cNvSpPr txBox="1"/>
          <p:nvPr/>
        </p:nvSpPr>
        <p:spPr>
          <a:xfrm>
            <a:off x="6083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6" name="TextBox 65"/>
          <p:cNvSpPr txBox="1"/>
          <p:nvPr/>
        </p:nvSpPr>
        <p:spPr>
          <a:xfrm>
            <a:off x="6515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7" name="TextBox 66"/>
          <p:cNvSpPr txBox="1"/>
          <p:nvPr/>
        </p:nvSpPr>
        <p:spPr>
          <a:xfrm>
            <a:off x="6947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8" name="TextBox 67"/>
          <p:cNvSpPr txBox="1"/>
          <p:nvPr/>
        </p:nvSpPr>
        <p:spPr>
          <a:xfrm>
            <a:off x="7379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9" name="TextBox 71"/>
          <p:cNvSpPr txBox="1"/>
          <p:nvPr/>
        </p:nvSpPr>
        <p:spPr>
          <a:xfrm>
            <a:off x="7811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0" name="TextBox 72"/>
          <p:cNvSpPr txBox="1"/>
          <p:nvPr/>
        </p:nvSpPr>
        <p:spPr>
          <a:xfrm>
            <a:off x="8243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1" name="TextBox 73"/>
          <p:cNvSpPr txBox="1"/>
          <p:nvPr/>
        </p:nvSpPr>
        <p:spPr>
          <a:xfrm>
            <a:off x="8675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</a:t>
            </a:r>
            <a:endParaRPr lang="en-US" sz="2400" dirty="0"/>
          </a:p>
        </p:txBody>
      </p:sp>
      <p:sp>
        <p:nvSpPr>
          <p:cNvPr id="12" name="TextBox 74"/>
          <p:cNvSpPr txBox="1"/>
          <p:nvPr/>
        </p:nvSpPr>
        <p:spPr>
          <a:xfrm>
            <a:off x="3492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3" name="TextBox 75"/>
          <p:cNvSpPr txBox="1"/>
          <p:nvPr/>
        </p:nvSpPr>
        <p:spPr>
          <a:xfrm>
            <a:off x="3924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4356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5" name="TextBox 77"/>
          <p:cNvSpPr txBox="1"/>
          <p:nvPr/>
        </p:nvSpPr>
        <p:spPr>
          <a:xfrm>
            <a:off x="4788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6" name="TextBox 78"/>
          <p:cNvSpPr txBox="1"/>
          <p:nvPr/>
        </p:nvSpPr>
        <p:spPr>
          <a:xfrm>
            <a:off x="5220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2"/>
              <p:cNvSpPr txBox="1"/>
              <p:nvPr/>
            </p:nvSpPr>
            <p:spPr>
              <a:xfrm>
                <a:off x="1984522" y="221977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2" y="2219775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37"/>
          <p:cNvSpPr txBox="1"/>
          <p:nvPr/>
        </p:nvSpPr>
        <p:spPr>
          <a:xfrm>
            <a:off x="4356937" y="33270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4788937" y="33270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20" name="TextBox 58"/>
          <p:cNvSpPr txBox="1"/>
          <p:nvPr/>
        </p:nvSpPr>
        <p:spPr>
          <a:xfrm>
            <a:off x="3494572" y="33265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1" name="TextBox 60"/>
          <p:cNvSpPr txBox="1"/>
          <p:nvPr/>
        </p:nvSpPr>
        <p:spPr>
          <a:xfrm>
            <a:off x="3926572" y="33265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1984522" y="332659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2" y="3326593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 flipH="1">
            <a:off x="3494572" y="2681440"/>
            <a:ext cx="860731" cy="6446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3491302" y="2681440"/>
            <a:ext cx="3452730" cy="6446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5219302" y="2688233"/>
            <a:ext cx="864000" cy="63786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5216032" y="2687984"/>
            <a:ext cx="3456000" cy="63836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449836" y="36407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26980" y="36512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-edit approximate pattern matching </a:t>
                </a: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6980" y="365125"/>
                <a:ext cx="10515600" cy="1325563"/>
              </a:xfrm>
              <a:blipFill>
                <a:blip r:embed="rId2"/>
                <a:stretch>
                  <a:fillRect t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53216"/>
                <a:ext cx="10515600" cy="2109291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Input:</a:t>
                </a:r>
                <a:r>
                  <a:rPr lang="en-US" sz="2400" dirty="0"/>
                  <a:t> Pattern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text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Goal:</a:t>
                </a:r>
                <a:r>
                  <a:rPr lang="en-US" sz="2400" dirty="0"/>
                  <a:t> Find all </a:t>
                </a:r>
                <a:r>
                  <a:rPr lang="en-US" sz="2400" i="1" dirty="0"/>
                  <a:t>approximate </a:t>
                </a:r>
                <a:r>
                  <a:rPr lang="en-US" sz="2400" dirty="0"/>
                  <a:t>occurrences of pattern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in text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up-to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modifications (symbol insertion/deletion/substitution).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report: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53216"/>
                <a:ext cx="10515600" cy="2109291"/>
              </a:xfrm>
              <a:blipFill rotWithShape="0">
                <a:blip r:embed="rId3"/>
                <a:stretch>
                  <a:fillRect l="-928" t="-40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62"/>
          <p:cNvSpPr txBox="1"/>
          <p:nvPr/>
        </p:nvSpPr>
        <p:spPr>
          <a:xfrm>
            <a:off x="5651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30" name="TextBox 63"/>
          <p:cNvSpPr txBox="1"/>
          <p:nvPr/>
        </p:nvSpPr>
        <p:spPr>
          <a:xfrm>
            <a:off x="6083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6515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32" name="TextBox 66"/>
          <p:cNvSpPr txBox="1"/>
          <p:nvPr/>
        </p:nvSpPr>
        <p:spPr>
          <a:xfrm>
            <a:off x="6947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3" name="TextBox 67"/>
          <p:cNvSpPr txBox="1"/>
          <p:nvPr/>
        </p:nvSpPr>
        <p:spPr>
          <a:xfrm>
            <a:off x="7379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34" name="TextBox 71"/>
          <p:cNvSpPr txBox="1"/>
          <p:nvPr/>
        </p:nvSpPr>
        <p:spPr>
          <a:xfrm>
            <a:off x="7811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</a:p>
        </p:txBody>
      </p:sp>
      <p:sp>
        <p:nvSpPr>
          <p:cNvPr id="35" name="TextBox 72"/>
          <p:cNvSpPr txBox="1"/>
          <p:nvPr/>
        </p:nvSpPr>
        <p:spPr>
          <a:xfrm>
            <a:off x="8243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6" name="TextBox 73"/>
          <p:cNvSpPr txBox="1"/>
          <p:nvPr/>
        </p:nvSpPr>
        <p:spPr>
          <a:xfrm>
            <a:off x="8675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37" name="TextBox 74"/>
          <p:cNvSpPr txBox="1"/>
          <p:nvPr/>
        </p:nvSpPr>
        <p:spPr>
          <a:xfrm>
            <a:off x="3492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8" name="TextBox 75"/>
          <p:cNvSpPr txBox="1"/>
          <p:nvPr/>
        </p:nvSpPr>
        <p:spPr>
          <a:xfrm>
            <a:off x="3924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4356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0" name="TextBox 77"/>
          <p:cNvSpPr txBox="1"/>
          <p:nvPr/>
        </p:nvSpPr>
        <p:spPr>
          <a:xfrm>
            <a:off x="4788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</a:p>
        </p:txBody>
      </p:sp>
      <p:sp>
        <p:nvSpPr>
          <p:cNvPr id="41" name="TextBox 78"/>
          <p:cNvSpPr txBox="1"/>
          <p:nvPr/>
        </p:nvSpPr>
        <p:spPr>
          <a:xfrm>
            <a:off x="5220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92"/>
              <p:cNvSpPr txBox="1"/>
              <p:nvPr/>
            </p:nvSpPr>
            <p:spPr>
              <a:xfrm>
                <a:off x="1984522" y="221977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2" y="2219775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37"/>
          <p:cNvSpPr txBox="1"/>
          <p:nvPr/>
        </p:nvSpPr>
        <p:spPr>
          <a:xfrm>
            <a:off x="4356937" y="33270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4788937" y="332709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5" name="TextBox 58"/>
          <p:cNvSpPr txBox="1"/>
          <p:nvPr/>
        </p:nvSpPr>
        <p:spPr>
          <a:xfrm>
            <a:off x="3494572" y="33265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6" name="TextBox 60"/>
          <p:cNvSpPr txBox="1"/>
          <p:nvPr/>
        </p:nvSpPr>
        <p:spPr>
          <a:xfrm>
            <a:off x="3926572" y="3326593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7"/>
              <p:cNvSpPr txBox="1"/>
              <p:nvPr/>
            </p:nvSpPr>
            <p:spPr>
              <a:xfrm>
                <a:off x="1984522" y="3326593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2" y="3326593"/>
                <a:ext cx="129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římá spojnice 47"/>
          <p:cNvCxnSpPr/>
          <p:nvPr/>
        </p:nvCxnSpPr>
        <p:spPr>
          <a:xfrm flipH="1">
            <a:off x="3494572" y="2681440"/>
            <a:ext cx="860731" cy="6446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3491302" y="2681440"/>
            <a:ext cx="3452730" cy="6446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H="1">
            <a:off x="5219302" y="2688233"/>
            <a:ext cx="864000" cy="63786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5216032" y="2680444"/>
            <a:ext cx="3891270" cy="6459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449836" y="36407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3"/>
          <p:cNvSpPr txBox="1"/>
          <p:nvPr/>
        </p:nvSpPr>
        <p:spPr>
          <a:xfrm>
            <a:off x="9107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154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980" y="365125"/>
            <a:ext cx="10515600" cy="1325563"/>
          </a:xfrm>
        </p:spPr>
        <p:txBody>
          <a:bodyPr/>
          <a:lstStyle/>
          <a:p>
            <a:r>
              <a:rPr lang="en-US" dirty="0"/>
              <a:t>Streaming pattern matching 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938" y="2219775"/>
            <a:ext cx="1602070" cy="5722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Phase 2:</a:t>
            </a:r>
          </a:p>
        </p:txBody>
      </p:sp>
      <p:sp>
        <p:nvSpPr>
          <p:cNvPr id="29" name="TextBox 62"/>
          <p:cNvSpPr txBox="1"/>
          <p:nvPr/>
        </p:nvSpPr>
        <p:spPr>
          <a:xfrm>
            <a:off x="5651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30" name="TextBox 63"/>
          <p:cNvSpPr txBox="1"/>
          <p:nvPr/>
        </p:nvSpPr>
        <p:spPr>
          <a:xfrm>
            <a:off x="6083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6515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32" name="TextBox 66"/>
          <p:cNvSpPr txBox="1"/>
          <p:nvPr/>
        </p:nvSpPr>
        <p:spPr>
          <a:xfrm>
            <a:off x="6947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3" name="TextBox 67"/>
          <p:cNvSpPr txBox="1"/>
          <p:nvPr/>
        </p:nvSpPr>
        <p:spPr>
          <a:xfrm>
            <a:off x="7379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34" name="TextBox 71"/>
          <p:cNvSpPr txBox="1"/>
          <p:nvPr/>
        </p:nvSpPr>
        <p:spPr>
          <a:xfrm>
            <a:off x="7811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</a:p>
        </p:txBody>
      </p:sp>
      <p:sp>
        <p:nvSpPr>
          <p:cNvPr id="35" name="TextBox 72"/>
          <p:cNvSpPr txBox="1"/>
          <p:nvPr/>
        </p:nvSpPr>
        <p:spPr>
          <a:xfrm>
            <a:off x="8243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6" name="TextBox 73"/>
          <p:cNvSpPr txBox="1"/>
          <p:nvPr/>
        </p:nvSpPr>
        <p:spPr>
          <a:xfrm>
            <a:off x="8675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37" name="TextBox 74"/>
          <p:cNvSpPr txBox="1"/>
          <p:nvPr/>
        </p:nvSpPr>
        <p:spPr>
          <a:xfrm>
            <a:off x="3492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8" name="TextBox 75"/>
          <p:cNvSpPr txBox="1"/>
          <p:nvPr/>
        </p:nvSpPr>
        <p:spPr>
          <a:xfrm>
            <a:off x="3924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4356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0" name="TextBox 77"/>
          <p:cNvSpPr txBox="1"/>
          <p:nvPr/>
        </p:nvSpPr>
        <p:spPr>
          <a:xfrm>
            <a:off x="4788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</a:p>
        </p:txBody>
      </p:sp>
      <p:sp>
        <p:nvSpPr>
          <p:cNvPr id="41" name="TextBox 78"/>
          <p:cNvSpPr txBox="1"/>
          <p:nvPr/>
        </p:nvSpPr>
        <p:spPr>
          <a:xfrm>
            <a:off x="5220937" y="222727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92"/>
              <p:cNvSpPr txBox="1"/>
              <p:nvPr/>
            </p:nvSpPr>
            <p:spPr>
              <a:xfrm>
                <a:off x="1984522" y="221977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2" y="2219775"/>
                <a:ext cx="129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37"/>
          <p:cNvSpPr txBox="1"/>
          <p:nvPr/>
        </p:nvSpPr>
        <p:spPr>
          <a:xfrm>
            <a:off x="4356937" y="398904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4788937" y="3989049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5" name="TextBox 58"/>
          <p:cNvSpPr txBox="1"/>
          <p:nvPr/>
        </p:nvSpPr>
        <p:spPr>
          <a:xfrm>
            <a:off x="3494572" y="39885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6" name="TextBox 60"/>
          <p:cNvSpPr txBox="1"/>
          <p:nvPr/>
        </p:nvSpPr>
        <p:spPr>
          <a:xfrm>
            <a:off x="3926572" y="3988551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7"/>
              <p:cNvSpPr txBox="1"/>
              <p:nvPr/>
            </p:nvSpPr>
            <p:spPr>
              <a:xfrm>
                <a:off x="1984522" y="3988551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2" y="3988551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Přímá spojnice 51"/>
          <p:cNvCxnSpPr/>
          <p:nvPr/>
        </p:nvCxnSpPr>
        <p:spPr>
          <a:xfrm>
            <a:off x="7449836" y="43027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3"/>
          <p:cNvSpPr txBox="1"/>
          <p:nvPr/>
        </p:nvSpPr>
        <p:spPr>
          <a:xfrm>
            <a:off x="9107302" y="222777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54" name="Zástupný symbol pro obsah 2"/>
          <p:cNvSpPr txBox="1">
            <a:spLocks/>
          </p:cNvSpPr>
          <p:nvPr/>
        </p:nvSpPr>
        <p:spPr>
          <a:xfrm>
            <a:off x="632938" y="4003720"/>
            <a:ext cx="1602070" cy="57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Phase 1: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500119" y="4019418"/>
            <a:ext cx="1166365" cy="39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8"/>
          <p:cNvSpPr txBox="1"/>
          <p:nvPr/>
        </p:nvSpPr>
        <p:spPr>
          <a:xfrm>
            <a:off x="6947302" y="3988549"/>
            <a:ext cx="1001807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sketch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492937" y="4674563"/>
            <a:ext cx="1728000" cy="16829"/>
          </a:xfrm>
          <a:prstGeom prst="straightConnector1">
            <a:avLst/>
          </a:prstGeom>
          <a:ln>
            <a:prstDash val="sys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>
            <a:off x="3492937" y="2911751"/>
            <a:ext cx="6046365" cy="8415"/>
          </a:xfrm>
          <a:prstGeom prst="straightConnector1">
            <a:avLst/>
          </a:prstGeom>
          <a:ln>
            <a:prstDash val="sys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Šipka doprava 57"/>
          <p:cNvSpPr/>
          <p:nvPr/>
        </p:nvSpPr>
        <p:spPr>
          <a:xfrm rot="14115844">
            <a:off x="6743732" y="3286125"/>
            <a:ext cx="872411" cy="40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ástupný symbol pro obsah 2"/>
              <p:cNvSpPr txBox="1">
                <a:spLocks/>
              </p:cNvSpPr>
              <p:nvPr/>
            </p:nvSpPr>
            <p:spPr>
              <a:xfrm>
                <a:off x="838200" y="5062505"/>
                <a:ext cx="10515600" cy="14000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US" sz="2400" dirty="0"/>
                  <a:t>Phase 1: Build </a:t>
                </a:r>
                <a:r>
                  <a:rPr lang="en-US" sz="2400" i="1" dirty="0"/>
                  <a:t>sketch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US" sz="2400" b="0" dirty="0"/>
                  <a:t>Phase 2: Perform pattern matching using the sketch.</a:t>
                </a:r>
              </a:p>
            </p:txBody>
          </p:sp>
        </mc:Choice>
        <mc:Fallback xmlns="">
          <p:sp>
            <p:nvSpPr>
              <p:cNvPr id="5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62505"/>
                <a:ext cx="10515600" cy="1400002"/>
              </a:xfrm>
              <a:prstGeom prst="rect">
                <a:avLst/>
              </a:prstGeom>
              <a:blipFill rotWithShape="0">
                <a:blip r:embed="rId4"/>
                <a:stretch>
                  <a:fillRect l="-928" t="-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469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 </a:t>
            </a:r>
            <a:br>
              <a:rPr lang="en-US" dirty="0"/>
            </a:br>
            <a:r>
              <a:rPr lang="en-US" sz="2800" dirty="0">
                <a:solidFill>
                  <a:schemeClr val="tx2"/>
                </a:solidFill>
              </a:rPr>
              <a:t>[Bhattacharya-K.’23]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Streaming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-edit pattern matching algorithm that uses: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per arriving symbol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243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-edit					     space		time per symbol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Starikovskaya’17:			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Kociumaka-Porat-Starikovskaya’22:	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ours:	 				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-Hamming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Porat-Porat’09:			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Clifford-Fontaine-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Porat</a:t>
                </a:r>
                <a:r>
                  <a:rPr lang="en-US" sz="2400" dirty="0">
                    <a:solidFill>
                      <a:schemeClr val="tx2"/>
                    </a:solidFill>
                  </a:rPr>
                  <a:t>-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Sach-Starikovskaya’09:		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Clifford-Kociumaka-Porat’19:		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9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26980" y="34829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Streaming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-edit approximate pattern matching </a:t>
                </a:r>
                <a:r>
                  <a:rPr lang="en-US" sz="2400" dirty="0">
                    <a:solidFill>
                      <a:schemeClr val="tx2"/>
                    </a:solidFill>
                  </a:rPr>
                  <a:t>[Bhattacharya-K.’23]</a:t>
                </a:r>
                <a:endParaRPr lang="en-US" sz="27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6980" y="348295"/>
                <a:ext cx="10515600" cy="1325563"/>
              </a:xfrm>
              <a:blipFill>
                <a:blip r:embed="rId2"/>
                <a:stretch>
                  <a:fillRect l="-2377" t="-13303" b="-2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Zástupný symbol pro obsah 2"/>
          <p:cNvSpPr txBox="1">
            <a:spLocks/>
          </p:cNvSpPr>
          <p:nvPr/>
        </p:nvSpPr>
        <p:spPr>
          <a:xfrm>
            <a:off x="784482" y="5263825"/>
            <a:ext cx="5254186" cy="154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5"/>
              <p:cNvSpPr txBox="1"/>
              <p:nvPr/>
            </p:nvSpPr>
            <p:spPr>
              <a:xfrm>
                <a:off x="9943389" y="3517805"/>
                <a:ext cx="1343561" cy="461665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389" y="3517805"/>
                <a:ext cx="13435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ástupný symbol pro obsah 2"/>
              <p:cNvSpPr txBox="1">
                <a:spLocks/>
              </p:cNvSpPr>
              <p:nvPr/>
            </p:nvSpPr>
            <p:spPr>
              <a:xfrm>
                <a:off x="1432840" y="5538494"/>
                <a:ext cx="10515600" cy="1038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Key message: Pattern matching on grammars with up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mismatches.</a:t>
                </a:r>
              </a:p>
            </p:txBody>
          </p:sp>
        </mc:Choice>
        <mc:Fallback xmlns="">
          <p:sp>
            <p:nvSpPr>
              <p:cNvPr id="2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40" y="5538494"/>
                <a:ext cx="10515600" cy="1038781"/>
              </a:xfrm>
              <a:prstGeom prst="rect">
                <a:avLst/>
              </a:prstGeom>
              <a:blipFill>
                <a:blip r:embed="rId4"/>
                <a:stretch>
                  <a:fillRect l="-870" t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>
            <a:off x="5738691" y="36504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75"/>
              <p:cNvSpPr txBox="1"/>
              <p:nvPr/>
            </p:nvSpPr>
            <p:spPr>
              <a:xfrm>
                <a:off x="3913159" y="3480471"/>
                <a:ext cx="708684" cy="498663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59" y="3480471"/>
                <a:ext cx="708684" cy="498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5"/>
              <p:cNvSpPr txBox="1"/>
              <p:nvPr/>
            </p:nvSpPr>
            <p:spPr>
              <a:xfrm>
                <a:off x="5277283" y="3480471"/>
                <a:ext cx="708684" cy="49936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283" y="3480471"/>
                <a:ext cx="708684" cy="4993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5"/>
              <p:cNvSpPr txBox="1"/>
              <p:nvPr/>
            </p:nvSpPr>
            <p:spPr>
              <a:xfrm>
                <a:off x="7023027" y="3468248"/>
                <a:ext cx="805628" cy="500586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027" y="3468248"/>
                <a:ext cx="805628" cy="500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75"/>
              <p:cNvSpPr txBox="1"/>
              <p:nvPr/>
            </p:nvSpPr>
            <p:spPr>
              <a:xfrm>
                <a:off x="8127080" y="3468248"/>
                <a:ext cx="708684" cy="493277"/>
              </a:xfrm>
              <a:prstGeom prst="rect">
                <a:avLst/>
              </a:prstGeom>
              <a:noFill/>
              <a:ln w="15875" cap="sq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080" y="3468248"/>
                <a:ext cx="708684" cy="4932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5875" cap="sq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Skupina 56"/>
          <p:cNvGrpSpPr/>
          <p:nvPr/>
        </p:nvGrpSpPr>
        <p:grpSpPr>
          <a:xfrm>
            <a:off x="4267501" y="3220423"/>
            <a:ext cx="4213921" cy="260048"/>
            <a:chOff x="4267501" y="3220423"/>
            <a:chExt cx="4213921" cy="260048"/>
          </a:xfrm>
        </p:grpSpPr>
        <p:cxnSp>
          <p:nvCxnSpPr>
            <p:cNvPr id="6" name="Přímá spojnice 5"/>
            <p:cNvCxnSpPr>
              <a:stCxn id="27" idx="2"/>
              <a:endCxn id="32" idx="0"/>
            </p:cNvCxnSpPr>
            <p:nvPr/>
          </p:nvCxnSpPr>
          <p:spPr>
            <a:xfrm flipH="1">
              <a:off x="4267501" y="3232278"/>
              <a:ext cx="6081" cy="248193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8" idx="2"/>
              <a:endCxn id="33" idx="0"/>
            </p:cNvCxnSpPr>
            <p:nvPr/>
          </p:nvCxnSpPr>
          <p:spPr>
            <a:xfrm>
              <a:off x="5627141" y="3226032"/>
              <a:ext cx="4484" cy="254439"/>
            </a:xfrm>
            <a:prstGeom prst="line">
              <a:avLst/>
            </a:prstGeom>
            <a:ln w="19050" cmpd="sng"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stCxn id="29" idx="2"/>
              <a:endCxn id="34" idx="0"/>
            </p:cNvCxnSpPr>
            <p:nvPr/>
          </p:nvCxnSpPr>
          <p:spPr>
            <a:xfrm>
              <a:off x="7425841" y="3220423"/>
              <a:ext cx="0" cy="247825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30" idx="2"/>
              <a:endCxn id="35" idx="0"/>
            </p:cNvCxnSpPr>
            <p:nvPr/>
          </p:nvCxnSpPr>
          <p:spPr>
            <a:xfrm>
              <a:off x="8481422" y="3220423"/>
              <a:ext cx="0" cy="247825"/>
            </a:xfrm>
            <a:prstGeom prst="line">
              <a:avLst/>
            </a:prstGeom>
            <a:ln w="10795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Šipka doleva 36"/>
          <p:cNvSpPr/>
          <p:nvPr/>
        </p:nvSpPr>
        <p:spPr>
          <a:xfrm>
            <a:off x="9035564" y="3590410"/>
            <a:ext cx="708686" cy="326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ástupný symbol pro obsah 2"/>
          <p:cNvSpPr txBox="1">
            <a:spLocks/>
          </p:cNvSpPr>
          <p:nvPr/>
        </p:nvSpPr>
        <p:spPr>
          <a:xfrm>
            <a:off x="6013245" y="3373130"/>
            <a:ext cx="1146163" cy="701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grpSp>
        <p:nvGrpSpPr>
          <p:cNvPr id="55" name="Skupina 54"/>
          <p:cNvGrpSpPr/>
          <p:nvPr/>
        </p:nvGrpSpPr>
        <p:grpSpPr>
          <a:xfrm>
            <a:off x="2232413" y="2566337"/>
            <a:ext cx="9110167" cy="742438"/>
            <a:chOff x="2232413" y="2566337"/>
            <a:chExt cx="9110167" cy="742438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5738691" y="293133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75"/>
                <p:cNvSpPr txBox="1"/>
                <p:nvPr/>
              </p:nvSpPr>
              <p:spPr>
                <a:xfrm>
                  <a:off x="3764187" y="2760995"/>
                  <a:ext cx="1018790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187" y="2760995"/>
                  <a:ext cx="1018790" cy="471283"/>
                </a:xfrm>
                <a:prstGeom prst="rect">
                  <a:avLst/>
                </a:prstGeom>
                <a:blipFill>
                  <a:blip r:embed="rId9"/>
                  <a:stretch>
                    <a:fillRect l="-5263"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75"/>
                <p:cNvSpPr txBox="1"/>
                <p:nvPr/>
              </p:nvSpPr>
              <p:spPr>
                <a:xfrm>
                  <a:off x="5096970" y="2754749"/>
                  <a:ext cx="1060342" cy="471283"/>
                </a:xfrm>
                <a:prstGeom prst="rect">
                  <a:avLst/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970" y="2754749"/>
                  <a:ext cx="1060342" cy="471283"/>
                </a:xfrm>
                <a:prstGeom prst="rect">
                  <a:avLst/>
                </a:prstGeom>
                <a:blipFill>
                  <a:blip r:embed="rId10"/>
                  <a:stretch>
                    <a:fillRect l="-3390"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75"/>
                <p:cNvSpPr txBox="1"/>
                <p:nvPr/>
              </p:nvSpPr>
              <p:spPr>
                <a:xfrm>
                  <a:off x="7023027" y="2749140"/>
                  <a:ext cx="805628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027" y="2749140"/>
                  <a:ext cx="805628" cy="471283"/>
                </a:xfrm>
                <a:prstGeom prst="rect">
                  <a:avLst/>
                </a:prstGeom>
                <a:blipFill>
                  <a:blip r:embed="rId11"/>
                  <a:stretch>
                    <a:fillRect l="-2963"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75"/>
                <p:cNvSpPr txBox="1"/>
                <p:nvPr/>
              </p:nvSpPr>
              <p:spPr>
                <a:xfrm>
                  <a:off x="8127080" y="2749140"/>
                  <a:ext cx="708684" cy="471283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7080" y="2749140"/>
                  <a:ext cx="708684" cy="4712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Zástupný symbol pro obsah 2"/>
            <p:cNvSpPr txBox="1">
              <a:spLocks/>
            </p:cNvSpPr>
            <p:nvPr/>
          </p:nvSpPr>
          <p:spPr>
            <a:xfrm>
              <a:off x="6023291" y="2607651"/>
              <a:ext cx="1146163" cy="7011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sz="40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75"/>
                <p:cNvSpPr txBox="1"/>
                <p:nvPr/>
              </p:nvSpPr>
              <p:spPr>
                <a:xfrm>
                  <a:off x="9648883" y="2770613"/>
                  <a:ext cx="1693697" cy="461665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883" y="2770613"/>
                  <a:ext cx="169369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Šipka doleva 3"/>
            <p:cNvSpPr/>
            <p:nvPr/>
          </p:nvSpPr>
          <p:spPr>
            <a:xfrm>
              <a:off x="8991604" y="2838248"/>
              <a:ext cx="501439" cy="32639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Šipka doleva 42"/>
            <p:cNvSpPr/>
            <p:nvPr/>
          </p:nvSpPr>
          <p:spPr>
            <a:xfrm>
              <a:off x="2232413" y="2828630"/>
              <a:ext cx="501439" cy="32639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Zástupný symbol pro obsah 2"/>
            <p:cNvSpPr txBox="1">
              <a:spLocks/>
            </p:cNvSpPr>
            <p:nvPr/>
          </p:nvSpPr>
          <p:spPr>
            <a:xfrm>
              <a:off x="2749648" y="2566337"/>
              <a:ext cx="1146163" cy="7011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sz="4000" dirty="0"/>
                <a:t>…</a:t>
              </a: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372134" y="2592381"/>
            <a:ext cx="3895367" cy="2556449"/>
            <a:chOff x="372134" y="2592381"/>
            <a:chExt cx="3895367" cy="2556449"/>
          </a:xfrm>
        </p:grpSpPr>
        <p:sp>
          <p:nvSpPr>
            <p:cNvPr id="40" name="Šipka doleva 39"/>
            <p:cNvSpPr/>
            <p:nvPr/>
          </p:nvSpPr>
          <p:spPr>
            <a:xfrm>
              <a:off x="2232413" y="3590410"/>
              <a:ext cx="1468973" cy="32639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75"/>
                <p:cNvSpPr txBox="1"/>
                <p:nvPr/>
              </p:nvSpPr>
              <p:spPr>
                <a:xfrm>
                  <a:off x="462218" y="2592381"/>
                  <a:ext cx="1603935" cy="1569660"/>
                </a:xfrm>
                <a:prstGeom prst="rect">
                  <a:avLst/>
                </a:prstGeom>
                <a:noFill/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-Hamm.</a:t>
                  </a:r>
                </a:p>
                <a:p>
                  <a:pPr algn="ctr"/>
                  <a:r>
                    <a:rPr lang="en-US" sz="2400" dirty="0"/>
                    <a:t>Approx.</a:t>
                  </a:r>
                </a:p>
                <a:p>
                  <a:pPr algn="ctr"/>
                  <a:r>
                    <a:rPr lang="en-US" sz="2400" dirty="0"/>
                    <a:t>Pattern</a:t>
                  </a:r>
                </a:p>
                <a:p>
                  <a:pPr algn="ctr"/>
                  <a:r>
                    <a:rPr lang="en-US" sz="2400" dirty="0"/>
                    <a:t>Matching</a:t>
                  </a:r>
                </a:p>
              </p:txBody>
            </p:sp>
          </mc:Choice>
          <mc:Fallback xmlns="">
            <p:sp>
              <p:nvSpPr>
                <p:cNvPr id="45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18" y="2592381"/>
                  <a:ext cx="1603935" cy="1569660"/>
                </a:xfrm>
                <a:prstGeom prst="rect">
                  <a:avLst/>
                </a:prstGeom>
                <a:blipFill>
                  <a:blip r:embed="rId14"/>
                  <a:stretch>
                    <a:fillRect t="-2682" r="-1504" b="-6897"/>
                  </a:stretch>
                </a:blipFill>
                <a:ln w="15875" cap="sq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ovéPole 17"/>
            <p:cNvSpPr txBox="1"/>
            <p:nvPr/>
          </p:nvSpPr>
          <p:spPr>
            <a:xfrm>
              <a:off x="372134" y="4687165"/>
              <a:ext cx="3895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Clifford-Kociumaka-Porat’19</a:t>
              </a:r>
              <a:endParaRPr lang="en-US" sz="2400" dirty="0"/>
            </a:p>
          </p:txBody>
        </p:sp>
        <p:cxnSp>
          <p:nvCxnSpPr>
            <p:cNvPr id="49" name="Přímá spojnice 48"/>
            <p:cNvCxnSpPr>
              <a:stCxn id="45" idx="2"/>
              <a:endCxn id="18" idx="0"/>
            </p:cNvCxnSpPr>
            <p:nvPr/>
          </p:nvCxnSpPr>
          <p:spPr>
            <a:xfrm>
              <a:off x="1264186" y="4162041"/>
              <a:ext cx="1055632" cy="5251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54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Sublinear size sketches for approximate edit distance?</a:t>
            </a:r>
          </a:p>
        </p:txBody>
      </p:sp>
    </p:spTree>
    <p:extLst>
      <p:ext uri="{BB962C8B-B14F-4D97-AF65-F5344CB8AC3E}">
        <p14:creationId xmlns:p14="http://schemas.microsoft.com/office/powerpoint/2010/main" val="4209935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7E9C9-CB3C-B93B-64C9-1A7878915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2E0AD-EE86-13BB-69ED-AFE57AFA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71EB682-0609-11EE-50E3-AB161346E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				    	     approximation	time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Landau-Myers-Schmidt’98</a:t>
                </a:r>
                <a:r>
                  <a:rPr lang="en-US" sz="2400" dirty="0"/>
                  <a:t> 	 		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GB" sz="2400" dirty="0">
                  <a:ea typeface="Cambria Math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B.Yossef-Jayram-Krauthgamer-Kumar’04	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3/7</m:t>
                        </m:r>
                      </m:sup>
                    </m:sSup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Batu-Ergun-Sahinalp’06 </a:t>
                </a:r>
                <a:r>
                  <a:rPr lang="en-US" sz="2400" dirty="0"/>
                  <a:t>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1/3+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Andoni-Onak’09</a:t>
                </a:r>
                <a:r>
                  <a:rPr lang="en-US" sz="2400" dirty="0"/>
                  <a:t>	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𝑜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Andoni-Krauthgamer-Onak’10 </a:t>
                </a:r>
                <a:r>
                  <a:rPr lang="en-US" sz="2400" dirty="0"/>
                  <a:t>		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𝑂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(1/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Abboud-Backurs’17: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1+1/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inapprox</a:t>
                </a:r>
                <a:r>
                  <a:rPr lang="en-US" sz="2400" dirty="0"/>
                  <a:t>.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C289A8E-4A56-8C87-4817-6BAB3831E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30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3D349069-2B7D-325B-4CA6-A2A83265B11D}"/>
                  </a:ext>
                </a:extLst>
              </p:cNvPr>
              <p:cNvSpPr txBox="1"/>
              <p:nvPr/>
            </p:nvSpPr>
            <p:spPr>
              <a:xfrm>
                <a:off x="1892035" y="175691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3D349069-2B7D-325B-4CA6-A2A83265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35" y="1756919"/>
                <a:ext cx="129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common subsequence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23465"/>
            <a:ext cx="10515600" cy="14534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Longest common subsequence = maximum non-crossing matching.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… dual problem to edit distance.</a:t>
            </a:r>
          </a:p>
        </p:txBody>
      </p:sp>
      <p:sp>
        <p:nvSpPr>
          <p:cNvPr id="39" name="TextBox 37"/>
          <p:cNvSpPr txBox="1"/>
          <p:nvPr/>
        </p:nvSpPr>
        <p:spPr>
          <a:xfrm>
            <a:off x="5538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5970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6402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6834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7266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44" name="TextBox 42"/>
          <p:cNvSpPr txBox="1"/>
          <p:nvPr/>
        </p:nvSpPr>
        <p:spPr>
          <a:xfrm>
            <a:off x="7698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5" name="TextBox 43"/>
          <p:cNvSpPr txBox="1"/>
          <p:nvPr/>
        </p:nvSpPr>
        <p:spPr>
          <a:xfrm>
            <a:off x="8130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8562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3379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55"/>
          <p:cNvSpPr txBox="1"/>
          <p:nvPr/>
        </p:nvSpPr>
        <p:spPr>
          <a:xfrm>
            <a:off x="3811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9" name="TextBox 56"/>
          <p:cNvSpPr txBox="1"/>
          <p:nvPr/>
        </p:nvSpPr>
        <p:spPr>
          <a:xfrm>
            <a:off x="4243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4675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51" name="TextBox 60"/>
          <p:cNvSpPr txBox="1"/>
          <p:nvPr/>
        </p:nvSpPr>
        <p:spPr>
          <a:xfrm>
            <a:off x="5107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5538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3" name="TextBox 63"/>
          <p:cNvSpPr txBox="1"/>
          <p:nvPr/>
        </p:nvSpPr>
        <p:spPr>
          <a:xfrm>
            <a:off x="5970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</a:t>
            </a:r>
          </a:p>
        </p:txBody>
      </p:sp>
      <p:sp>
        <p:nvSpPr>
          <p:cNvPr id="54" name="TextBox 65"/>
          <p:cNvSpPr txBox="1"/>
          <p:nvPr/>
        </p:nvSpPr>
        <p:spPr>
          <a:xfrm>
            <a:off x="6402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55" name="TextBox 66"/>
          <p:cNvSpPr txBox="1"/>
          <p:nvPr/>
        </p:nvSpPr>
        <p:spPr>
          <a:xfrm>
            <a:off x="6834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7266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</a:t>
            </a:r>
          </a:p>
        </p:txBody>
      </p:sp>
      <p:sp>
        <p:nvSpPr>
          <p:cNvPr id="57" name="TextBox 71"/>
          <p:cNvSpPr txBox="1"/>
          <p:nvPr/>
        </p:nvSpPr>
        <p:spPr>
          <a:xfrm>
            <a:off x="7698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58" name="TextBox 72"/>
          <p:cNvSpPr txBox="1"/>
          <p:nvPr/>
        </p:nvSpPr>
        <p:spPr>
          <a:xfrm>
            <a:off x="8130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9" name="TextBox 73"/>
          <p:cNvSpPr txBox="1"/>
          <p:nvPr/>
        </p:nvSpPr>
        <p:spPr>
          <a:xfrm>
            <a:off x="8562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0" name="TextBox 74"/>
          <p:cNvSpPr txBox="1"/>
          <p:nvPr/>
        </p:nvSpPr>
        <p:spPr>
          <a:xfrm>
            <a:off x="3379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1" name="TextBox 75"/>
          <p:cNvSpPr txBox="1"/>
          <p:nvPr/>
        </p:nvSpPr>
        <p:spPr>
          <a:xfrm>
            <a:off x="3811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2" name="TextBox 76"/>
          <p:cNvSpPr txBox="1"/>
          <p:nvPr/>
        </p:nvSpPr>
        <p:spPr>
          <a:xfrm>
            <a:off x="4243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3" name="TextBox 77"/>
          <p:cNvSpPr txBox="1"/>
          <p:nvPr/>
        </p:nvSpPr>
        <p:spPr>
          <a:xfrm>
            <a:off x="4675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4" name="TextBox 78"/>
          <p:cNvSpPr txBox="1"/>
          <p:nvPr/>
        </p:nvSpPr>
        <p:spPr>
          <a:xfrm>
            <a:off x="5107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cxnSp>
        <p:nvCxnSpPr>
          <p:cNvPr id="65" name="Straight Connector 5"/>
          <p:cNvCxnSpPr/>
          <p:nvPr/>
        </p:nvCxnSpPr>
        <p:spPr>
          <a:xfrm>
            <a:off x="3604172" y="2231473"/>
            <a:ext cx="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7"/>
          <p:cNvCxnSpPr/>
          <p:nvPr/>
        </p:nvCxnSpPr>
        <p:spPr>
          <a:xfrm flipH="1">
            <a:off x="4894427" y="2231473"/>
            <a:ext cx="43200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2"/>
          <p:cNvCxnSpPr/>
          <p:nvPr/>
        </p:nvCxnSpPr>
        <p:spPr>
          <a:xfrm flipH="1">
            <a:off x="6615273" y="2231722"/>
            <a:ext cx="432000" cy="10465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"/>
          <p:cNvCxnSpPr/>
          <p:nvPr/>
        </p:nvCxnSpPr>
        <p:spPr>
          <a:xfrm>
            <a:off x="7926378" y="2231224"/>
            <a:ext cx="1635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1871231" y="327549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31" y="3275495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5"/>
          <p:cNvCxnSpPr/>
          <p:nvPr/>
        </p:nvCxnSpPr>
        <p:spPr>
          <a:xfrm>
            <a:off x="4025843" y="2231473"/>
            <a:ext cx="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"/>
          <p:cNvCxnSpPr/>
          <p:nvPr/>
        </p:nvCxnSpPr>
        <p:spPr>
          <a:xfrm>
            <a:off x="4458733" y="2231473"/>
            <a:ext cx="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"/>
          <p:cNvCxnSpPr/>
          <p:nvPr/>
        </p:nvCxnSpPr>
        <p:spPr>
          <a:xfrm flipH="1">
            <a:off x="5299268" y="2231473"/>
            <a:ext cx="43200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"/>
          <p:cNvCxnSpPr/>
          <p:nvPr/>
        </p:nvCxnSpPr>
        <p:spPr>
          <a:xfrm flipH="1">
            <a:off x="5715330" y="2231473"/>
            <a:ext cx="43200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2"/>
          <p:cNvCxnSpPr/>
          <p:nvPr/>
        </p:nvCxnSpPr>
        <p:spPr>
          <a:xfrm flipH="1">
            <a:off x="7053775" y="2231722"/>
            <a:ext cx="432000" cy="10465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4"/>
          <p:cNvCxnSpPr/>
          <p:nvPr/>
        </p:nvCxnSpPr>
        <p:spPr>
          <a:xfrm>
            <a:off x="8353657" y="2231224"/>
            <a:ext cx="1635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4"/>
          <p:cNvCxnSpPr/>
          <p:nvPr/>
        </p:nvCxnSpPr>
        <p:spPr>
          <a:xfrm>
            <a:off x="8758500" y="2231224"/>
            <a:ext cx="1635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552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E263A-D258-B87D-2C3D-4D4AB322E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55B0A-7357-2C17-5918-5F322BA0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E957306-B20D-BFCC-B368-D5AADDB36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				    	     approximation	time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 err="1">
                    <a:solidFill>
                      <a:schemeClr val="tx2"/>
                    </a:solidFill>
                  </a:rPr>
                  <a:t>Boroujeni-Ehsani-Ghodsi-Hajiaghayi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-Seddighin'18 </a:t>
                </a:r>
                <a:r>
                  <a:rPr lang="en-US" sz="2400" dirty="0"/>
                  <a:t>	     </a:t>
                </a:r>
                <a:r>
                  <a:rPr lang="en-US" sz="2400" i="1" dirty="0"/>
                  <a:t>quantum</a:t>
                </a:r>
                <a:r>
                  <a:rPr lang="en-US" sz="2400" dirty="0"/>
                  <a:t>			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.708…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Chakraborty-Das-Goldenberg-K.-Saks’18	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.647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  <m:t>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Andoni’18					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3/2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Goldenberg-Rubinstein-Saha’20 	 	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3+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1.6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Brakensiek-Rubinstein’20, K.-Saks’20	  						</a:t>
                </a:r>
                <a:r>
                  <a:rPr lang="en-US" sz="2400" i="1" dirty="0"/>
                  <a:t> far inputs </a:t>
                </a:r>
                <a:r>
                  <a:rPr lang="en-US" sz="2400" dirty="0">
                    <a:solidFill>
                      <a:schemeClr val="tx2"/>
                    </a:solidFill>
                  </a:rPr>
                  <a:t>		 			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Andoni-Nosatzki’20				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Abboud-Backurs’17: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1+1/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inapprox</a:t>
                </a:r>
                <a:r>
                  <a:rPr lang="en-US" sz="2400" dirty="0"/>
                  <a:t>.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9831F45-C09C-27C3-E420-A2E430CCB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b="-1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4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of edit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212"/>
            <a:ext cx="9372600" cy="4830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i="1" dirty="0" err="1"/>
              <a:t>Levenshtein</a:t>
            </a:r>
            <a:r>
              <a:rPr lang="en-US" sz="2400" i="1" dirty="0"/>
              <a:t> distance:</a:t>
            </a:r>
            <a:r>
              <a:rPr lang="en-US" sz="2400" dirty="0"/>
              <a:t> vanilla edit distance.</a:t>
            </a:r>
            <a:endParaRPr lang="en-US" sz="2400" dirty="0">
              <a:ea typeface="Cambria Math"/>
            </a:endParaRPr>
          </a:p>
          <a:p>
            <a:pPr>
              <a:spcBef>
                <a:spcPts val="1800"/>
              </a:spcBef>
            </a:pPr>
            <a:r>
              <a:rPr lang="en-US" sz="2400" i="1" dirty="0" err="1"/>
              <a:t>Ulam</a:t>
            </a:r>
            <a:r>
              <a:rPr lang="en-US" sz="2400" i="1" dirty="0"/>
              <a:t> distance:</a:t>
            </a:r>
            <a:r>
              <a:rPr lang="en-US" sz="2400" dirty="0"/>
              <a:t> large alphabet, each symbol appears at most once.</a:t>
            </a:r>
            <a:endParaRPr lang="en-US" sz="2400" dirty="0">
              <a:ea typeface="Cambria Math"/>
            </a:endParaRPr>
          </a:p>
          <a:p>
            <a:pPr>
              <a:spcBef>
                <a:spcPts val="1800"/>
              </a:spcBef>
            </a:pPr>
            <a:r>
              <a:rPr lang="en-US" sz="2400" i="1" dirty="0">
                <a:ea typeface="Cambria Math"/>
              </a:rPr>
              <a:t>Edit distance with moves: </a:t>
            </a:r>
            <a:r>
              <a:rPr lang="en-US" sz="2400" dirty="0">
                <a:ea typeface="Cambria Math"/>
              </a:rPr>
              <a:t>additional operation – block move.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12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tx2"/>
                    </a:solidFill>
                  </a:rPr>
                  <a:t>Wagner-Fischer’74,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Masek-Paterson’80, … 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Grabowski’16</a:t>
                </a: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/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400"/>
                  </a:spcBef>
                </a:pPr>
                <a:r>
                  <a:rPr lang="en-US" sz="2400" dirty="0">
                    <a:solidFill>
                      <a:schemeClr val="tx2"/>
                    </a:solidFill>
                  </a:rPr>
                  <a:t>Ukkonen’85	</a:t>
                </a: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Myers’86, Landau-Vishkin’88,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Landau-Myers-Schmidt’98	</a:t>
                </a: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… and many others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Backurs-Indyk’15	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(if SETH is true)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				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3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6E0D1-65F6-41FA-83B0-7FDA72E0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E49A285E-DF7F-A5C2-071B-434075950C8E}"/>
                  </a:ext>
                </a:extLst>
              </p:cNvPr>
              <p:cNvSpPr txBox="1"/>
              <p:nvPr/>
            </p:nvSpPr>
            <p:spPr>
              <a:xfrm>
                <a:off x="1892035" y="175691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E49A285E-DF7F-A5C2-071B-43407595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35" y="1756919"/>
                <a:ext cx="129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>
            <a:extLst>
              <a:ext uri="{FF2B5EF4-FFF2-40B4-BE49-F238E27FC236}">
                <a16:creationId xmlns:a16="http://schemas.microsoft.com/office/drawing/2014/main" id="{AFCA5355-6EBE-4E32-F862-69EC389B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AC74244-9567-1B9D-5805-E544DDC20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23465"/>
                <a:ext cx="10515600" cy="145349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Algorithm: </a:t>
                </a:r>
                <a:r>
                  <a:rPr lang="en-US" sz="2400" dirty="0"/>
                  <a:t>Try all possible splits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and recurse on sub-problems.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b="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algorithm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AC74244-9567-1B9D-5805-E544DDC20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23465"/>
                <a:ext cx="10515600" cy="1453498"/>
              </a:xfrm>
              <a:blipFill>
                <a:blip r:embed="rId3"/>
                <a:stretch>
                  <a:fillRect l="-92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7">
            <a:extLst>
              <a:ext uri="{FF2B5EF4-FFF2-40B4-BE49-F238E27FC236}">
                <a16:creationId xmlns:a16="http://schemas.microsoft.com/office/drawing/2014/main" id="{4FF8274F-6AC4-5FBD-945B-C335308DA440}"/>
              </a:ext>
            </a:extLst>
          </p:cNvPr>
          <p:cNvSpPr txBox="1"/>
          <p:nvPr/>
        </p:nvSpPr>
        <p:spPr>
          <a:xfrm>
            <a:off x="5538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6E309276-1B9B-6D8B-661D-1E8907A1902D}"/>
              </a:ext>
            </a:extLst>
          </p:cNvPr>
          <p:cNvSpPr txBox="1"/>
          <p:nvPr/>
        </p:nvSpPr>
        <p:spPr>
          <a:xfrm>
            <a:off x="5970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6A3734D8-1735-6061-2130-F6B1CDB53028}"/>
              </a:ext>
            </a:extLst>
          </p:cNvPr>
          <p:cNvSpPr txBox="1"/>
          <p:nvPr/>
        </p:nvSpPr>
        <p:spPr>
          <a:xfrm>
            <a:off x="6402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35DE8B56-5125-3C85-4BA2-1A6B693F748D}"/>
              </a:ext>
            </a:extLst>
          </p:cNvPr>
          <p:cNvSpPr txBox="1"/>
          <p:nvPr/>
        </p:nvSpPr>
        <p:spPr>
          <a:xfrm>
            <a:off x="6834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868F90F3-A9D5-3FFA-AC41-657A84124691}"/>
              </a:ext>
            </a:extLst>
          </p:cNvPr>
          <p:cNvSpPr txBox="1"/>
          <p:nvPr/>
        </p:nvSpPr>
        <p:spPr>
          <a:xfrm>
            <a:off x="7266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A8D02E40-B3EA-1C85-F18E-4221CAB21939}"/>
              </a:ext>
            </a:extLst>
          </p:cNvPr>
          <p:cNvSpPr txBox="1"/>
          <p:nvPr/>
        </p:nvSpPr>
        <p:spPr>
          <a:xfrm>
            <a:off x="7698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5" name="TextBox 43">
            <a:extLst>
              <a:ext uri="{FF2B5EF4-FFF2-40B4-BE49-F238E27FC236}">
                <a16:creationId xmlns:a16="http://schemas.microsoft.com/office/drawing/2014/main" id="{D0707CE7-5FE4-D829-5573-D31BCE71E10E}"/>
              </a:ext>
            </a:extLst>
          </p:cNvPr>
          <p:cNvSpPr txBox="1"/>
          <p:nvPr/>
        </p:nvSpPr>
        <p:spPr>
          <a:xfrm>
            <a:off x="8130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E7A90E6B-3744-33C6-A73D-6DBE175109A4}"/>
              </a:ext>
            </a:extLst>
          </p:cNvPr>
          <p:cNvSpPr txBox="1"/>
          <p:nvPr/>
        </p:nvSpPr>
        <p:spPr>
          <a:xfrm>
            <a:off x="8562011" y="177473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B2E75197-FA63-7A27-F8BD-D95D6CF769E3}"/>
              </a:ext>
            </a:extLst>
          </p:cNvPr>
          <p:cNvSpPr txBox="1"/>
          <p:nvPr/>
        </p:nvSpPr>
        <p:spPr>
          <a:xfrm>
            <a:off x="3379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8" name="TextBox 55">
            <a:extLst>
              <a:ext uri="{FF2B5EF4-FFF2-40B4-BE49-F238E27FC236}">
                <a16:creationId xmlns:a16="http://schemas.microsoft.com/office/drawing/2014/main" id="{2C595800-8317-AF7A-18D4-362F82B47D55}"/>
              </a:ext>
            </a:extLst>
          </p:cNvPr>
          <p:cNvSpPr txBox="1"/>
          <p:nvPr/>
        </p:nvSpPr>
        <p:spPr>
          <a:xfrm>
            <a:off x="3811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9" name="TextBox 56">
            <a:extLst>
              <a:ext uri="{FF2B5EF4-FFF2-40B4-BE49-F238E27FC236}">
                <a16:creationId xmlns:a16="http://schemas.microsoft.com/office/drawing/2014/main" id="{700B8BA8-CEDF-E4D2-4121-6DC5A3130D36}"/>
              </a:ext>
            </a:extLst>
          </p:cNvPr>
          <p:cNvSpPr txBox="1"/>
          <p:nvPr/>
        </p:nvSpPr>
        <p:spPr>
          <a:xfrm>
            <a:off x="4243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0" name="TextBox 58">
            <a:extLst>
              <a:ext uri="{FF2B5EF4-FFF2-40B4-BE49-F238E27FC236}">
                <a16:creationId xmlns:a16="http://schemas.microsoft.com/office/drawing/2014/main" id="{8F9A5E55-184B-2DDD-03BA-D76F7CA1A943}"/>
              </a:ext>
            </a:extLst>
          </p:cNvPr>
          <p:cNvSpPr txBox="1"/>
          <p:nvPr/>
        </p:nvSpPr>
        <p:spPr>
          <a:xfrm>
            <a:off x="4675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03FB3709-1B22-370E-8E51-D30DBB6842C6}"/>
              </a:ext>
            </a:extLst>
          </p:cNvPr>
          <p:cNvSpPr txBox="1"/>
          <p:nvPr/>
        </p:nvSpPr>
        <p:spPr>
          <a:xfrm>
            <a:off x="5107646" y="177423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52" name="TextBox 62">
            <a:extLst>
              <a:ext uri="{FF2B5EF4-FFF2-40B4-BE49-F238E27FC236}">
                <a16:creationId xmlns:a16="http://schemas.microsoft.com/office/drawing/2014/main" id="{5DFDC5E1-0D8E-F1D8-B9CC-D2E2227178CA}"/>
              </a:ext>
            </a:extLst>
          </p:cNvPr>
          <p:cNvSpPr txBox="1"/>
          <p:nvPr/>
        </p:nvSpPr>
        <p:spPr>
          <a:xfrm>
            <a:off x="5538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3" name="TextBox 63">
            <a:extLst>
              <a:ext uri="{FF2B5EF4-FFF2-40B4-BE49-F238E27FC236}">
                <a16:creationId xmlns:a16="http://schemas.microsoft.com/office/drawing/2014/main" id="{13857A69-EB3B-A90D-7986-469A50268314}"/>
              </a:ext>
            </a:extLst>
          </p:cNvPr>
          <p:cNvSpPr txBox="1"/>
          <p:nvPr/>
        </p:nvSpPr>
        <p:spPr>
          <a:xfrm>
            <a:off x="5970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54" name="TextBox 65">
            <a:extLst>
              <a:ext uri="{FF2B5EF4-FFF2-40B4-BE49-F238E27FC236}">
                <a16:creationId xmlns:a16="http://schemas.microsoft.com/office/drawing/2014/main" id="{35969541-C175-4B22-2046-2C771212F06A}"/>
              </a:ext>
            </a:extLst>
          </p:cNvPr>
          <p:cNvSpPr txBox="1"/>
          <p:nvPr/>
        </p:nvSpPr>
        <p:spPr>
          <a:xfrm>
            <a:off x="6402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55" name="TextBox 66">
            <a:extLst>
              <a:ext uri="{FF2B5EF4-FFF2-40B4-BE49-F238E27FC236}">
                <a16:creationId xmlns:a16="http://schemas.microsoft.com/office/drawing/2014/main" id="{2D0226D1-6385-785F-D489-11AA59AE05B0}"/>
              </a:ext>
            </a:extLst>
          </p:cNvPr>
          <p:cNvSpPr txBox="1"/>
          <p:nvPr/>
        </p:nvSpPr>
        <p:spPr>
          <a:xfrm>
            <a:off x="6834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6" name="TextBox 67">
            <a:extLst>
              <a:ext uri="{FF2B5EF4-FFF2-40B4-BE49-F238E27FC236}">
                <a16:creationId xmlns:a16="http://schemas.microsoft.com/office/drawing/2014/main" id="{91627DAA-C562-19CB-7A6B-9BD5782CB4E4}"/>
              </a:ext>
            </a:extLst>
          </p:cNvPr>
          <p:cNvSpPr txBox="1"/>
          <p:nvPr/>
        </p:nvSpPr>
        <p:spPr>
          <a:xfrm>
            <a:off x="7266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57" name="TextBox 71">
            <a:extLst>
              <a:ext uri="{FF2B5EF4-FFF2-40B4-BE49-F238E27FC236}">
                <a16:creationId xmlns:a16="http://schemas.microsoft.com/office/drawing/2014/main" id="{27E3A46F-BBAC-C27A-7BCE-F401289DF09F}"/>
              </a:ext>
            </a:extLst>
          </p:cNvPr>
          <p:cNvSpPr txBox="1"/>
          <p:nvPr/>
        </p:nvSpPr>
        <p:spPr>
          <a:xfrm>
            <a:off x="7698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58" name="TextBox 72">
            <a:extLst>
              <a:ext uri="{FF2B5EF4-FFF2-40B4-BE49-F238E27FC236}">
                <a16:creationId xmlns:a16="http://schemas.microsoft.com/office/drawing/2014/main" id="{603D9D21-4346-4879-9F3C-6834CE51C2AD}"/>
              </a:ext>
            </a:extLst>
          </p:cNvPr>
          <p:cNvSpPr txBox="1"/>
          <p:nvPr/>
        </p:nvSpPr>
        <p:spPr>
          <a:xfrm>
            <a:off x="8130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59" name="TextBox 73">
            <a:extLst>
              <a:ext uri="{FF2B5EF4-FFF2-40B4-BE49-F238E27FC236}">
                <a16:creationId xmlns:a16="http://schemas.microsoft.com/office/drawing/2014/main" id="{24E65010-751D-9917-A712-73A3DEA9C909}"/>
              </a:ext>
            </a:extLst>
          </p:cNvPr>
          <p:cNvSpPr txBox="1"/>
          <p:nvPr/>
        </p:nvSpPr>
        <p:spPr>
          <a:xfrm>
            <a:off x="8562011" y="328349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60" name="TextBox 74">
            <a:extLst>
              <a:ext uri="{FF2B5EF4-FFF2-40B4-BE49-F238E27FC236}">
                <a16:creationId xmlns:a16="http://schemas.microsoft.com/office/drawing/2014/main" id="{B178A70F-12E7-3227-9DF6-895F7ADCAF4A}"/>
              </a:ext>
            </a:extLst>
          </p:cNvPr>
          <p:cNvSpPr txBox="1"/>
          <p:nvPr/>
        </p:nvSpPr>
        <p:spPr>
          <a:xfrm>
            <a:off x="3379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6BB35558-58F3-B987-4429-948F6CEEC82E}"/>
              </a:ext>
            </a:extLst>
          </p:cNvPr>
          <p:cNvSpPr txBox="1"/>
          <p:nvPr/>
        </p:nvSpPr>
        <p:spPr>
          <a:xfrm>
            <a:off x="3811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62" name="TextBox 76">
            <a:extLst>
              <a:ext uri="{FF2B5EF4-FFF2-40B4-BE49-F238E27FC236}">
                <a16:creationId xmlns:a16="http://schemas.microsoft.com/office/drawing/2014/main" id="{AC80235A-E99E-F80B-759C-AFDF9999A2A0}"/>
              </a:ext>
            </a:extLst>
          </p:cNvPr>
          <p:cNvSpPr txBox="1"/>
          <p:nvPr/>
        </p:nvSpPr>
        <p:spPr>
          <a:xfrm>
            <a:off x="4243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3" name="TextBox 77">
            <a:extLst>
              <a:ext uri="{FF2B5EF4-FFF2-40B4-BE49-F238E27FC236}">
                <a16:creationId xmlns:a16="http://schemas.microsoft.com/office/drawing/2014/main" id="{B754A4A2-69E5-32F7-9F65-A91E2C13A9D4}"/>
              </a:ext>
            </a:extLst>
          </p:cNvPr>
          <p:cNvSpPr txBox="1"/>
          <p:nvPr/>
        </p:nvSpPr>
        <p:spPr>
          <a:xfrm>
            <a:off x="4675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4" name="TextBox 78">
            <a:extLst>
              <a:ext uri="{FF2B5EF4-FFF2-40B4-BE49-F238E27FC236}">
                <a16:creationId xmlns:a16="http://schemas.microsoft.com/office/drawing/2014/main" id="{A9D6ED81-8AEE-AE77-A5A6-0A3F7928966A}"/>
              </a:ext>
            </a:extLst>
          </p:cNvPr>
          <p:cNvSpPr txBox="1"/>
          <p:nvPr/>
        </p:nvSpPr>
        <p:spPr>
          <a:xfrm>
            <a:off x="5107646" y="328299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>
                <a:extLst>
                  <a:ext uri="{FF2B5EF4-FFF2-40B4-BE49-F238E27FC236}">
                    <a16:creationId xmlns:a16="http://schemas.microsoft.com/office/drawing/2014/main" id="{DF776AF4-0787-606A-B6DF-A7B260631644}"/>
                  </a:ext>
                </a:extLst>
              </p:cNvPr>
              <p:cNvSpPr txBox="1"/>
              <p:nvPr/>
            </p:nvSpPr>
            <p:spPr>
              <a:xfrm>
                <a:off x="1871231" y="327549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92">
                <a:extLst>
                  <a:ext uri="{FF2B5EF4-FFF2-40B4-BE49-F238E27FC236}">
                    <a16:creationId xmlns:a16="http://schemas.microsoft.com/office/drawing/2014/main" id="{DF776AF4-0787-606A-B6DF-A7B260631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31" y="3275495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9">
            <a:extLst>
              <a:ext uri="{FF2B5EF4-FFF2-40B4-BE49-F238E27FC236}">
                <a16:creationId xmlns:a16="http://schemas.microsoft.com/office/drawing/2014/main" id="{A85497DE-64E9-C71A-BFF4-C37C6E844072}"/>
              </a:ext>
            </a:extLst>
          </p:cNvPr>
          <p:cNvCxnSpPr>
            <a:cxnSpLocks/>
          </p:cNvCxnSpPr>
          <p:nvPr/>
        </p:nvCxnSpPr>
        <p:spPr>
          <a:xfrm flipV="1">
            <a:off x="5107646" y="1576552"/>
            <a:ext cx="1089256" cy="2543503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9">
            <a:extLst>
              <a:ext uri="{FF2B5EF4-FFF2-40B4-BE49-F238E27FC236}">
                <a16:creationId xmlns:a16="http://schemas.microsoft.com/office/drawing/2014/main" id="{F274E30D-F5B3-F61B-6666-81DB68BDC87A}"/>
              </a:ext>
            </a:extLst>
          </p:cNvPr>
          <p:cNvCxnSpPr>
            <a:cxnSpLocks/>
          </p:cNvCxnSpPr>
          <p:nvPr/>
        </p:nvCxnSpPr>
        <p:spPr>
          <a:xfrm flipV="1">
            <a:off x="5879972" y="1576552"/>
            <a:ext cx="125158" cy="2543503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7A60383C-07FC-9722-4A55-8CBC5B6C64B9}"/>
              </a:ext>
            </a:extLst>
          </p:cNvPr>
          <p:cNvCxnSpPr>
            <a:cxnSpLocks/>
          </p:cNvCxnSpPr>
          <p:nvPr/>
        </p:nvCxnSpPr>
        <p:spPr>
          <a:xfrm flipH="1" flipV="1">
            <a:off x="5823896" y="1576552"/>
            <a:ext cx="1115375" cy="2543503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62365-01F9-88B0-711A-CB5F43F026BE}"/>
              </a:ext>
            </a:extLst>
          </p:cNvPr>
          <p:cNvGrpSpPr/>
          <p:nvPr/>
        </p:nvGrpSpPr>
        <p:grpSpPr>
          <a:xfrm>
            <a:off x="3604172" y="2231473"/>
            <a:ext cx="2127096" cy="1047095"/>
            <a:chOff x="3604172" y="2231473"/>
            <a:chExt cx="2127096" cy="1047095"/>
          </a:xfrm>
        </p:grpSpPr>
        <p:cxnSp>
          <p:nvCxnSpPr>
            <p:cNvPr id="17" name="Straight Connector 5">
              <a:extLst>
                <a:ext uri="{FF2B5EF4-FFF2-40B4-BE49-F238E27FC236}">
                  <a16:creationId xmlns:a16="http://schemas.microsoft.com/office/drawing/2014/main" id="{A4505A3B-40C3-8ADC-18F2-DDC13D7D3DD8}"/>
                </a:ext>
              </a:extLst>
            </p:cNvPr>
            <p:cNvCxnSpPr/>
            <p:nvPr/>
          </p:nvCxnSpPr>
          <p:spPr>
            <a:xfrm>
              <a:off x="3604172" y="2231473"/>
              <a:ext cx="0" cy="10470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">
              <a:extLst>
                <a:ext uri="{FF2B5EF4-FFF2-40B4-BE49-F238E27FC236}">
                  <a16:creationId xmlns:a16="http://schemas.microsoft.com/office/drawing/2014/main" id="{80D630A9-A068-F207-56EB-56B969DD3971}"/>
                </a:ext>
              </a:extLst>
            </p:cNvPr>
            <p:cNvCxnSpPr/>
            <p:nvPr/>
          </p:nvCxnSpPr>
          <p:spPr>
            <a:xfrm flipH="1">
              <a:off x="4894427" y="2231473"/>
              <a:ext cx="432000" cy="10470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">
              <a:extLst>
                <a:ext uri="{FF2B5EF4-FFF2-40B4-BE49-F238E27FC236}">
                  <a16:creationId xmlns:a16="http://schemas.microsoft.com/office/drawing/2014/main" id="{B466777E-2219-DECA-2033-AC7A76C3CA3C}"/>
                </a:ext>
              </a:extLst>
            </p:cNvPr>
            <p:cNvCxnSpPr/>
            <p:nvPr/>
          </p:nvCxnSpPr>
          <p:spPr>
            <a:xfrm>
              <a:off x="4025843" y="2231473"/>
              <a:ext cx="0" cy="10470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">
              <a:extLst>
                <a:ext uri="{FF2B5EF4-FFF2-40B4-BE49-F238E27FC236}">
                  <a16:creationId xmlns:a16="http://schemas.microsoft.com/office/drawing/2014/main" id="{C9527EBD-7D22-29B6-7424-15FA24C7BD86}"/>
                </a:ext>
              </a:extLst>
            </p:cNvPr>
            <p:cNvCxnSpPr/>
            <p:nvPr/>
          </p:nvCxnSpPr>
          <p:spPr>
            <a:xfrm>
              <a:off x="4458733" y="2231473"/>
              <a:ext cx="0" cy="10470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">
              <a:extLst>
                <a:ext uri="{FF2B5EF4-FFF2-40B4-BE49-F238E27FC236}">
                  <a16:creationId xmlns:a16="http://schemas.microsoft.com/office/drawing/2014/main" id="{8A57D79E-D154-B775-87B9-48CDD3B1991B}"/>
                </a:ext>
              </a:extLst>
            </p:cNvPr>
            <p:cNvCxnSpPr/>
            <p:nvPr/>
          </p:nvCxnSpPr>
          <p:spPr>
            <a:xfrm flipH="1">
              <a:off x="5299268" y="2231473"/>
              <a:ext cx="432000" cy="10470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720A36-FCC9-4438-FCCA-7CEAC50B40CD}"/>
              </a:ext>
            </a:extLst>
          </p:cNvPr>
          <p:cNvGrpSpPr/>
          <p:nvPr/>
        </p:nvGrpSpPr>
        <p:grpSpPr>
          <a:xfrm>
            <a:off x="5715330" y="2231224"/>
            <a:ext cx="3044805" cy="1047593"/>
            <a:chOff x="5715330" y="2231224"/>
            <a:chExt cx="3044805" cy="1047593"/>
          </a:xfrm>
        </p:grpSpPr>
        <p:cxnSp>
          <p:nvCxnSpPr>
            <p:cNvPr id="19" name="Straight Connector 12">
              <a:extLst>
                <a:ext uri="{FF2B5EF4-FFF2-40B4-BE49-F238E27FC236}">
                  <a16:creationId xmlns:a16="http://schemas.microsoft.com/office/drawing/2014/main" id="{EF7DBB67-763B-BF54-A3EC-C27DD4A97DFC}"/>
                </a:ext>
              </a:extLst>
            </p:cNvPr>
            <p:cNvCxnSpPr/>
            <p:nvPr/>
          </p:nvCxnSpPr>
          <p:spPr>
            <a:xfrm flipH="1">
              <a:off x="6615273" y="2231722"/>
              <a:ext cx="432000" cy="10465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">
              <a:extLst>
                <a:ext uri="{FF2B5EF4-FFF2-40B4-BE49-F238E27FC236}">
                  <a16:creationId xmlns:a16="http://schemas.microsoft.com/office/drawing/2014/main" id="{E93BCC7C-08C1-3433-18F6-C12577CFDB78}"/>
                </a:ext>
              </a:extLst>
            </p:cNvPr>
            <p:cNvCxnSpPr/>
            <p:nvPr/>
          </p:nvCxnSpPr>
          <p:spPr>
            <a:xfrm>
              <a:off x="7926378" y="2231224"/>
              <a:ext cx="1635" cy="10475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id="{EEB1936E-9D7A-19EE-EEB8-4C3F2436087C}"/>
                </a:ext>
              </a:extLst>
            </p:cNvPr>
            <p:cNvCxnSpPr/>
            <p:nvPr/>
          </p:nvCxnSpPr>
          <p:spPr>
            <a:xfrm flipH="1">
              <a:off x="5715330" y="2231473"/>
              <a:ext cx="432000" cy="10470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2">
              <a:extLst>
                <a:ext uri="{FF2B5EF4-FFF2-40B4-BE49-F238E27FC236}">
                  <a16:creationId xmlns:a16="http://schemas.microsoft.com/office/drawing/2014/main" id="{7639EE65-6108-F273-0E52-82F86066AF9F}"/>
                </a:ext>
              </a:extLst>
            </p:cNvPr>
            <p:cNvCxnSpPr/>
            <p:nvPr/>
          </p:nvCxnSpPr>
          <p:spPr>
            <a:xfrm flipH="1">
              <a:off x="7053775" y="2231722"/>
              <a:ext cx="432000" cy="10465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4">
              <a:extLst>
                <a:ext uri="{FF2B5EF4-FFF2-40B4-BE49-F238E27FC236}">
                  <a16:creationId xmlns:a16="http://schemas.microsoft.com/office/drawing/2014/main" id="{E2FFBFC2-39FC-E810-A754-1F242E2D7D88}"/>
                </a:ext>
              </a:extLst>
            </p:cNvPr>
            <p:cNvCxnSpPr/>
            <p:nvPr/>
          </p:nvCxnSpPr>
          <p:spPr>
            <a:xfrm>
              <a:off x="8353657" y="2231224"/>
              <a:ext cx="1635" cy="10475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4">
              <a:extLst>
                <a:ext uri="{FF2B5EF4-FFF2-40B4-BE49-F238E27FC236}">
                  <a16:creationId xmlns:a16="http://schemas.microsoft.com/office/drawing/2014/main" id="{8C2E0F35-6C2D-866A-4D93-6A0B667D51AA}"/>
                </a:ext>
              </a:extLst>
            </p:cNvPr>
            <p:cNvCxnSpPr/>
            <p:nvPr/>
          </p:nvCxnSpPr>
          <p:spPr>
            <a:xfrm>
              <a:off x="8758500" y="2231224"/>
              <a:ext cx="1635" cy="10475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9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3473</Words>
  <Application>Microsoft Office PowerPoint</Application>
  <PresentationFormat>Widescreen</PresentationFormat>
  <Paragraphs>1264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Wingdings</vt:lpstr>
      <vt:lpstr>Motiv Office</vt:lpstr>
      <vt:lpstr>Locally consistent decomposition of strings with applications to edit distance sketching</vt:lpstr>
      <vt:lpstr>Comparing two strings</vt:lpstr>
      <vt:lpstr>Hamming distance</vt:lpstr>
      <vt:lpstr>Hamming distance</vt:lpstr>
      <vt:lpstr>Edit distance</vt:lpstr>
      <vt:lpstr>Longest common subsequence</vt:lpstr>
      <vt:lpstr>Variants of edit distance</vt:lpstr>
      <vt:lpstr>Computing edit distance</vt:lpstr>
      <vt:lpstr>Computing edit distance</vt:lpstr>
      <vt:lpstr>Fine-grained complexity</vt:lpstr>
      <vt:lpstr>Fine-grained complexity</vt:lpstr>
      <vt:lpstr>Approximating edit distance</vt:lpstr>
      <vt:lpstr>Finding large alignment  [Saha’14]</vt:lpstr>
      <vt:lpstr>Finding large alignment  [K.-Saks’23]</vt:lpstr>
      <vt:lpstr>Edit distance of multiple strings</vt:lpstr>
      <vt:lpstr>Preprocessing</vt:lpstr>
      <vt:lpstr>Edit distance sketches </vt:lpstr>
      <vt:lpstr>Edit distance sketches </vt:lpstr>
      <vt:lpstr>Threshold k edit distance sketches </vt:lpstr>
      <vt:lpstr>Threshold k Hamming distance sketches </vt:lpstr>
      <vt:lpstr>Threshold k edit distance sketches  </vt:lpstr>
      <vt:lpstr>Embedding edit distance into Hamming distance  </vt:lpstr>
      <vt:lpstr>Embedding edit into ℓ_1 distance</vt:lpstr>
      <vt:lpstr>Algorithm for embedding ED to HAM </vt:lpstr>
      <vt:lpstr>Why it works</vt:lpstr>
      <vt:lpstr>Threshold k edit distance sketches </vt:lpstr>
      <vt:lpstr>Workshop</vt:lpstr>
      <vt:lpstr>Locally consistent decomposition of strings</vt:lpstr>
      <vt:lpstr>String decomposition</vt:lpstr>
      <vt:lpstr>String decomposition  </vt:lpstr>
      <vt:lpstr>Warmup: Random strings</vt:lpstr>
      <vt:lpstr>Warmup: Random strings</vt:lpstr>
      <vt:lpstr>Warmup: Random strings</vt:lpstr>
      <vt:lpstr>Warmup: Random strings</vt:lpstr>
      <vt:lpstr>Non-random strings</vt:lpstr>
      <vt:lpstr>Compression</vt:lpstr>
      <vt:lpstr>Locally consistent parsing</vt:lpstr>
      <vt:lpstr>Locally consistent parsing</vt:lpstr>
      <vt:lpstr>Color reduction procedure [Cole-Vishkin’84]</vt:lpstr>
      <vt:lpstr>Compression</vt:lpstr>
      <vt:lpstr>String decomposition algorithm</vt:lpstr>
      <vt:lpstr>Applications</vt:lpstr>
      <vt:lpstr>Threshold k edit distance sketch of size O ̃(k2^√(log n log log⁡n ))</vt:lpstr>
      <vt:lpstr>Tree of grammars</vt:lpstr>
      <vt:lpstr>Tree of grammars</vt:lpstr>
      <vt:lpstr>Encoding the grammars</vt:lpstr>
      <vt:lpstr>Fingerprints</vt:lpstr>
      <vt:lpstr>Tree of grammars</vt:lpstr>
      <vt:lpstr>Hierarchical mismatch recovery scheme</vt:lpstr>
      <vt:lpstr>Tree of grammars</vt:lpstr>
      <vt:lpstr>Threshold k edit distance sketch</vt:lpstr>
      <vt:lpstr>Pattern matching  [Knuth-Morris-Pratt’77, Boyer-Moore’77]</vt:lpstr>
      <vt:lpstr>k-edit approximate pattern matching  </vt:lpstr>
      <vt:lpstr>Streaming pattern matching  </vt:lpstr>
      <vt:lpstr>Our result  [Bhattacharya-K.’23] </vt:lpstr>
      <vt:lpstr>Previous results</vt:lpstr>
      <vt:lpstr>Streaming k-edit approximate pattern matching [Bhattacharya-K.’23]</vt:lpstr>
      <vt:lpstr>Question(s)</vt:lpstr>
      <vt:lpstr>Approximating edit distance</vt:lpstr>
      <vt:lpstr>Approximating edit distance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k-edit approximate pattern matching via string decomposition</dc:title>
  <dc:creator>Michal</dc:creator>
  <cp:lastModifiedBy>Michal Koucky</cp:lastModifiedBy>
  <cp:revision>74</cp:revision>
  <dcterms:created xsi:type="dcterms:W3CDTF">2023-07-09T09:05:43Z</dcterms:created>
  <dcterms:modified xsi:type="dcterms:W3CDTF">2024-03-05T14:21:29Z</dcterms:modified>
</cp:coreProperties>
</file>