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4" r:id="rId3"/>
    <p:sldId id="365" r:id="rId4"/>
    <p:sldId id="366" r:id="rId5"/>
    <p:sldId id="343" r:id="rId6"/>
    <p:sldId id="363" r:id="rId7"/>
    <p:sldId id="353" r:id="rId8"/>
    <p:sldId id="342" r:id="rId9"/>
    <p:sldId id="367" r:id="rId10"/>
    <p:sldId id="369" r:id="rId11"/>
    <p:sldId id="368" r:id="rId12"/>
    <p:sldId id="354" r:id="rId13"/>
    <p:sldId id="355" r:id="rId14"/>
    <p:sldId id="356" r:id="rId15"/>
    <p:sldId id="357" r:id="rId16"/>
    <p:sldId id="3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97105" autoAdjust="0"/>
  </p:normalViewPr>
  <p:slideViewPr>
    <p:cSldViewPr>
      <p:cViewPr varScale="1">
        <p:scale>
          <a:sx n="63" d="100"/>
          <a:sy n="63" d="100"/>
        </p:scale>
        <p:origin x="86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00C8B-FA75-48B9-A912-198AF634C3C6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09B15-2A41-40AF-9F4C-3BF89ADB3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70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09B15-2A41-40AF-9F4C-3BF89ADB36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18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09B15-2A41-40AF-9F4C-3BF89ADB36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3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DC0156-7DE5-48D5-AF1B-15F48A8ADE31}" type="datetimeFigureOut">
              <a:rPr lang="en-US" smtClean="0"/>
              <a:t>2019-11-21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0CC4A97-5D27-49A5-AB2D-C95566DA87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63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6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5.png"/><Relationship Id="rId3" Type="http://schemas.openxmlformats.org/officeDocument/2006/relationships/image" Target="../media/image270.png"/><Relationship Id="rId7" Type="http://schemas.openxmlformats.org/officeDocument/2006/relationships/image" Target="../media/image31.png"/><Relationship Id="rId12" Type="http://schemas.openxmlformats.org/officeDocument/2006/relationships/image" Target="../media/image4.png"/><Relationship Id="rId17" Type="http://schemas.openxmlformats.org/officeDocument/2006/relationships/image" Target="../media/image41.png"/><Relationship Id="rId2" Type="http://schemas.openxmlformats.org/officeDocument/2006/relationships/image" Target="../media/image260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11" Type="http://schemas.openxmlformats.org/officeDocument/2006/relationships/image" Target="../media/image35.png"/><Relationship Id="rId5" Type="http://schemas.openxmlformats.org/officeDocument/2006/relationships/image" Target="../media/image290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6.png"/><Relationship Id="rId4" Type="http://schemas.openxmlformats.org/officeDocument/2006/relationships/image" Target="../media/image280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6.png"/><Relationship Id="rId3" Type="http://schemas.openxmlformats.org/officeDocument/2006/relationships/image" Target="../media/image270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60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11" Type="http://schemas.openxmlformats.org/officeDocument/2006/relationships/image" Target="../media/image35.png"/><Relationship Id="rId5" Type="http://schemas.openxmlformats.org/officeDocument/2006/relationships/image" Target="../media/image290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80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6.png"/><Relationship Id="rId3" Type="http://schemas.openxmlformats.org/officeDocument/2006/relationships/image" Target="../media/image270.png"/><Relationship Id="rId7" Type="http://schemas.openxmlformats.org/officeDocument/2006/relationships/image" Target="../media/image31.png"/><Relationship Id="rId12" Type="http://schemas.openxmlformats.org/officeDocument/2006/relationships/image" Target="../media/image7.png"/><Relationship Id="rId17" Type="http://schemas.openxmlformats.org/officeDocument/2006/relationships/image" Target="../media/image41.png"/><Relationship Id="rId2" Type="http://schemas.openxmlformats.org/officeDocument/2006/relationships/image" Target="../media/image260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11" Type="http://schemas.openxmlformats.org/officeDocument/2006/relationships/image" Target="../media/image35.png"/><Relationship Id="rId5" Type="http://schemas.openxmlformats.org/officeDocument/2006/relationships/image" Target="../media/image290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80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600" cap="none" dirty="0"/>
              <a:t>Kolik paměti potřebujeme </a:t>
            </a:r>
            <a:r>
              <a:rPr lang="en-US" sz="3600" cap="none" dirty="0" smtClean="0"/>
              <a:t>		       </a:t>
            </a:r>
            <a:r>
              <a:rPr lang="pl-PL" sz="3600" cap="none" dirty="0" smtClean="0"/>
              <a:t>na</a:t>
            </a:r>
            <a:r>
              <a:rPr lang="en-US" sz="3600" cap="none" dirty="0" smtClean="0"/>
              <a:t> </a:t>
            </a:r>
            <a:r>
              <a:rPr lang="pl-PL" sz="3600" cap="none" dirty="0" smtClean="0"/>
              <a:t>vyhodnocení výrazu</a:t>
            </a:r>
            <a:r>
              <a:rPr lang="en-US" sz="3600" cap="none" dirty="0" smtClean="0"/>
              <a:t> </a:t>
            </a:r>
            <a:endParaRPr lang="en-US" sz="3600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32004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Michal </a:t>
            </a:r>
            <a:r>
              <a:rPr lang="en-US" dirty="0" err="1" smtClean="0">
                <a:solidFill>
                  <a:srgbClr val="7030A0"/>
                </a:solidFill>
              </a:rPr>
              <a:t>Kouck</a:t>
            </a:r>
            <a:r>
              <a:rPr lang="cs-CZ" dirty="0" smtClean="0">
                <a:solidFill>
                  <a:srgbClr val="7030A0"/>
                </a:solidFill>
              </a:rPr>
              <a:t>ý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Informatický ústav Univerzity Karlovy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MFF UK</a:t>
            </a:r>
          </a:p>
          <a:p>
            <a:endParaRPr lang="en-US" sz="2000" dirty="0">
              <a:solidFill>
                <a:srgbClr val="7030A0"/>
              </a:solidFill>
            </a:endParaRPr>
          </a:p>
          <a:p>
            <a:endParaRPr lang="en-US" sz="20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17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cs-CZ" dirty="0" smtClean="0"/>
              <a:t>zahřátí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Cíl:</a:t>
                </a:r>
                <a:r>
                  <a:rPr lang="cs-CZ" dirty="0" smtClean="0"/>
                  <a:t> Prohodit obsah celočíselných proměnných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cs-CZ" dirty="0" smtClean="0"/>
                  <a:t> a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cs-CZ" dirty="0" smtClean="0"/>
                  <a:t>.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Triviální řešení:</a:t>
                </a:r>
                <a:r>
                  <a:rPr lang="en-US" dirty="0"/>
                  <a:t>	</a:t>
                </a:r>
                <a:r>
                  <a:rPr lang="en-US" dirty="0" smtClean="0"/>
                  <a:t>1.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i="1" dirty="0">
                    <a:solidFill>
                      <a:srgbClr val="000000"/>
                    </a:solidFill>
                  </a:rPr>
                  <a:t>	</a:t>
                </a:r>
                <a:endParaRPr lang="en-US" i="1" dirty="0" smtClean="0">
                  <a:solidFill>
                    <a:srgbClr val="000000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i="1" dirty="0">
                    <a:solidFill>
                      <a:srgbClr val="000000"/>
                    </a:solidFill>
                  </a:rPr>
                  <a:t>	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		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2.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endParaRPr lang="en-US" b="0" dirty="0" smtClean="0">
                  <a:solidFill>
                    <a:srgbClr val="000000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i="1" dirty="0">
                    <a:solidFill>
                      <a:srgbClr val="000000"/>
                    </a:solidFill>
                  </a:rPr>
                  <a:t>			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3.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endParaRPr lang="en-US" dirty="0" smtClean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Řešení bez pomocné proměnné: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cs-CZ" dirty="0"/>
                  <a:t>	</a:t>
                </a:r>
                <a:r>
                  <a:rPr lang="cs-CZ" dirty="0" smtClean="0"/>
                  <a:t>		</a:t>
                </a:r>
                <a:r>
                  <a:rPr lang="en-US" dirty="0" smtClean="0"/>
                  <a:t>1. 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i="1" dirty="0">
                    <a:solidFill>
                      <a:srgbClr val="000000"/>
                    </a:solidFill>
                  </a:rPr>
                  <a:t>	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  	</a:t>
                </a:r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//</a:t>
                </a:r>
                <a:r>
                  <a:rPr lang="en-US" i="1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i="1" dirty="0">
                  <a:solidFill>
                    <a:srgbClr val="000000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i="1" dirty="0">
                    <a:solidFill>
                      <a:srgbClr val="000000"/>
                    </a:solidFill>
                  </a:rPr>
                  <a:t>			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2. 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000000"/>
                    </a:solidFill>
                  </a:rPr>
                  <a:t> 	</a:t>
                </a:r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//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i="1" dirty="0">
                    <a:solidFill>
                      <a:srgbClr val="000000"/>
                    </a:solidFill>
                  </a:rPr>
                  <a:t>			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3.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		</a:t>
                </a:r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//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i="1" dirty="0">
                    <a:solidFill>
                      <a:srgbClr val="000000"/>
                    </a:solidFill>
                  </a:rPr>
                  <a:t>			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4.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cs-CZ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		</a:t>
                </a:r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//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:endParaRPr lang="cs-CZ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en-US" dirty="0"/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13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cs-CZ" sz="2800" dirty="0" smtClean="0"/>
          </a:p>
          <a:p>
            <a:pPr>
              <a:spcBef>
                <a:spcPts val="600"/>
              </a:spcBef>
            </a:pPr>
            <a:r>
              <a:rPr lang="cs-CZ" sz="2800" dirty="0" smtClean="0"/>
              <a:t>Pro řadu úloh existují pozoruhodné algoritmy.</a:t>
            </a:r>
          </a:p>
          <a:p>
            <a:pPr>
              <a:spcBef>
                <a:spcPts val="2400"/>
              </a:spcBef>
            </a:pPr>
            <a:r>
              <a:rPr lang="cs-CZ" sz="2800" dirty="0" smtClean="0"/>
              <a:t>Spousta pozoruhodných algoritmů stále ještě čeká na své objevení.</a:t>
            </a:r>
          </a:p>
          <a:p>
            <a:pPr>
              <a:spcBef>
                <a:spcPts val="2400"/>
              </a:spcBef>
            </a:pPr>
            <a:endParaRPr lang="cs-CZ" sz="28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4648200" y="369087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Jeff Bezos 	</a:t>
            </a:r>
            <a:r>
              <a:rPr lang="en-US" b="1" dirty="0" smtClean="0"/>
              <a:t>	Amazon</a:t>
            </a:r>
            <a:endParaRPr lang="en-US" b="1" dirty="0"/>
          </a:p>
          <a:p>
            <a:r>
              <a:rPr lang="en-US" b="1" dirty="0"/>
              <a:t>Bill Gates 	</a:t>
            </a:r>
            <a:r>
              <a:rPr lang="en-US" b="1" dirty="0" smtClean="0"/>
              <a:t>	Microsoft</a:t>
            </a:r>
            <a:endParaRPr lang="en-US" b="1" dirty="0"/>
          </a:p>
          <a:p>
            <a:r>
              <a:rPr lang="en-US" dirty="0"/>
              <a:t>Warren Buffett 	</a:t>
            </a:r>
            <a:r>
              <a:rPr lang="en-US" dirty="0" smtClean="0"/>
              <a:t>	Berkshire</a:t>
            </a:r>
            <a:endParaRPr lang="en-US" dirty="0"/>
          </a:p>
          <a:p>
            <a:r>
              <a:rPr lang="en-US" dirty="0"/>
              <a:t>Bernard </a:t>
            </a:r>
            <a:r>
              <a:rPr lang="en-US" dirty="0" err="1"/>
              <a:t>Arnault</a:t>
            </a:r>
            <a:r>
              <a:rPr lang="en-US" dirty="0"/>
              <a:t> 	</a:t>
            </a:r>
            <a:r>
              <a:rPr lang="en-US" dirty="0" smtClean="0"/>
              <a:t>	LVMH</a:t>
            </a:r>
            <a:endParaRPr lang="en-US" dirty="0"/>
          </a:p>
          <a:p>
            <a:r>
              <a:rPr lang="en-US" dirty="0"/>
              <a:t>Carlos Slim </a:t>
            </a:r>
            <a:r>
              <a:rPr lang="en-US" dirty="0" err="1"/>
              <a:t>Helu</a:t>
            </a:r>
            <a:r>
              <a:rPr lang="en-US" dirty="0"/>
              <a:t> 	</a:t>
            </a:r>
            <a:r>
              <a:rPr lang="en-US" dirty="0" smtClean="0"/>
              <a:t>	telecom</a:t>
            </a:r>
            <a:endParaRPr lang="en-US" dirty="0"/>
          </a:p>
          <a:p>
            <a:r>
              <a:rPr lang="en-US" dirty="0" err="1"/>
              <a:t>Amancio</a:t>
            </a:r>
            <a:r>
              <a:rPr lang="en-US" dirty="0"/>
              <a:t> Ortega 	</a:t>
            </a:r>
            <a:r>
              <a:rPr lang="en-US" dirty="0" smtClean="0"/>
              <a:t>	Zara</a:t>
            </a:r>
            <a:endParaRPr lang="en-US" dirty="0"/>
          </a:p>
          <a:p>
            <a:r>
              <a:rPr lang="en-US" b="1" dirty="0"/>
              <a:t>Larry Ellison 	</a:t>
            </a:r>
            <a:r>
              <a:rPr lang="en-US" b="1" dirty="0" smtClean="0"/>
              <a:t>	Oracle</a:t>
            </a:r>
            <a:endParaRPr lang="en-US" b="1" dirty="0"/>
          </a:p>
          <a:p>
            <a:r>
              <a:rPr lang="en-US" b="1" dirty="0"/>
              <a:t>Mark Zuckerberg </a:t>
            </a:r>
            <a:r>
              <a:rPr lang="en-US" b="1" dirty="0" smtClean="0"/>
              <a:t>	Facebook</a:t>
            </a:r>
            <a:endParaRPr lang="en-US" b="1" dirty="0"/>
          </a:p>
          <a:p>
            <a:r>
              <a:rPr lang="en-US" dirty="0"/>
              <a:t>Michael </a:t>
            </a:r>
            <a:r>
              <a:rPr lang="en-US" dirty="0" smtClean="0"/>
              <a:t>Bloomberg</a:t>
            </a:r>
            <a:r>
              <a:rPr lang="en-US" dirty="0"/>
              <a:t>	Bloomberg</a:t>
            </a:r>
          </a:p>
          <a:p>
            <a:r>
              <a:rPr lang="en-US" b="1" dirty="0"/>
              <a:t>Larry Page 	</a:t>
            </a:r>
            <a:r>
              <a:rPr lang="en-US" b="1" dirty="0" smtClean="0"/>
              <a:t>	Google</a:t>
            </a:r>
            <a:br>
              <a:rPr lang="en-US" b="1" dirty="0" smtClean="0"/>
            </a:br>
            <a:r>
              <a:rPr lang="en-US" i="1" dirty="0" smtClean="0"/>
              <a:t>	</a:t>
            </a:r>
            <a:r>
              <a:rPr lang="en-US" i="1" dirty="0"/>
              <a:t> </a:t>
            </a:r>
            <a:r>
              <a:rPr lang="en-US" i="1" dirty="0" smtClean="0"/>
              <a:t>     Forbes 2019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438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Kolik pomocných proměnných potřebuji</a:t>
            </a:r>
            <a:r>
              <a:rPr lang="en-US" dirty="0" smtClean="0"/>
              <a:t>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76400"/>
                <a:ext cx="8229600" cy="47244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cs-CZ" sz="2800" i="1" dirty="0" smtClean="0"/>
                  <a:t>Stačí tři</a:t>
                </a:r>
                <a:r>
                  <a:rPr lang="en-US" sz="2800" i="1" dirty="0" smtClean="0"/>
                  <a:t>!</a:t>
                </a:r>
                <a:r>
                  <a:rPr lang="en-US" dirty="0" smtClean="0"/>
                  <a:t> 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 err="1">
                    <a:solidFill>
                      <a:schemeClr val="accent1">
                        <a:lumMod val="75000"/>
                      </a:schemeClr>
                    </a:solidFill>
                  </a:rPr>
                  <a:t>Instrukce</a:t>
                </a: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en-US" dirty="0" err="1">
                    <a:solidFill>
                      <a:schemeClr val="accent1">
                        <a:lumMod val="75000"/>
                      </a:schemeClr>
                    </a:solidFill>
                  </a:rPr>
                  <a:t>typu</a:t>
                </a: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: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i="1" dirty="0">
                    <a:solidFill>
                      <a:srgbClr val="000000"/>
                    </a:solidFill>
                  </a:rPr>
                  <a:t>	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b="0" i="1" dirty="0" smtClean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>  			      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i="1" dirty="0">
                    <a:solidFill>
                      <a:srgbClr val="000000"/>
                    </a:solidFill>
                  </a:rPr>
                  <a:t>	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∈{1,2,3}</m:t>
                    </m:r>
                  </m:oMath>
                </a14:m>
                <a:endParaRPr lang="en-US" b="0" i="1" dirty="0" smtClean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i="1" dirty="0">
                  <a:solidFill>
                    <a:srgbClr val="000000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 err="1" smtClean="0"/>
                  <a:t>Lze</a:t>
                </a:r>
                <a:r>
                  <a:rPr lang="en-US" dirty="0" smtClean="0"/>
                  <a:t> je </a:t>
                </a:r>
                <a:r>
                  <a:rPr lang="cs-CZ" dirty="0" smtClean="0"/>
                  <a:t>simulovat pomocí extra proměnné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 smtClean="0"/>
                  <a:t>   </a:t>
                </a:r>
                <a:r>
                  <a:rPr lang="en-US" dirty="0"/>
                  <a:t>	</a:t>
                </a:r>
                <a:r>
                  <a:rPr lang="en-US" dirty="0" smtClean="0"/>
                  <a:t>	      1</a:t>
                </a:r>
                <a:r>
                  <a:rPr lang="en-US" dirty="0"/>
                  <a:t>.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/>
                  <a:t>		 </a:t>
                </a:r>
                <a:r>
                  <a:rPr lang="en-US" dirty="0" smtClean="0"/>
                  <a:t>     2.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76400"/>
                <a:ext cx="8229600" cy="4724400"/>
              </a:xfrm>
              <a:blipFill rotWithShape="0">
                <a:blip r:embed="rId2"/>
                <a:stretch>
                  <a:fillRect l="-1481" t="-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74898" y="5029200"/>
                <a:ext cx="3200400" cy="491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← </m:t>
                      </m:r>
                      <m:sSub>
                        <m:sSubPr>
                          <m:ctrlP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 err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24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sSub>
                        <m:sSubPr>
                          <m:ctrlP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898" y="5029200"/>
                <a:ext cx="3200400" cy="491417"/>
              </a:xfrm>
              <a:prstGeom prst="rect">
                <a:avLst/>
              </a:prstGeom>
              <a:blipFill rotWithShape="0">
                <a:blip r:embed="rId3"/>
                <a:stretch>
                  <a:fillRect b="-9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>
            <a:off x="5715000" y="4932008"/>
            <a:ext cx="163902" cy="685800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7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Vyhodnocení výrazu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782078"/>
                <a:ext cx="8229600" cy="284732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Chci:</a:t>
                </a:r>
                <a:r>
                  <a:rPr lang="en-US" dirty="0"/>
                  <a:t> </a:t>
                </a:r>
                <a:r>
                  <a:rPr lang="en-US" dirty="0" smtClean="0"/>
                  <a:t>Program pro:</a:t>
                </a:r>
                <a:br>
                  <a:rPr lang="en-US" dirty="0" smtClean="0"/>
                </a:br>
                <a:r>
                  <a:rPr lang="en-US" dirty="0" smtClean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cs-CZ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dirty="0" smtClean="0"/>
                  <a:t>  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 smtClean="0"/>
                  <a:t>a	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cs-CZ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cs-CZ" dirty="0" smtClean="0"/>
                  <a:t>který zachová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cs-CZ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cs-CZ" dirty="0" smtClean="0"/>
                  <a:t>Pokud na začátku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cs-CZ" dirty="0" smtClean="0"/>
                  <a:t>pak na konci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782078"/>
                <a:ext cx="8229600" cy="2847322"/>
              </a:xfrm>
              <a:blipFill rotWithShape="0">
                <a:blip r:embed="rId2"/>
                <a:stretch>
                  <a:fillRect l="-963" t="-2350" b="-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>
            <a:off x="2656326" y="1814839"/>
            <a:ext cx="2851916" cy="1676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86200" y="2653039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653039"/>
                <a:ext cx="53340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299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V="1">
            <a:off x="4082284" y="1698183"/>
            <a:ext cx="0" cy="26123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63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případ výrazu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027872"/>
                <a:ext cx="8229600" cy="3601528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 smtClean="0"/>
                  <a:t>Program:</a:t>
                </a:r>
                <a:br>
                  <a:rPr lang="en-US" dirty="0" smtClean="0"/>
                </a:br>
                <a:r>
                  <a:rPr lang="en-US" dirty="0" smtClean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dirty="0" smtClean="0"/>
                  <a:t>  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 smtClean="0"/>
                  <a:t>a	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cs-CZ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cs-CZ" dirty="0" smtClean="0"/>
                  <a:t>Zachová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027872"/>
                <a:ext cx="8229600" cy="3601528"/>
              </a:xfrm>
              <a:blipFill rotWithShape="0">
                <a:blip r:embed="rId2"/>
                <a:stretch>
                  <a:fillRect l="-1111" t="-1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>
            <a:off x="3581647" y="1879593"/>
            <a:ext cx="1001274" cy="623561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86200" y="1960541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960541"/>
                <a:ext cx="53340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299" b="-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V="1">
            <a:off x="4082284" y="1698183"/>
            <a:ext cx="0" cy="26123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7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Složený výraz s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593" b="-1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0411"/>
                <a:ext cx="8229600" cy="300419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cs-CZ" dirty="0" smtClean="0"/>
                  <a:t>Chci p</a:t>
                </a:r>
                <a:r>
                  <a:rPr lang="en-US" dirty="0" err="1" smtClean="0"/>
                  <a:t>rogram</a:t>
                </a:r>
                <a:r>
                  <a:rPr lang="en-US" dirty="0" smtClean="0"/>
                  <a:t>:</a:t>
                </a:r>
                <a:br>
                  <a:rPr lang="en-US" dirty="0" smtClean="0"/>
                </a:br>
                <a:r>
                  <a:rPr lang="en-US" dirty="0" smtClean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cs-CZ" dirty="0" smtClean="0"/>
                  <a:t>Máme už programy:</a:t>
                </a:r>
                <a:endParaRPr lang="en-US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		</a:t>
                </a:r>
                <a:endParaRPr lang="cs-CZ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cs-CZ" dirty="0"/>
                  <a:t>a</a:t>
                </a:r>
                <a:r>
                  <a:rPr lang="cs-CZ" dirty="0" smtClean="0"/>
                  <a:t>		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cs-CZ" dirty="0" smtClean="0"/>
                  <a:t>,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cs-CZ" dirty="0"/>
                  <a:t>k</a:t>
                </a:r>
                <a:r>
                  <a:rPr lang="cs-CZ" dirty="0" smtClean="0"/>
                  <a:t>teré zachovávají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  <a:endParaRPr lang="cs-CZ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cs-CZ" dirty="0" smtClean="0"/>
                  <a:t>Pro operaci „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dirty="0" smtClean="0"/>
                  <a:t>“ obdobně.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0411"/>
                <a:ext cx="8229600" cy="3004190"/>
              </a:xfrm>
              <a:blipFill rotWithShape="0">
                <a:blip r:embed="rId3"/>
                <a:stretch>
                  <a:fillRect l="-741" t="-3043" b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>
            <a:off x="3352923" y="1876102"/>
            <a:ext cx="1458721" cy="1092207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082284" y="1698183"/>
            <a:ext cx="0" cy="26123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61807" y="1939209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807" y="1939209"/>
                <a:ext cx="533400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3830106" y="2243043"/>
            <a:ext cx="193478" cy="27786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4185361" y="2243043"/>
            <a:ext cx="166104" cy="27730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90184" y="2460588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184" y="2460588"/>
                <a:ext cx="533400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90476" y="2498182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476" y="2498182"/>
                <a:ext cx="53340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465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Složený výraz s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593" b="-1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0411"/>
                <a:ext cx="8229600" cy="300419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800"/>
                  </a:spcBef>
                  <a:buNone/>
                </a:pPr>
                <a:r>
                  <a:rPr lang="cs-CZ" dirty="0" smtClean="0"/>
                  <a:t>Máme už programy:</a:t>
                </a:r>
                <a:endParaRPr lang="en-US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</a:t>
                </a:r>
                <a:r>
                  <a:rPr lang="cs-CZ" dirty="0" smtClean="0"/>
                  <a:t>1.</a:t>
                </a:r>
                <a:r>
                  <a:rPr lang="en-US" dirty="0" smtClean="0"/>
                  <a:t> 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 smtClean="0"/>
                  <a:t>	</a:t>
                </a:r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           //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cs-CZ" dirty="0" smtClean="0">
                    <a:solidFill>
                      <a:schemeClr val="bg1">
                        <a:lumMod val="50000"/>
                      </a:schemeClr>
                    </a:solidFill>
                  </a:rPr>
                  <a:t>	</a:t>
                </a:r>
                <a:r>
                  <a:rPr lang="cs-CZ" dirty="0" smtClean="0"/>
                  <a:t>		</a:t>
                </a:r>
                <a:r>
                  <a:rPr lang="en-US" dirty="0" smtClean="0"/>
                  <a:t>2.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 smtClean="0"/>
                  <a:t>	</a:t>
                </a:r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           //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cs-CZ" dirty="0"/>
                  <a:t>	</a:t>
                </a:r>
                <a:r>
                  <a:rPr lang="en-US" dirty="0" smtClean="0"/>
                  <a:t>3.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 smtClean="0"/>
                  <a:t>	</a:t>
                </a:r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           //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chemeClr val="bg1">
                        <a:lumMod val="50000"/>
                      </a:schemeClr>
                    </a:solidFill>
                  </a:rPr>
                  <a:t>	</a:t>
                </a:r>
                <a:r>
                  <a:rPr lang="cs-CZ" dirty="0"/>
                  <a:t>			</a:t>
                </a:r>
                <a:r>
                  <a:rPr lang="en-US" dirty="0" smtClean="0"/>
                  <a:t>4.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	</a:t>
                </a:r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           //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cs-CZ" dirty="0" smtClean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cs-CZ" dirty="0" smtClean="0"/>
                  <a:t>které zachovávají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0411"/>
                <a:ext cx="8229600" cy="3004190"/>
              </a:xfrm>
              <a:blipFill rotWithShape="0">
                <a:blip r:embed="rId3"/>
                <a:stretch>
                  <a:fillRect l="-1111" t="-1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>
            <a:off x="3352923" y="1876102"/>
            <a:ext cx="1458721" cy="1092207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082284" y="1698183"/>
            <a:ext cx="0" cy="26123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61807" y="1939209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807" y="1939209"/>
                <a:ext cx="533400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3830106" y="2243043"/>
            <a:ext cx="193478" cy="27786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4185361" y="2243043"/>
            <a:ext cx="166104" cy="27730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90184" y="2460588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184" y="2460588"/>
                <a:ext cx="533400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90476" y="2498182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476" y="2498182"/>
                <a:ext cx="53340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15000" y="2139264"/>
                <a:ext cx="32766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← </m:t>
                      </m:r>
                      <m:sSub>
                        <m:sSubPr>
                          <m:ctrlPr>
                            <a:rPr lang="en-US" sz="20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err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0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∗(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0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139264"/>
                <a:ext cx="3276600" cy="7078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20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Cíl:</a:t>
                </a:r>
                <a:r>
                  <a:rPr lang="cs-CZ" dirty="0" smtClean="0"/>
                  <a:t> Setřídit posloupnost prvků.</a:t>
                </a:r>
              </a:p>
              <a:p>
                <a:pPr marL="0" indent="0" algn="ctr">
                  <a:spcBef>
                    <a:spcPts val="3600"/>
                  </a:spcBef>
                  <a:buNone/>
                </a:pPr>
                <a:r>
                  <a:rPr lang="en-US" dirty="0" smtClean="0"/>
                  <a:t>2	12	11	7	5	9</a:t>
                </a:r>
              </a:p>
              <a:p>
                <a:pPr marL="0" indent="0">
                  <a:spcBef>
                    <a:spcPts val="3600"/>
                  </a:spcBef>
                  <a:buNone/>
                </a:pPr>
                <a:r>
                  <a:rPr lang="en-US" dirty="0" smtClean="0"/>
                  <a:t>						Quicksort, 							Heapsort, …</a:t>
                </a:r>
              </a:p>
              <a:p>
                <a:pPr marL="0" indent="0" algn="ctr">
                  <a:spcBef>
                    <a:spcPts val="3600"/>
                  </a:spcBef>
                  <a:buNone/>
                </a:pPr>
                <a:r>
                  <a:rPr lang="en-US" dirty="0" smtClean="0"/>
                  <a:t>2	5	7	9	11	12   </a:t>
                </a:r>
                <a:endParaRPr lang="en-US" dirty="0"/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cs-CZ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Čas: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cs-CZ" dirty="0" smtClean="0"/>
                  <a:t>		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dirty="0" smtClean="0"/>
                  <a:t> … počet tříděných prvků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1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Šipka doprava se zářezem 3"/>
          <p:cNvSpPr/>
          <p:nvPr/>
        </p:nvSpPr>
        <p:spPr>
          <a:xfrm rot="5400000">
            <a:off x="4095750" y="3371850"/>
            <a:ext cx="952500" cy="76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:endParaRPr lang="en-US" dirty="0" smtClean="0"/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 smtClean="0"/>
                  <a:t>čísel z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{1,2, …,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lze</a:t>
                </a:r>
                <a:r>
                  <a:rPr lang="en-US" dirty="0"/>
                  <a:t> </a:t>
                </a:r>
                <a:r>
                  <a:rPr lang="en-US" dirty="0" smtClean="0"/>
                  <a:t>set</a:t>
                </a:r>
                <a:r>
                  <a:rPr lang="cs-CZ" dirty="0"/>
                  <a:t>řídit v čase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≈10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cs-CZ" i="1" dirty="0" smtClean="0"/>
                  <a:t>přihrádkovým tříděním.</a:t>
                </a:r>
                <a:endParaRPr lang="cs-CZ" dirty="0"/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en-US" dirty="0" smtClean="0"/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dirty="0" smtClean="0"/>
                  <a:t> celých čísel lze </a:t>
                </a:r>
                <a:r>
                  <a:rPr lang="en-US" dirty="0" smtClean="0"/>
                  <a:t>se</a:t>
                </a:r>
                <a:r>
                  <a:rPr lang="cs-CZ" dirty="0" smtClean="0"/>
                  <a:t>třídit v čase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≈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rad>
                      </m:fName>
                      <m:e/>
                    </m:func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458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cs-CZ" dirty="0" smtClean="0"/>
              <a:t>Kolik </a:t>
            </a:r>
            <a:r>
              <a:rPr lang="cs-CZ" i="1" dirty="0" smtClean="0">
                <a:solidFill>
                  <a:schemeClr val="accent1"/>
                </a:solidFill>
              </a:rPr>
              <a:t>času</a:t>
            </a:r>
            <a:r>
              <a:rPr lang="cs-CZ" dirty="0" smtClean="0"/>
              <a:t> je potřeba na vyřešení dané úlohy</a:t>
            </a:r>
            <a:r>
              <a:rPr lang="en-US" dirty="0" smtClean="0"/>
              <a:t>/</a:t>
            </a:r>
            <a:r>
              <a:rPr lang="cs-CZ" dirty="0" smtClean="0"/>
              <a:t>problému</a:t>
            </a:r>
            <a:r>
              <a:rPr lang="en-US" dirty="0" smtClean="0"/>
              <a:t>?</a:t>
            </a:r>
            <a:endParaRPr lang="cs-CZ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cs-CZ" dirty="0" smtClean="0"/>
              <a:t>Kolik </a:t>
            </a:r>
            <a:r>
              <a:rPr lang="cs-CZ" i="1" dirty="0" smtClean="0">
                <a:solidFill>
                  <a:schemeClr val="accent1"/>
                </a:solidFill>
              </a:rPr>
              <a:t>prostoru</a:t>
            </a:r>
            <a:r>
              <a:rPr lang="cs-CZ" dirty="0" smtClean="0"/>
              <a:t> je </a:t>
            </a:r>
            <a:r>
              <a:rPr lang="cs-CZ" dirty="0"/>
              <a:t>potřeba na vyřešení dané </a:t>
            </a:r>
            <a:r>
              <a:rPr lang="cs-CZ" dirty="0" smtClean="0"/>
              <a:t>úlohy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3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3200" dirty="0" smtClean="0"/>
                  <a:t>Vyhodnocení výrazu </a:t>
                </a:r>
                <a:r>
                  <a:rPr lang="en-US" sz="3200" dirty="0" smtClean="0"/>
                  <a:t>(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200" dirty="0" smtClean="0"/>
                  <a:t>,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/>
                  <a:t>,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sz="3200" dirty="0" smtClean="0"/>
                  <a:t>)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38005" y="2080281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005" y="2080281"/>
                <a:ext cx="533400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80509" y="2373238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509" y="2373238"/>
                <a:ext cx="533400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90800" y="3139481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139481"/>
                <a:ext cx="533400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2800" y="31561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156184"/>
                <a:ext cx="533400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31561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i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156184"/>
                <a:ext cx="533400" cy="400110"/>
              </a:xfrm>
              <a:prstGeom prst="rect">
                <a:avLst/>
              </a:prstGeom>
              <a:blipFill rotWithShape="0">
                <a:blip r:embed="rId7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3689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89584"/>
                <a:ext cx="533400" cy="400110"/>
              </a:xfrm>
              <a:prstGeom prst="rect">
                <a:avLst/>
              </a:prstGeom>
              <a:blipFill rotWithShape="0">
                <a:blip r:embed="rId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53000" y="2927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27584"/>
                <a:ext cx="5334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486400" y="2927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27584"/>
                <a:ext cx="533400" cy="400110"/>
              </a:xfrm>
              <a:prstGeom prst="rect">
                <a:avLst/>
              </a:prstGeom>
              <a:blipFill rotWithShape="0"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9600" y="275607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56074"/>
                <a:ext cx="5334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2971800" y="3022133"/>
            <a:ext cx="222738" cy="21025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346938" y="3024299"/>
            <a:ext cx="191234" cy="239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387968" y="2646469"/>
            <a:ext cx="228602" cy="16822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809998" y="2378363"/>
            <a:ext cx="228602" cy="16822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000500" y="3024299"/>
            <a:ext cx="109106" cy="27408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4196196" y="3022133"/>
            <a:ext cx="410972" cy="46815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419600" y="3617077"/>
            <a:ext cx="187568" cy="18668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759568" y="3623583"/>
            <a:ext cx="152400" cy="1801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3771234" y="2654776"/>
            <a:ext cx="331443" cy="2322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686300" y="2654493"/>
            <a:ext cx="73268" cy="22925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5257800" y="2914340"/>
            <a:ext cx="92318" cy="16564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5465884" y="2927585"/>
            <a:ext cx="208084" cy="1322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886143" y="2638668"/>
            <a:ext cx="447857" cy="214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4267200" y="2332548"/>
            <a:ext cx="447857" cy="214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4153450" y="1905000"/>
            <a:ext cx="0" cy="26123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ástupný symbol pro obsah 2"/>
              <p:cNvSpPr txBox="1">
                <a:spLocks/>
              </p:cNvSpPr>
              <p:nvPr/>
            </p:nvSpPr>
            <p:spPr>
              <a:xfrm>
                <a:off x="372892" y="4913867"/>
                <a:ext cx="8229600" cy="140618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))+(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 smtClean="0"/>
                  <a:t> 	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6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92" y="4913867"/>
                <a:ext cx="8229600" cy="14061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07168" y="234572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68" y="2345724"/>
                <a:ext cx="533400" cy="40011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39485" y="2732935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485" y="2732935"/>
                <a:ext cx="533400" cy="4001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64368" y="3330045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368" y="3330045"/>
                <a:ext cx="533400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99184" y="2651132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184" y="2651132"/>
                <a:ext cx="533400" cy="40011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63175" y="2714927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175" y="2714927"/>
                <a:ext cx="533400" cy="40011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13"/>
              <p:cNvSpPr txBox="1"/>
              <p:nvPr/>
            </p:nvSpPr>
            <p:spPr>
              <a:xfrm>
                <a:off x="4781898" y="3730155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898" y="3730155"/>
                <a:ext cx="533400" cy="4001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502268" y="1478004"/>
                <a:ext cx="1371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68" y="1478004"/>
                <a:ext cx="1371600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6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3200" dirty="0" smtClean="0"/>
                  <a:t>Vyhodnocení výrazu </a:t>
                </a:r>
                <a:r>
                  <a:rPr lang="en-US" sz="3200" dirty="0" smtClean="0"/>
                  <a:t>(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200" dirty="0" smtClean="0"/>
                  <a:t>,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/>
                  <a:t>,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sz="3200" dirty="0" smtClean="0"/>
                  <a:t>)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38005" y="2080281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005" y="2080281"/>
                <a:ext cx="533400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80509" y="2373238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509" y="2373238"/>
                <a:ext cx="533400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90800" y="3139481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139481"/>
                <a:ext cx="533400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2800" y="31561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156184"/>
                <a:ext cx="533400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31561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i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156184"/>
                <a:ext cx="533400" cy="400110"/>
              </a:xfrm>
              <a:prstGeom prst="rect">
                <a:avLst/>
              </a:prstGeom>
              <a:blipFill rotWithShape="0">
                <a:blip r:embed="rId7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3689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89584"/>
                <a:ext cx="533400" cy="400110"/>
              </a:xfrm>
              <a:prstGeom prst="rect">
                <a:avLst/>
              </a:prstGeom>
              <a:blipFill rotWithShape="0">
                <a:blip r:embed="rId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24400" y="3689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689584"/>
                <a:ext cx="533400" cy="400110"/>
              </a:xfrm>
              <a:prstGeom prst="rect">
                <a:avLst/>
              </a:prstGeom>
              <a:blipFill rotWithShape="0"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53000" y="2927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27584"/>
                <a:ext cx="5334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486400" y="2927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27584"/>
                <a:ext cx="533400" cy="400110"/>
              </a:xfrm>
              <a:prstGeom prst="rect">
                <a:avLst/>
              </a:prstGeom>
              <a:blipFill rotWithShape="0"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9600" y="275607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56074"/>
                <a:ext cx="5334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2971800" y="3022133"/>
            <a:ext cx="222738" cy="21025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346938" y="3024299"/>
            <a:ext cx="191234" cy="239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387968" y="2646469"/>
            <a:ext cx="228602" cy="16822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809998" y="2378363"/>
            <a:ext cx="228602" cy="16822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000500" y="3024299"/>
            <a:ext cx="109106" cy="27408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4196196" y="3022133"/>
            <a:ext cx="410972" cy="46815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419600" y="3617077"/>
            <a:ext cx="187568" cy="18668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759568" y="3623583"/>
            <a:ext cx="152400" cy="1801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3771234" y="2654776"/>
            <a:ext cx="331443" cy="2322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686300" y="2654493"/>
            <a:ext cx="73268" cy="22925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5257800" y="2914340"/>
            <a:ext cx="92318" cy="16564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5465884" y="2927585"/>
            <a:ext cx="208084" cy="1322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886143" y="2638668"/>
            <a:ext cx="447857" cy="214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4267200" y="2332548"/>
            <a:ext cx="447857" cy="214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4153450" y="1905000"/>
            <a:ext cx="0" cy="26123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ástupný symbol pro obsah 2"/>
              <p:cNvSpPr txBox="1">
                <a:spLocks/>
              </p:cNvSpPr>
              <p:nvPr/>
            </p:nvSpPr>
            <p:spPr>
              <a:xfrm>
                <a:off x="372892" y="4381876"/>
                <a:ext cx="8229600" cy="19381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Instrukce </a:t>
                </a:r>
                <a:r>
                  <a:rPr lang="en-US" dirty="0" err="1" smtClean="0">
                    <a:solidFill>
                      <a:schemeClr val="accent1">
                        <a:lumMod val="75000"/>
                      </a:schemeClr>
                    </a:solidFill>
                  </a:rPr>
                  <a:t>typu</a:t>
                </a: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:</a:t>
                </a:r>
                <a:r>
                  <a:rPr lang="en-US" dirty="0" smtClean="0"/>
                  <a:t> 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𝑝𝑟𝑜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ě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𝑛𝑛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á←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𝑝𝑟𝑜𝑚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ě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𝑛𝑛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á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𝑜𝑝𝑒𝑟𝑎𝑐𝑒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𝑝𝑟𝑜𝑚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ě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𝑛𝑛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á</m:t>
                    </m:r>
                  </m:oMath>
                </a14:m>
                <a:r>
                  <a:rPr lang="cs-CZ" dirty="0" smtClean="0">
                    <a:ea typeface="Cambria Math" panose="02040503050406030204" pitchFamily="18" charset="0"/>
                  </a:rPr>
                  <a:t> </a:t>
                </a:r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Např.:</a:t>
                </a: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	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 smtClean="0"/>
                  <a:t>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b="0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6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92" y="4381876"/>
                <a:ext cx="8229600" cy="1938177"/>
              </a:xfrm>
              <a:prstGeom prst="rect">
                <a:avLst/>
              </a:prstGeom>
              <a:blipFill rotWithShape="0">
                <a:blip r:embed="rId12"/>
                <a:stretch>
                  <a:fillRect l="-963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07168" y="234572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68" y="2345724"/>
                <a:ext cx="533400" cy="40011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39485" y="2732935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485" y="2732935"/>
                <a:ext cx="533400" cy="4001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64368" y="3330045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368" y="3330045"/>
                <a:ext cx="533400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99184" y="2651132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184" y="2651132"/>
                <a:ext cx="533400" cy="40011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63175" y="2714927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175" y="2714927"/>
                <a:ext cx="533400" cy="40011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502268" y="1478004"/>
                <a:ext cx="1371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68" y="1478004"/>
                <a:ext cx="1371600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37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vnoramenný trojúhelník 43"/>
          <p:cNvSpPr/>
          <p:nvPr/>
        </p:nvSpPr>
        <p:spPr>
          <a:xfrm>
            <a:off x="1600200" y="2166234"/>
            <a:ext cx="4284784" cy="2105087"/>
          </a:xfrm>
          <a:prstGeom prst="triangle">
            <a:avLst>
              <a:gd name="adj" fmla="val 50083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vnoramenný trojúhelník 42"/>
          <p:cNvSpPr/>
          <p:nvPr/>
        </p:nvSpPr>
        <p:spPr>
          <a:xfrm>
            <a:off x="2971800" y="2745686"/>
            <a:ext cx="2760784" cy="1525635"/>
          </a:xfrm>
          <a:prstGeom prst="triangle">
            <a:avLst>
              <a:gd name="adj" fmla="val 44571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vnoramenný trojúhelník 41"/>
          <p:cNvSpPr/>
          <p:nvPr/>
        </p:nvSpPr>
        <p:spPr>
          <a:xfrm>
            <a:off x="3881035" y="3168902"/>
            <a:ext cx="1511612" cy="1007540"/>
          </a:xfrm>
          <a:prstGeom prst="triangle">
            <a:avLst>
              <a:gd name="adj" fmla="val 5021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vnoramenný trojúhelník 2"/>
          <p:cNvSpPr/>
          <p:nvPr/>
        </p:nvSpPr>
        <p:spPr>
          <a:xfrm>
            <a:off x="2438400" y="2591391"/>
            <a:ext cx="1511612" cy="1007540"/>
          </a:xfrm>
          <a:prstGeom prst="triangle">
            <a:avLst>
              <a:gd name="adj" fmla="val 57822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3200" dirty="0" smtClean="0"/>
                  <a:t>Vyhodnocení výrazu </a:t>
                </a:r>
                <a:r>
                  <a:rPr lang="en-US" sz="3200" dirty="0" smtClean="0"/>
                  <a:t>(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200" dirty="0" smtClean="0"/>
                  <a:t>,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/>
                  <a:t>,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sz="3200" dirty="0" smtClean="0"/>
                  <a:t>)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38005" y="2080281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005" y="2080281"/>
                <a:ext cx="533400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80509" y="2373238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509" y="2373238"/>
                <a:ext cx="533400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90800" y="3139481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139481"/>
                <a:ext cx="533400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2800" y="31561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156184"/>
                <a:ext cx="533400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31561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i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156184"/>
                <a:ext cx="533400" cy="400110"/>
              </a:xfrm>
              <a:prstGeom prst="rect">
                <a:avLst/>
              </a:prstGeom>
              <a:blipFill rotWithShape="0">
                <a:blip r:embed="rId7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3689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89584"/>
                <a:ext cx="533400" cy="400110"/>
              </a:xfrm>
              <a:prstGeom prst="rect">
                <a:avLst/>
              </a:prstGeom>
              <a:blipFill rotWithShape="0">
                <a:blip r:embed="rId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24400" y="3689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689584"/>
                <a:ext cx="533400" cy="400110"/>
              </a:xfrm>
              <a:prstGeom prst="rect">
                <a:avLst/>
              </a:prstGeom>
              <a:blipFill rotWithShape="0"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53000" y="2927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27584"/>
                <a:ext cx="5334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486400" y="292758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27584"/>
                <a:ext cx="533400" cy="400110"/>
              </a:xfrm>
              <a:prstGeom prst="rect">
                <a:avLst/>
              </a:prstGeom>
              <a:blipFill rotWithShape="0"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9600" y="275607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56074"/>
                <a:ext cx="5334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2971800" y="3022133"/>
            <a:ext cx="222738" cy="21025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346938" y="3024299"/>
            <a:ext cx="191234" cy="239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387968" y="2646469"/>
            <a:ext cx="228602" cy="16822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809998" y="2378363"/>
            <a:ext cx="228602" cy="16822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000500" y="3024299"/>
            <a:ext cx="109106" cy="27408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4196196" y="3022133"/>
            <a:ext cx="410972" cy="46815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419600" y="3617077"/>
            <a:ext cx="187568" cy="18668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759568" y="3623583"/>
            <a:ext cx="152400" cy="1801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3771234" y="2654776"/>
            <a:ext cx="331443" cy="2322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686300" y="2654493"/>
            <a:ext cx="73268" cy="22925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5257800" y="2914340"/>
            <a:ext cx="92318" cy="16564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5465884" y="2927585"/>
            <a:ext cx="208084" cy="1322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886143" y="2638668"/>
            <a:ext cx="447857" cy="214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4267200" y="2332548"/>
            <a:ext cx="447857" cy="214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4153450" y="1905000"/>
            <a:ext cx="0" cy="26123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ástupný symbol pro obsah 2"/>
              <p:cNvSpPr txBox="1">
                <a:spLocks/>
              </p:cNvSpPr>
              <p:nvPr/>
            </p:nvSpPr>
            <p:spPr>
              <a:xfrm>
                <a:off x="372892" y="4381876"/>
                <a:ext cx="8229600" cy="19381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600"/>
                  </a:spcBef>
                  <a:buNone/>
                </a:pPr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Např.:</a:t>
                </a: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	</a:t>
                </a:r>
                <a:r>
                  <a:rPr lang="en-US" dirty="0"/>
                  <a:t>	</a:t>
                </a:r>
                <a:r>
                  <a:rPr lang="en-US" dirty="0" smtClean="0"/>
                  <a:t>1.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	5.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 smtClean="0"/>
                  <a:t>   		2.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	6</a:t>
                </a:r>
                <a:r>
                  <a:rPr lang="en-US" dirty="0" smtClean="0"/>
                  <a:t>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/>
                  <a:t> 		</a:t>
                </a:r>
                <a:r>
                  <a:rPr lang="en-US" dirty="0" smtClean="0"/>
                  <a:t>3.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	7</a:t>
                </a:r>
                <a:r>
                  <a:rPr lang="en-US" dirty="0" smtClean="0"/>
                  <a:t>.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dirty="0" smtClean="0"/>
                  <a:t> 		4.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6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92" y="4381876"/>
                <a:ext cx="8229600" cy="1938177"/>
              </a:xfrm>
              <a:prstGeom prst="rect">
                <a:avLst/>
              </a:prstGeom>
              <a:blipFill>
                <a:blip r:embed="rId12"/>
                <a:stretch>
                  <a:fillRect l="-1111" t="-2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07168" y="234572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68" y="2345724"/>
                <a:ext cx="533400" cy="40011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39485" y="2732935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485" y="2732935"/>
                <a:ext cx="533400" cy="4001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64368" y="3330045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368" y="3330045"/>
                <a:ext cx="533400" cy="40011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99184" y="2651132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184" y="2651132"/>
                <a:ext cx="533400" cy="40011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63175" y="2714927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175" y="2714927"/>
                <a:ext cx="533400" cy="40011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502268" y="1478004"/>
                <a:ext cx="1371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68" y="1478004"/>
                <a:ext cx="1371600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530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 animBg="1"/>
      <p:bldP spid="4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Kolik pomocných proměnných potřebuji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10668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 smtClean="0"/>
              <a:t>	  počet proměnných </a:t>
            </a:r>
            <a:r>
              <a:rPr lang="cs-CZ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≈ hloubka výrazu</a:t>
            </a:r>
            <a:endParaRPr lang="en-US" dirty="0" smtClean="0"/>
          </a:p>
        </p:txBody>
      </p:sp>
      <p:sp>
        <p:nvSpPr>
          <p:cNvPr id="4" name="Isosceles Triangle 3"/>
          <p:cNvSpPr/>
          <p:nvPr/>
        </p:nvSpPr>
        <p:spPr>
          <a:xfrm>
            <a:off x="1676400" y="1828800"/>
            <a:ext cx="4800600" cy="30480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438695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386954"/>
                <a:ext cx="533400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200" y="4403657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i="1" baseline="-25000" dirty="0" smtClean="0">
                    <a:solidFill>
                      <a:srgbClr val="002060"/>
                    </a:solidFill>
                  </a:rPr>
                  <a:t>2</a:t>
                </a:r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403657"/>
                <a:ext cx="533400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2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2362200" y="4269606"/>
            <a:ext cx="222738" cy="21025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2737338" y="4271772"/>
            <a:ext cx="191234" cy="23903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53575" y="3962400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575" y="3962400"/>
                <a:ext cx="533400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101378" y="3158008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91217" y="3306157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95600" y="3440668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61807" y="2080281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807" y="2080281"/>
                <a:ext cx="533400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3733800" y="2378364"/>
            <a:ext cx="228602" cy="27730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4229102" y="2378364"/>
            <a:ext cx="258169" cy="35350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077252" y="1905000"/>
            <a:ext cx="0" cy="26123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87271" y="438695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271" y="4386954"/>
                <a:ext cx="533400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96871" y="4386954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i="1" baseline="-25000" dirty="0" smtClean="0">
                    <a:solidFill>
                      <a:srgbClr val="002060"/>
                    </a:solidFill>
                  </a:rPr>
                  <a:t>7</a:t>
                </a:r>
                <a:endParaRPr lang="en-US" sz="200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871" y="4386954"/>
                <a:ext cx="533400" cy="400110"/>
              </a:xfrm>
              <a:prstGeom prst="rect">
                <a:avLst/>
              </a:prstGeom>
              <a:blipFill rotWithShape="0">
                <a:blip r:embed="rId7"/>
                <a:stretch>
                  <a:fillRect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4792071" y="4314447"/>
            <a:ext cx="187568" cy="18668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132039" y="4320953"/>
            <a:ext cx="152400" cy="1801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858000" y="1828800"/>
            <a:ext cx="0" cy="3048000"/>
          </a:xfrm>
          <a:prstGeom prst="straightConnector1">
            <a:avLst/>
          </a:prstGeom>
          <a:ln w="15875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934200" y="2895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hloubka výrazu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7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Kolik pomocných proměnných potřebuji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dirty="0" smtClean="0"/>
              <a:t>Barrington, Ben-Or a Cleve, 1989:</a:t>
            </a:r>
            <a:endParaRPr lang="cs-CZ" sz="2000" i="1" dirty="0" smtClean="0"/>
          </a:p>
          <a:p>
            <a:pPr marL="0" indent="0">
              <a:spcBef>
                <a:spcPts val="600"/>
              </a:spcBef>
              <a:buNone/>
            </a:pPr>
            <a:endParaRPr lang="cs-CZ" sz="2800" i="1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800" i="1" dirty="0" smtClean="0"/>
              <a:t>Na vyhodnocení výrazu stačí čtyři pomocné proměnné</a:t>
            </a:r>
            <a:r>
              <a:rPr lang="en-US" sz="2800" i="1" dirty="0" smtClean="0"/>
              <a:t>!</a:t>
            </a:r>
            <a:r>
              <a:rPr lang="en-US" dirty="0" smtClean="0"/>
              <a:t>  	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		</a:t>
            </a:r>
            <a:endParaRPr lang="cs-CZ" dirty="0"/>
          </a:p>
          <a:p>
            <a:pPr marL="0" indent="0">
              <a:spcBef>
                <a:spcPts val="600"/>
              </a:spcBef>
              <a:buNone/>
            </a:pPr>
            <a:endParaRPr lang="cs-CZ" dirty="0" smtClean="0"/>
          </a:p>
          <a:p>
            <a:pPr marL="0" indent="0">
              <a:spcBef>
                <a:spcPts val="600"/>
              </a:spcBef>
              <a:buNone/>
            </a:pPr>
            <a:endParaRPr lang="cs-CZ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/>
              <a:t>		</a:t>
            </a:r>
            <a:r>
              <a:rPr lang="cs-CZ" dirty="0"/>
              <a:t>	</a:t>
            </a:r>
            <a:r>
              <a:rPr lang="cs-CZ" dirty="0" smtClean="0"/>
              <a:t>… jedna z perel informatiky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38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TC101972873[[fn=Léto]]</Template>
  <TotalTime>11447</TotalTime>
  <Words>288</Words>
  <Application>Microsoft Office PowerPoint</Application>
  <PresentationFormat>Předvádění na obrazovce (4:3)</PresentationFormat>
  <Paragraphs>173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Calibri</vt:lpstr>
      <vt:lpstr>Cambria Math</vt:lpstr>
      <vt:lpstr>Přehlednost</vt:lpstr>
      <vt:lpstr>Kolik paměti potřebujeme          na vyhodnocení výrazu </vt:lpstr>
      <vt:lpstr>Třídění</vt:lpstr>
      <vt:lpstr>Třídění</vt:lpstr>
      <vt:lpstr>Základní otázky</vt:lpstr>
      <vt:lpstr>Vyhodnocení výrazu (+,-,∗)</vt:lpstr>
      <vt:lpstr>Vyhodnocení výrazu (+,-,∗)</vt:lpstr>
      <vt:lpstr>Vyhodnocení výrazu (+,-,∗)</vt:lpstr>
      <vt:lpstr>Kolik pomocných proměnných potřebuji?</vt:lpstr>
      <vt:lpstr>Kolik pomocných proměnných potřebuji?</vt:lpstr>
      <vt:lpstr>Na zahřátí</vt:lpstr>
      <vt:lpstr>Závěr</vt:lpstr>
      <vt:lpstr>Kolik pomocných proměnných potřebuji?</vt:lpstr>
      <vt:lpstr>Vyhodnocení výrazu</vt:lpstr>
      <vt:lpstr>Základní případ výrazu</vt:lpstr>
      <vt:lpstr>Složený výraz s +</vt:lpstr>
      <vt:lpstr>Složený výraz s 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bounds for combinatorial algorithms and dynamic problemc</dc:title>
  <dc:creator>Michal</dc:creator>
  <cp:lastModifiedBy>Michal</cp:lastModifiedBy>
  <cp:revision>234</cp:revision>
  <dcterms:created xsi:type="dcterms:W3CDTF">2013-08-20T12:14:17Z</dcterms:created>
  <dcterms:modified xsi:type="dcterms:W3CDTF">2019-11-21T08:15:35Z</dcterms:modified>
</cp:coreProperties>
</file>