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314" r:id="rId3"/>
    <p:sldId id="317" r:id="rId4"/>
    <p:sldId id="291" r:id="rId5"/>
    <p:sldId id="316" r:id="rId6"/>
    <p:sldId id="315" r:id="rId7"/>
    <p:sldId id="318" r:id="rId8"/>
    <p:sldId id="319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9" r:id="rId17"/>
    <p:sldId id="328" r:id="rId18"/>
    <p:sldId id="32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6">
          <p15:clr>
            <a:srgbClr val="A4A3A4"/>
          </p15:clr>
        </p15:guide>
        <p15:guide id="2" pos="34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984" y="60"/>
      </p:cViewPr>
      <p:guideLst>
        <p:guide orient="horz" pos="3656"/>
        <p:guide pos="34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A5D2-DBA2-48E5-8E18-A4D19248AB49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B782-9697-472C-B1A8-CC8B2399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5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4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0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1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3802-89E3-4444-BB86-CB83D3A23D6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33445"/>
            <a:ext cx="8229600" cy="2070639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Lower Bounds </a:t>
            </a:r>
            <a:r>
              <a:rPr lang="en-GB" sz="3200" dirty="0" smtClean="0">
                <a:solidFill>
                  <a:schemeClr val="tx2"/>
                </a:solidFill>
              </a:rPr>
              <a:t>for Combinatorial </a:t>
            </a:r>
            <a:r>
              <a:rPr lang="en-GB" sz="3200" dirty="0">
                <a:solidFill>
                  <a:schemeClr val="tx2"/>
                </a:solidFill>
              </a:rPr>
              <a:t>Algorithms for Boolean Matrix Multiplication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7868" y="3882901"/>
            <a:ext cx="7928263" cy="2471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/>
              <a:t>Michal </a:t>
            </a:r>
            <a:r>
              <a:rPr lang="en-US" sz="2800" dirty="0" err="1" smtClean="0"/>
              <a:t>Kouck</a:t>
            </a:r>
            <a:r>
              <a:rPr lang="cs-CZ" sz="2800" dirty="0" smtClean="0"/>
              <a:t>ý</a:t>
            </a:r>
            <a:endParaRPr lang="en-US" sz="28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Charles University</a:t>
            </a:r>
          </a:p>
          <a:p>
            <a:pPr marL="0" indent="0" algn="ctr">
              <a:buFont typeface="Arial" pitchFamily="34" charset="0"/>
              <a:buNone/>
            </a:pPr>
            <a:endParaRPr lang="en-GB" sz="2800" dirty="0" smtClean="0">
              <a:solidFill>
                <a:schemeClr val="tx2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GB" sz="2800" dirty="0" smtClean="0">
                <a:solidFill>
                  <a:schemeClr val="tx2"/>
                </a:solidFill>
              </a:rPr>
              <a:t>Joint work with: </a:t>
            </a:r>
            <a:r>
              <a:rPr lang="en-GB" sz="2800" dirty="0" err="1" smtClean="0"/>
              <a:t>Debarati</a:t>
            </a:r>
            <a:r>
              <a:rPr lang="en-GB" sz="2800" dirty="0" smtClean="0"/>
              <a:t> Das and Mike Saks</a:t>
            </a:r>
          </a:p>
          <a:p>
            <a:pPr marL="0" indent="0" algn="ctr">
              <a:buFont typeface="Arial" pitchFamily="34" charset="0"/>
              <a:buNone/>
            </a:pP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0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model #1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6927299" y="3253691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0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299" y="3253691"/>
                <a:ext cx="1179368" cy="497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446"/>
                <a:ext cx="8229600" cy="4707078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GB" sz="2400" dirty="0" err="1" smtClean="0"/>
                  <a:t>Angluin’s</a:t>
                </a:r>
                <a:r>
                  <a:rPr lang="en-GB" sz="2400" dirty="0" smtClean="0"/>
                  <a:t> circuits.</a:t>
                </a:r>
              </a:p>
              <a:p>
                <a:pPr>
                  <a:spcBef>
                    <a:spcPts val="1200"/>
                  </a:spcBef>
                </a:pPr>
                <a:r>
                  <a:rPr lang="en-GB" sz="2400" dirty="0" smtClean="0"/>
                  <a:t>Charge only for distinct </a:t>
                </a:r>
                <a:br>
                  <a:rPr lang="en-GB" sz="2400" dirty="0" smtClean="0"/>
                </a:br>
                <a:r>
                  <a:rPr lang="en-GB" sz="2400" dirty="0" smtClean="0"/>
                  <a:t>	   (content) unions.</a:t>
                </a:r>
                <a:endParaRPr lang="en-GB" sz="2400" dirty="0"/>
              </a:p>
              <a:p>
                <a:pPr>
                  <a:spcBef>
                    <a:spcPts val="1200"/>
                  </a:spcBef>
                </a:pPr>
                <a:r>
                  <a:rPr lang="en-GB" sz="2400" dirty="0" smtClean="0"/>
                  <a:t>Cost of a union – number </a:t>
                </a:r>
                <a:br>
                  <a:rPr lang="en-GB" sz="2400" dirty="0" smtClean="0"/>
                </a:br>
                <a:r>
                  <a:rPr lang="en-GB" sz="2400" dirty="0" smtClean="0"/>
                  <a:t>of 1’s in the smaller vector.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 smtClean="0"/>
                  <a:t> finger-printing + sparse vector representation</a:t>
                </a:r>
              </a:p>
              <a:p>
                <a:pPr>
                  <a:spcBef>
                    <a:spcPts val="2400"/>
                  </a:spcBef>
                </a:pPr>
                <a:endParaRPr lang="en-GB" sz="2400" dirty="0" smtClean="0"/>
              </a:p>
              <a:p>
                <a:pPr>
                  <a:spcBef>
                    <a:spcPts val="2400"/>
                  </a:spcBef>
                </a:pPr>
                <a:r>
                  <a:rPr lang="en-GB" sz="2400" dirty="0" smtClean="0"/>
                  <a:t>On a random instance, each row is all 1’s after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400" dirty="0" smtClean="0"/>
                  <a:t> unions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 smtClean="0"/>
                  <a:t> total cost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400" dirty="0" smtClean="0"/>
                  <a:t>.</a:t>
                </a:r>
                <a:endParaRPr lang="en-GB" sz="2400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446"/>
                <a:ext cx="8229600" cy="4707078"/>
              </a:xfrm>
              <a:blipFill>
                <a:blip r:embed="rId3"/>
                <a:stretch>
                  <a:fillRect l="-963" t="-1036" b="-14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Skupina 2"/>
          <p:cNvGrpSpPr/>
          <p:nvPr/>
        </p:nvGrpSpPr>
        <p:grpSpPr>
          <a:xfrm>
            <a:off x="5933209" y="1553445"/>
            <a:ext cx="2939263" cy="1605396"/>
            <a:chOff x="259771" y="1730086"/>
            <a:chExt cx="8612701" cy="2307647"/>
          </a:xfrm>
        </p:grpSpPr>
        <p:sp>
          <p:nvSpPr>
            <p:cNvPr id="4" name="Obdélník 3"/>
            <p:cNvSpPr/>
            <p:nvPr/>
          </p:nvSpPr>
          <p:spPr>
            <a:xfrm>
              <a:off x="259771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6991717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4747735" y="3752811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2503753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1591083" y="281853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9"/>
            <p:cNvCxnSpPr>
              <a:stCxn id="4" idx="0"/>
              <a:endCxn id="26" idx="2"/>
            </p:cNvCxnSpPr>
            <p:nvPr/>
          </p:nvCxnSpPr>
          <p:spPr>
            <a:xfrm flipV="1">
              <a:off x="1200149" y="3093893"/>
              <a:ext cx="1331312" cy="668481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>
              <a:stCxn id="8" idx="0"/>
              <a:endCxn id="26" idx="2"/>
            </p:cNvCxnSpPr>
            <p:nvPr/>
          </p:nvCxnSpPr>
          <p:spPr>
            <a:xfrm flipH="1" flipV="1">
              <a:off x="2531461" y="3093893"/>
              <a:ext cx="3156652" cy="65891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bdélník 31"/>
            <p:cNvSpPr/>
            <p:nvPr/>
          </p:nvSpPr>
          <p:spPr>
            <a:xfrm>
              <a:off x="2725016" y="2043111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nice 33"/>
            <p:cNvCxnSpPr>
              <a:stCxn id="26" idx="0"/>
              <a:endCxn id="32" idx="2"/>
            </p:cNvCxnSpPr>
            <p:nvPr/>
          </p:nvCxnSpPr>
          <p:spPr>
            <a:xfrm flipV="1">
              <a:off x="2531461" y="2318470"/>
              <a:ext cx="1133933" cy="50006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stCxn id="7" idx="0"/>
              <a:endCxn id="32" idx="2"/>
            </p:cNvCxnSpPr>
            <p:nvPr/>
          </p:nvCxnSpPr>
          <p:spPr>
            <a:xfrm flipH="1" flipV="1">
              <a:off x="3665394" y="2318470"/>
              <a:ext cx="4266701" cy="144390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>
              <a:stCxn id="32" idx="0"/>
            </p:cNvCxnSpPr>
            <p:nvPr/>
          </p:nvCxnSpPr>
          <p:spPr>
            <a:xfrm flipV="1">
              <a:off x="3665394" y="1730086"/>
              <a:ext cx="0" cy="31302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bdélník 46"/>
            <p:cNvSpPr/>
            <p:nvPr/>
          </p:nvSpPr>
          <p:spPr>
            <a:xfrm>
              <a:off x="5890779" y="2454812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8" name="Přímá spojnice 47"/>
            <p:cNvCxnSpPr>
              <a:stCxn id="47" idx="0"/>
            </p:cNvCxnSpPr>
            <p:nvPr/>
          </p:nvCxnSpPr>
          <p:spPr>
            <a:xfrm flipV="1">
              <a:off x="6831157" y="2141787"/>
              <a:ext cx="0" cy="31302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>
              <a:stCxn id="9" idx="0"/>
              <a:endCxn id="47" idx="2"/>
            </p:cNvCxnSpPr>
            <p:nvPr/>
          </p:nvCxnSpPr>
          <p:spPr>
            <a:xfrm flipV="1">
              <a:off x="3444131" y="2730171"/>
              <a:ext cx="3387026" cy="1032203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>
              <a:stCxn id="7" idx="0"/>
              <a:endCxn id="47" idx="2"/>
            </p:cNvCxnSpPr>
            <p:nvPr/>
          </p:nvCxnSpPr>
          <p:spPr>
            <a:xfrm flipH="1" flipV="1">
              <a:off x="6831157" y="2730171"/>
              <a:ext cx="1100938" cy="1032203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498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result #1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6927299" y="3253691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0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299" y="3253691"/>
                <a:ext cx="1179368" cy="497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446"/>
                <a:ext cx="8229600" cy="4707078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GB" sz="2400" dirty="0" err="1" smtClean="0"/>
                  <a:t>Angluin’s</a:t>
                </a:r>
                <a:r>
                  <a:rPr lang="en-GB" sz="2400" dirty="0" smtClean="0"/>
                  <a:t> circuits.</a:t>
                </a:r>
              </a:p>
              <a:p>
                <a:pPr>
                  <a:spcBef>
                    <a:spcPts val="1200"/>
                  </a:spcBef>
                </a:pPr>
                <a:r>
                  <a:rPr lang="en-GB" sz="2400" dirty="0" smtClean="0"/>
                  <a:t>Charge only for distinct </a:t>
                </a:r>
                <a:br>
                  <a:rPr lang="en-GB" sz="2400" dirty="0" smtClean="0"/>
                </a:br>
                <a:r>
                  <a:rPr lang="en-GB" sz="2400" dirty="0" smtClean="0"/>
                  <a:t>	   (content) unions.</a:t>
                </a:r>
                <a:endParaRPr lang="en-GB" sz="2400" dirty="0"/>
              </a:p>
              <a:p>
                <a:pPr>
                  <a:spcBef>
                    <a:spcPts val="1200"/>
                  </a:spcBef>
                </a:pPr>
                <a:r>
                  <a:rPr lang="en-GB" sz="2400" dirty="0" smtClean="0"/>
                  <a:t>Cost of a union – number </a:t>
                </a:r>
                <a:br>
                  <a:rPr lang="en-GB" sz="2400" dirty="0" smtClean="0"/>
                </a:br>
                <a:r>
                  <a:rPr lang="en-GB" sz="2400" dirty="0" smtClean="0"/>
                  <a:t>of 1’s in the smaller vector.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endParaRPr lang="en-GB" sz="2400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dirty="0" err="1" smtClean="0">
                    <a:solidFill>
                      <a:schemeClr val="tx2"/>
                    </a:solidFill>
                  </a:rPr>
                  <a:t>Thm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400" dirty="0" smtClean="0"/>
                  <a:t> Cost 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of</a:t>
                </a:r>
                <a:r>
                  <a:rPr lang="en-GB" sz="2400" dirty="0" smtClean="0"/>
                  <a:t> BMM in our model is at least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d>
                                  <m:d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ad>
                                      <m:radPr>
                                        <m:degHide m:val="on"/>
                                        <m:ctrlP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unc>
                                          <m:funcPr>
                                            <m:ctrlPr>
                                              <a:rPr lang="en-GB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2400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r>
                                              <a:rPr lang="en-GB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func>
                                      </m:e>
                                    </m:rad>
                                  </m:e>
                                </m:d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GB" sz="2400" dirty="0" smtClean="0"/>
                  <a:t>.</a:t>
                </a:r>
                <a:endParaRPr lang="en-GB" sz="24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446"/>
                <a:ext cx="8229600" cy="4707078"/>
              </a:xfrm>
              <a:blipFill>
                <a:blip r:embed="rId3"/>
                <a:stretch>
                  <a:fillRect l="-1111" t="-10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Skupina 2"/>
          <p:cNvGrpSpPr/>
          <p:nvPr/>
        </p:nvGrpSpPr>
        <p:grpSpPr>
          <a:xfrm>
            <a:off x="5933209" y="1553445"/>
            <a:ext cx="2939263" cy="1605396"/>
            <a:chOff x="259771" y="1730086"/>
            <a:chExt cx="8612701" cy="2307647"/>
          </a:xfrm>
        </p:grpSpPr>
        <p:sp>
          <p:nvSpPr>
            <p:cNvPr id="4" name="Obdélník 3"/>
            <p:cNvSpPr/>
            <p:nvPr/>
          </p:nvSpPr>
          <p:spPr>
            <a:xfrm>
              <a:off x="259771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6991717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4747735" y="3752811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2503753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1591083" y="281853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9"/>
            <p:cNvCxnSpPr>
              <a:stCxn id="4" idx="0"/>
              <a:endCxn id="26" idx="2"/>
            </p:cNvCxnSpPr>
            <p:nvPr/>
          </p:nvCxnSpPr>
          <p:spPr>
            <a:xfrm flipV="1">
              <a:off x="1200149" y="3093893"/>
              <a:ext cx="1331312" cy="668481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>
              <a:stCxn id="8" idx="0"/>
              <a:endCxn id="26" idx="2"/>
            </p:cNvCxnSpPr>
            <p:nvPr/>
          </p:nvCxnSpPr>
          <p:spPr>
            <a:xfrm flipH="1" flipV="1">
              <a:off x="2531461" y="3093893"/>
              <a:ext cx="3156652" cy="65891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bdélník 31"/>
            <p:cNvSpPr/>
            <p:nvPr/>
          </p:nvSpPr>
          <p:spPr>
            <a:xfrm>
              <a:off x="2725016" y="2043111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nice 33"/>
            <p:cNvCxnSpPr>
              <a:stCxn id="26" idx="0"/>
              <a:endCxn id="32" idx="2"/>
            </p:cNvCxnSpPr>
            <p:nvPr/>
          </p:nvCxnSpPr>
          <p:spPr>
            <a:xfrm flipV="1">
              <a:off x="2531461" y="2318470"/>
              <a:ext cx="1133933" cy="50006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stCxn id="7" idx="0"/>
              <a:endCxn id="32" idx="2"/>
            </p:cNvCxnSpPr>
            <p:nvPr/>
          </p:nvCxnSpPr>
          <p:spPr>
            <a:xfrm flipH="1" flipV="1">
              <a:off x="3665394" y="2318470"/>
              <a:ext cx="4266701" cy="144390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>
              <a:stCxn id="32" idx="0"/>
            </p:cNvCxnSpPr>
            <p:nvPr/>
          </p:nvCxnSpPr>
          <p:spPr>
            <a:xfrm flipV="1">
              <a:off x="3665394" y="1730086"/>
              <a:ext cx="0" cy="31302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bdélník 46"/>
            <p:cNvSpPr/>
            <p:nvPr/>
          </p:nvSpPr>
          <p:spPr>
            <a:xfrm>
              <a:off x="5890779" y="2454812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8" name="Přímá spojnice 47"/>
            <p:cNvCxnSpPr>
              <a:stCxn id="47" idx="0"/>
            </p:cNvCxnSpPr>
            <p:nvPr/>
          </p:nvCxnSpPr>
          <p:spPr>
            <a:xfrm flipV="1">
              <a:off x="6831157" y="2141787"/>
              <a:ext cx="0" cy="31302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>
              <a:stCxn id="9" idx="0"/>
              <a:endCxn id="47" idx="2"/>
            </p:cNvCxnSpPr>
            <p:nvPr/>
          </p:nvCxnSpPr>
          <p:spPr>
            <a:xfrm flipV="1">
              <a:off x="3444131" y="2730171"/>
              <a:ext cx="3387026" cy="1032203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>
              <a:stCxn id="7" idx="0"/>
              <a:endCxn id="47" idx="2"/>
            </p:cNvCxnSpPr>
            <p:nvPr/>
          </p:nvCxnSpPr>
          <p:spPr>
            <a:xfrm flipH="1" flipV="1">
              <a:off x="6831157" y="2730171"/>
              <a:ext cx="1100938" cy="1032203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20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model #2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962930"/>
                <a:ext cx="8229600" cy="1297594"/>
              </a:xfrm>
            </p:spPr>
            <p:txBody>
              <a:bodyPr>
                <a:normAutofit lnSpcReduction="10000"/>
              </a:bodyPr>
              <a:lstStyle/>
              <a:p>
                <a:pPr marL="457200" indent="-457200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GB" sz="2400" dirty="0" smtClean="0"/>
                  <a:t>Break rows into continuous pieces.     	Cost: 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n-GB" sz="2400" dirty="0"/>
              </a:p>
              <a:p>
                <a:pPr marL="457200" indent="-457200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GB" sz="2400" dirty="0" smtClean="0"/>
                  <a:t>Concatenate pieces.		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GB" sz="2400" dirty="0" smtClean="0"/>
              </a:p>
              <a:p>
                <a:pPr marL="457200" indent="-457200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GB" sz="2400" dirty="0" smtClean="0"/>
                  <a:t>Take union of pieces.				min. # of 1’s.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962930"/>
                <a:ext cx="8229600" cy="1297594"/>
              </a:xfrm>
              <a:blipFill>
                <a:blip r:embed="rId2"/>
                <a:stretch>
                  <a:fillRect l="-1185" t="-7042" r="-148" b="-61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457201" y="4047093"/>
            <a:ext cx="1837642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034831" y="4047093"/>
            <a:ext cx="1837642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842287" y="4035359"/>
            <a:ext cx="1837642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649744" y="4047093"/>
            <a:ext cx="1837642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>
            <a:stCxn id="4" idx="0"/>
            <a:endCxn id="22" idx="2"/>
          </p:cNvCxnSpPr>
          <p:nvPr/>
        </p:nvCxnSpPr>
        <p:spPr>
          <a:xfrm flipV="1">
            <a:off x="1376022" y="3800043"/>
            <a:ext cx="183953" cy="247050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8" idx="0"/>
            <a:endCxn id="49" idx="2"/>
          </p:cNvCxnSpPr>
          <p:nvPr/>
        </p:nvCxnSpPr>
        <p:spPr>
          <a:xfrm flipH="1" flipV="1">
            <a:off x="5393120" y="3709223"/>
            <a:ext cx="367988" cy="326136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2865935" y="1937531"/>
            <a:ext cx="1837642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33"/>
          <p:cNvCxnSpPr>
            <a:stCxn id="31" idx="0"/>
            <a:endCxn id="32" idx="2"/>
          </p:cNvCxnSpPr>
          <p:nvPr/>
        </p:nvCxnSpPr>
        <p:spPr>
          <a:xfrm flipV="1">
            <a:off x="1944081" y="2275401"/>
            <a:ext cx="1840675" cy="394440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7" idx="0"/>
            <a:endCxn id="52" idx="2"/>
          </p:cNvCxnSpPr>
          <p:nvPr/>
        </p:nvCxnSpPr>
        <p:spPr>
          <a:xfrm flipH="1" flipV="1">
            <a:off x="7522798" y="3751626"/>
            <a:ext cx="430854" cy="29546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stCxn id="32" idx="0"/>
          </p:cNvCxnSpPr>
          <p:nvPr/>
        </p:nvCxnSpPr>
        <p:spPr>
          <a:xfrm flipV="1">
            <a:off x="3784757" y="1553444"/>
            <a:ext cx="0" cy="38408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6369570" y="1808907"/>
            <a:ext cx="1837642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nice 47"/>
          <p:cNvCxnSpPr>
            <a:stCxn id="47" idx="0"/>
          </p:cNvCxnSpPr>
          <p:nvPr/>
        </p:nvCxnSpPr>
        <p:spPr>
          <a:xfrm flipV="1">
            <a:off x="7288391" y="1417638"/>
            <a:ext cx="0" cy="391269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>
            <a:stCxn id="9" idx="0"/>
            <a:endCxn id="47" idx="2"/>
          </p:cNvCxnSpPr>
          <p:nvPr/>
        </p:nvCxnSpPr>
        <p:spPr>
          <a:xfrm flipV="1">
            <a:off x="3568565" y="2146777"/>
            <a:ext cx="3719826" cy="1900316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7" idx="0"/>
            <a:endCxn id="47" idx="2"/>
          </p:cNvCxnSpPr>
          <p:nvPr/>
        </p:nvCxnSpPr>
        <p:spPr>
          <a:xfrm flipH="1" flipV="1">
            <a:off x="7288391" y="2146777"/>
            <a:ext cx="665261" cy="1900316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1143802" y="3462173"/>
            <a:ext cx="832345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411686" y="3468209"/>
            <a:ext cx="832345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>
            <a:stCxn id="9" idx="0"/>
            <a:endCxn id="25" idx="2"/>
          </p:cNvCxnSpPr>
          <p:nvPr/>
        </p:nvCxnSpPr>
        <p:spPr>
          <a:xfrm flipV="1">
            <a:off x="3568565" y="3806079"/>
            <a:ext cx="259294" cy="241014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527908" y="2669841"/>
            <a:ext cx="832345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32"/>
          <p:cNvCxnSpPr>
            <a:stCxn id="22" idx="0"/>
            <a:endCxn id="31" idx="2"/>
          </p:cNvCxnSpPr>
          <p:nvPr/>
        </p:nvCxnSpPr>
        <p:spPr>
          <a:xfrm flipV="1">
            <a:off x="1559975" y="3007711"/>
            <a:ext cx="384106" cy="454462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25" idx="0"/>
            <a:endCxn id="31" idx="2"/>
          </p:cNvCxnSpPr>
          <p:nvPr/>
        </p:nvCxnSpPr>
        <p:spPr>
          <a:xfrm flipH="1" flipV="1">
            <a:off x="1944081" y="3007711"/>
            <a:ext cx="1883778" cy="460498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4858226" y="3371353"/>
            <a:ext cx="1069788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6997836" y="3413756"/>
            <a:ext cx="1049923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6046137" y="2835789"/>
            <a:ext cx="1049923" cy="3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0" name="Přímá spojnice 59"/>
          <p:cNvCxnSpPr>
            <a:stCxn id="49" idx="0"/>
            <a:endCxn id="58" idx="2"/>
          </p:cNvCxnSpPr>
          <p:nvPr/>
        </p:nvCxnSpPr>
        <p:spPr>
          <a:xfrm flipV="1">
            <a:off x="5393120" y="3173659"/>
            <a:ext cx="1177979" cy="197694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>
            <a:endCxn id="58" idx="2"/>
          </p:cNvCxnSpPr>
          <p:nvPr/>
        </p:nvCxnSpPr>
        <p:spPr>
          <a:xfrm flipH="1" flipV="1">
            <a:off x="6571099" y="3173659"/>
            <a:ext cx="945885" cy="216477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>
            <a:stCxn id="58" idx="0"/>
            <a:endCxn id="32" idx="2"/>
          </p:cNvCxnSpPr>
          <p:nvPr/>
        </p:nvCxnSpPr>
        <p:spPr>
          <a:xfrm flipH="1" flipV="1">
            <a:off x="3784756" y="2275401"/>
            <a:ext cx="2786343" cy="560388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Zástupný symbol pro obsah 2"/>
              <p:cNvSpPr txBox="1">
                <a:spLocks/>
              </p:cNvSpPr>
              <p:nvPr/>
            </p:nvSpPr>
            <p:spPr>
              <a:xfrm>
                <a:off x="3982316" y="4453330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70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316" y="4453330"/>
                <a:ext cx="1179368" cy="497935"/>
              </a:xfrm>
              <a:prstGeom prst="rect">
                <a:avLst/>
              </a:prstGeom>
              <a:blipFill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43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result #2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6646521" y="3326758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0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521" y="3326758"/>
                <a:ext cx="1179368" cy="497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446"/>
                <a:ext cx="8229600" cy="4707078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dirty="0" smtClean="0"/>
                  <a:t>3.   Concatenate pieces.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dirty="0" smtClean="0"/>
                  <a:t>2.   Union pieces.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dirty="0" smtClean="0"/>
                  <a:t>1.   Break rows.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endParaRPr lang="en-GB" sz="2400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dirty="0" err="1" smtClean="0">
                    <a:solidFill>
                      <a:schemeClr val="tx2"/>
                    </a:solidFill>
                  </a:rPr>
                  <a:t>Thm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400" dirty="0" smtClean="0"/>
                  <a:t> Cost 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of</a:t>
                </a:r>
                <a:r>
                  <a:rPr lang="en-GB" sz="2400" dirty="0" smtClean="0"/>
                  <a:t> BMM in our model #2 is at least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2+1/3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d>
                                  <m:d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ad>
                                      <m:radPr>
                                        <m:degHide m:val="on"/>
                                        <m:ctrlPr>
                                          <a:rPr lang="en-GB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unc>
                                          <m:funcPr>
                                            <m:ctrlPr>
                                              <a:rPr lang="en-GB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2400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r>
                                              <a:rPr lang="en-GB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func>
                                      </m:e>
                                    </m:rad>
                                  </m:e>
                                </m:d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GB" sz="2400" dirty="0" smtClean="0"/>
                  <a:t>.</a:t>
                </a:r>
              </a:p>
              <a:p>
                <a:pPr>
                  <a:spcBef>
                    <a:spcPts val="5600"/>
                  </a:spcBef>
                </a:pPr>
                <a:r>
                  <a:rPr lang="en-GB" sz="2400" dirty="0" smtClean="0"/>
                  <a:t>Can implement the “</a:t>
                </a:r>
                <a:r>
                  <a:rPr lang="en-GB" sz="2400" i="1" dirty="0" smtClean="0"/>
                  <a:t>Four Russians Algorithm”</a:t>
                </a:r>
                <a:r>
                  <a:rPr lang="en-GB" sz="2400" dirty="0" smtClean="0"/>
                  <a:t>.</a:t>
                </a:r>
                <a:endParaRPr lang="en-GB" sz="24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446"/>
                <a:ext cx="8229600" cy="4707078"/>
              </a:xfrm>
              <a:blipFill>
                <a:blip r:embed="rId3"/>
                <a:stretch>
                  <a:fillRect l="-1111" t="-10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Skupina 20"/>
          <p:cNvGrpSpPr/>
          <p:nvPr/>
        </p:nvGrpSpPr>
        <p:grpSpPr>
          <a:xfrm>
            <a:off x="5569527" y="1417639"/>
            <a:ext cx="3302946" cy="1752535"/>
            <a:chOff x="457201" y="1417638"/>
            <a:chExt cx="8415272" cy="2967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Zástupný symbol pro obsah 2"/>
                <p:cNvSpPr txBox="1">
                  <a:spLocks/>
                </p:cNvSpPr>
                <p:nvPr/>
              </p:nvSpPr>
              <p:spPr>
                <a:xfrm>
                  <a:off x="6927299" y="3253691"/>
                  <a:ext cx="1179368" cy="49793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 fontScale="62500" lnSpcReduction="200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Arial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en-GB" sz="2000" dirty="0" smtClean="0"/>
                </a:p>
              </p:txBody>
            </p:sp>
          </mc:Choice>
          <mc:Fallback xmlns="">
            <p:sp>
              <p:nvSpPr>
                <p:cNvPr id="22" name="Zástupný symbol pro obsah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7299" y="3253691"/>
                  <a:ext cx="1179368" cy="497935"/>
                </a:xfrm>
                <a:prstGeom prst="rect">
                  <a:avLst/>
                </a:prstGeom>
                <a:blipFill>
                  <a:blip r:embed="rId4"/>
                  <a:stretch>
                    <a:fillRect b="-408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Obdélník 22"/>
            <p:cNvSpPr/>
            <p:nvPr/>
          </p:nvSpPr>
          <p:spPr>
            <a:xfrm>
              <a:off x="457201" y="4047093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7034831" y="4047093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4842287" y="4035359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2649744" y="4047093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0" name="Přímá spojnice 29"/>
            <p:cNvCxnSpPr>
              <a:stCxn id="23" idx="0"/>
              <a:endCxn id="44" idx="2"/>
            </p:cNvCxnSpPr>
            <p:nvPr/>
          </p:nvCxnSpPr>
          <p:spPr>
            <a:xfrm flipV="1">
              <a:off x="1376022" y="3800043"/>
              <a:ext cx="183953" cy="247050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>
              <a:stCxn id="27" idx="0"/>
              <a:endCxn id="54" idx="2"/>
            </p:cNvCxnSpPr>
            <p:nvPr/>
          </p:nvCxnSpPr>
          <p:spPr>
            <a:xfrm flipH="1" flipV="1">
              <a:off x="5393120" y="3709223"/>
              <a:ext cx="367988" cy="326136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bdélník 32"/>
            <p:cNvSpPr/>
            <p:nvPr/>
          </p:nvSpPr>
          <p:spPr>
            <a:xfrm>
              <a:off x="2865935" y="1937531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5" name="Přímá spojnice 34"/>
            <p:cNvCxnSpPr>
              <a:stCxn id="49" idx="0"/>
              <a:endCxn id="33" idx="2"/>
            </p:cNvCxnSpPr>
            <p:nvPr/>
          </p:nvCxnSpPr>
          <p:spPr>
            <a:xfrm flipV="1">
              <a:off x="1944081" y="2275401"/>
              <a:ext cx="1840675" cy="394440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>
              <a:stCxn id="25" idx="0"/>
              <a:endCxn id="55" idx="2"/>
            </p:cNvCxnSpPr>
            <p:nvPr/>
          </p:nvCxnSpPr>
          <p:spPr>
            <a:xfrm flipH="1" flipV="1">
              <a:off x="7522798" y="3751626"/>
              <a:ext cx="430854" cy="295467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>
              <a:stCxn id="33" idx="0"/>
            </p:cNvCxnSpPr>
            <p:nvPr/>
          </p:nvCxnSpPr>
          <p:spPr>
            <a:xfrm flipV="1">
              <a:off x="3784757" y="1553444"/>
              <a:ext cx="0" cy="384087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bdélník 39"/>
            <p:cNvSpPr/>
            <p:nvPr/>
          </p:nvSpPr>
          <p:spPr>
            <a:xfrm>
              <a:off x="6369570" y="1808907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/>
            <p:cNvCxnSpPr>
              <a:stCxn id="40" idx="0"/>
            </p:cNvCxnSpPr>
            <p:nvPr/>
          </p:nvCxnSpPr>
          <p:spPr>
            <a:xfrm flipV="1">
              <a:off x="7288391" y="1417638"/>
              <a:ext cx="0" cy="391269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>
              <a:stCxn id="29" idx="0"/>
              <a:endCxn id="40" idx="2"/>
            </p:cNvCxnSpPr>
            <p:nvPr/>
          </p:nvCxnSpPr>
          <p:spPr>
            <a:xfrm flipV="1">
              <a:off x="3568565" y="2146777"/>
              <a:ext cx="3719826" cy="1900316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>
              <a:stCxn id="25" idx="0"/>
              <a:endCxn id="40" idx="2"/>
            </p:cNvCxnSpPr>
            <p:nvPr/>
          </p:nvCxnSpPr>
          <p:spPr>
            <a:xfrm flipH="1" flipV="1">
              <a:off x="7288391" y="2146777"/>
              <a:ext cx="665261" cy="1900316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bdélník 43"/>
            <p:cNvSpPr/>
            <p:nvPr/>
          </p:nvSpPr>
          <p:spPr>
            <a:xfrm>
              <a:off x="1143802" y="3462173"/>
              <a:ext cx="832345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3411686" y="3468209"/>
              <a:ext cx="832345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6" name="Přímá spojnice 45"/>
            <p:cNvCxnSpPr>
              <a:stCxn id="29" idx="0"/>
              <a:endCxn id="45" idx="2"/>
            </p:cNvCxnSpPr>
            <p:nvPr/>
          </p:nvCxnSpPr>
          <p:spPr>
            <a:xfrm flipV="1">
              <a:off x="3568565" y="3806079"/>
              <a:ext cx="259294" cy="24101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délník 48"/>
            <p:cNvSpPr/>
            <p:nvPr/>
          </p:nvSpPr>
          <p:spPr>
            <a:xfrm>
              <a:off x="1527908" y="2669841"/>
              <a:ext cx="832345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0" name="Přímá spojnice 49"/>
            <p:cNvCxnSpPr>
              <a:stCxn id="44" idx="0"/>
              <a:endCxn id="49" idx="2"/>
            </p:cNvCxnSpPr>
            <p:nvPr/>
          </p:nvCxnSpPr>
          <p:spPr>
            <a:xfrm flipV="1">
              <a:off x="1559975" y="3007711"/>
              <a:ext cx="384106" cy="454462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/>
            <p:cNvCxnSpPr>
              <a:stCxn id="45" idx="0"/>
              <a:endCxn id="49" idx="2"/>
            </p:cNvCxnSpPr>
            <p:nvPr/>
          </p:nvCxnSpPr>
          <p:spPr>
            <a:xfrm flipH="1" flipV="1">
              <a:off x="1944081" y="3007711"/>
              <a:ext cx="1883778" cy="46049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bdélník 53"/>
            <p:cNvSpPr/>
            <p:nvPr/>
          </p:nvSpPr>
          <p:spPr>
            <a:xfrm>
              <a:off x="4858226" y="3371353"/>
              <a:ext cx="1069788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6997836" y="3413756"/>
              <a:ext cx="1049923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Obdélník 55"/>
            <p:cNvSpPr/>
            <p:nvPr/>
          </p:nvSpPr>
          <p:spPr>
            <a:xfrm>
              <a:off x="6046137" y="2835789"/>
              <a:ext cx="1049923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7" name="Přímá spojnice 56"/>
            <p:cNvCxnSpPr>
              <a:stCxn id="54" idx="0"/>
              <a:endCxn id="56" idx="2"/>
            </p:cNvCxnSpPr>
            <p:nvPr/>
          </p:nvCxnSpPr>
          <p:spPr>
            <a:xfrm flipV="1">
              <a:off x="5393120" y="3173659"/>
              <a:ext cx="1177979" cy="19769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>
              <a:endCxn id="56" idx="2"/>
            </p:cNvCxnSpPr>
            <p:nvPr/>
          </p:nvCxnSpPr>
          <p:spPr>
            <a:xfrm flipH="1" flipV="1">
              <a:off x="6571099" y="3173659"/>
              <a:ext cx="945885" cy="216477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>
              <a:stCxn id="56" idx="0"/>
              <a:endCxn id="33" idx="2"/>
            </p:cNvCxnSpPr>
            <p:nvPr/>
          </p:nvCxnSpPr>
          <p:spPr>
            <a:xfrm flipH="1" flipV="1">
              <a:off x="3784756" y="2275401"/>
              <a:ext cx="2786343" cy="56038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165391" y="2607808"/>
                <a:ext cx="9699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391" y="2607808"/>
                <a:ext cx="96994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1165391" y="1950120"/>
                <a:ext cx="9699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391" y="1950120"/>
                <a:ext cx="96994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3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Generalized model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6646521" y="3326758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0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521" y="3326758"/>
                <a:ext cx="1179368" cy="497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553446"/>
            <a:ext cx="8229600" cy="470707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400" dirty="0"/>
              <a:t>Break rows into continuous pieces. </a:t>
            </a:r>
            <a:endParaRPr lang="en-GB" sz="24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400" dirty="0" smtClean="0"/>
              <a:t>Concatenate </a:t>
            </a:r>
            <a:r>
              <a:rPr lang="en-GB" sz="2400" dirty="0"/>
              <a:t>pieces</a:t>
            </a:r>
            <a:r>
              <a:rPr lang="en-GB" sz="2400" dirty="0" smtClean="0"/>
              <a:t>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400" dirty="0" smtClean="0"/>
              <a:t>Take </a:t>
            </a:r>
            <a:r>
              <a:rPr lang="en-GB" sz="2400" dirty="0"/>
              <a:t>union of pieces.		</a:t>
            </a:r>
          </a:p>
          <a:p>
            <a:pPr marL="0" indent="0">
              <a:spcBef>
                <a:spcPts val="2400"/>
              </a:spcBef>
              <a:buNone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Question 1:</a:t>
            </a:r>
            <a:r>
              <a:rPr lang="en-GB" sz="2400" dirty="0" smtClean="0"/>
              <a:t> </a:t>
            </a:r>
            <a:r>
              <a:rPr lang="en-GB" sz="2400" dirty="0"/>
              <a:t>What’s the cost when one mixes the operations in arbitrary order</a:t>
            </a:r>
            <a:r>
              <a:rPr lang="en-GB" sz="2400" dirty="0" smtClean="0"/>
              <a:t>?</a:t>
            </a:r>
            <a:endParaRPr lang="en-GB" sz="24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Question 2:</a:t>
            </a:r>
            <a:r>
              <a:rPr lang="en-GB" sz="2400" dirty="0" smtClean="0"/>
              <a:t> What’s the right choice of cost function?</a:t>
            </a:r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5569527" y="1417639"/>
            <a:ext cx="3302946" cy="1752535"/>
            <a:chOff x="457201" y="1417638"/>
            <a:chExt cx="8415272" cy="2967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Zástupný symbol pro obsah 2"/>
                <p:cNvSpPr txBox="1">
                  <a:spLocks/>
                </p:cNvSpPr>
                <p:nvPr/>
              </p:nvSpPr>
              <p:spPr>
                <a:xfrm>
                  <a:off x="6927299" y="3253691"/>
                  <a:ext cx="1179368" cy="49793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 fontScale="62500" lnSpcReduction="200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Font typeface="Arial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en-GB" sz="2000" dirty="0" smtClean="0"/>
                </a:p>
              </p:txBody>
            </p:sp>
          </mc:Choice>
          <mc:Fallback xmlns="">
            <p:sp>
              <p:nvSpPr>
                <p:cNvPr id="22" name="Zástupný symbol pro obsah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7299" y="3253691"/>
                  <a:ext cx="1179368" cy="497935"/>
                </a:xfrm>
                <a:prstGeom prst="rect">
                  <a:avLst/>
                </a:prstGeom>
                <a:blipFill>
                  <a:blip r:embed="rId3"/>
                  <a:stretch>
                    <a:fillRect b="-408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Obdélník 22"/>
            <p:cNvSpPr/>
            <p:nvPr/>
          </p:nvSpPr>
          <p:spPr>
            <a:xfrm>
              <a:off x="457201" y="4047093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7034831" y="4047093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4842287" y="4035359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2649744" y="4047093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0" name="Přímá spojnice 29"/>
            <p:cNvCxnSpPr>
              <a:stCxn id="23" idx="0"/>
              <a:endCxn id="44" idx="2"/>
            </p:cNvCxnSpPr>
            <p:nvPr/>
          </p:nvCxnSpPr>
          <p:spPr>
            <a:xfrm flipV="1">
              <a:off x="1376022" y="3800043"/>
              <a:ext cx="183953" cy="247050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>
              <a:stCxn id="27" idx="0"/>
              <a:endCxn id="54" idx="2"/>
            </p:cNvCxnSpPr>
            <p:nvPr/>
          </p:nvCxnSpPr>
          <p:spPr>
            <a:xfrm flipH="1" flipV="1">
              <a:off x="5393120" y="3709223"/>
              <a:ext cx="367988" cy="326136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bdélník 32"/>
            <p:cNvSpPr/>
            <p:nvPr/>
          </p:nvSpPr>
          <p:spPr>
            <a:xfrm>
              <a:off x="2865935" y="1937531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5" name="Přímá spojnice 34"/>
            <p:cNvCxnSpPr>
              <a:stCxn id="49" idx="0"/>
              <a:endCxn id="33" idx="2"/>
            </p:cNvCxnSpPr>
            <p:nvPr/>
          </p:nvCxnSpPr>
          <p:spPr>
            <a:xfrm flipV="1">
              <a:off x="1944081" y="2275401"/>
              <a:ext cx="1840675" cy="394440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>
              <a:stCxn id="25" idx="0"/>
              <a:endCxn id="55" idx="2"/>
            </p:cNvCxnSpPr>
            <p:nvPr/>
          </p:nvCxnSpPr>
          <p:spPr>
            <a:xfrm flipH="1" flipV="1">
              <a:off x="7522798" y="3751626"/>
              <a:ext cx="430854" cy="295467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>
              <a:stCxn id="33" idx="0"/>
            </p:cNvCxnSpPr>
            <p:nvPr/>
          </p:nvCxnSpPr>
          <p:spPr>
            <a:xfrm flipV="1">
              <a:off x="3784757" y="1553444"/>
              <a:ext cx="0" cy="384087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bdélník 39"/>
            <p:cNvSpPr/>
            <p:nvPr/>
          </p:nvSpPr>
          <p:spPr>
            <a:xfrm>
              <a:off x="6369570" y="1808907"/>
              <a:ext cx="1837642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/>
            <p:cNvCxnSpPr>
              <a:stCxn id="40" idx="0"/>
            </p:cNvCxnSpPr>
            <p:nvPr/>
          </p:nvCxnSpPr>
          <p:spPr>
            <a:xfrm flipV="1">
              <a:off x="7288391" y="1417638"/>
              <a:ext cx="0" cy="391269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>
              <a:stCxn id="29" idx="0"/>
              <a:endCxn id="40" idx="2"/>
            </p:cNvCxnSpPr>
            <p:nvPr/>
          </p:nvCxnSpPr>
          <p:spPr>
            <a:xfrm flipV="1">
              <a:off x="3568565" y="2146777"/>
              <a:ext cx="3719826" cy="1900316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>
              <a:stCxn id="25" idx="0"/>
              <a:endCxn id="40" idx="2"/>
            </p:cNvCxnSpPr>
            <p:nvPr/>
          </p:nvCxnSpPr>
          <p:spPr>
            <a:xfrm flipH="1" flipV="1">
              <a:off x="7288391" y="2146777"/>
              <a:ext cx="665261" cy="1900316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bdélník 43"/>
            <p:cNvSpPr/>
            <p:nvPr/>
          </p:nvSpPr>
          <p:spPr>
            <a:xfrm>
              <a:off x="1143802" y="3462173"/>
              <a:ext cx="832345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3411686" y="3468209"/>
              <a:ext cx="832345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6" name="Přímá spojnice 45"/>
            <p:cNvCxnSpPr>
              <a:stCxn id="29" idx="0"/>
              <a:endCxn id="45" idx="2"/>
            </p:cNvCxnSpPr>
            <p:nvPr/>
          </p:nvCxnSpPr>
          <p:spPr>
            <a:xfrm flipV="1">
              <a:off x="3568565" y="3806079"/>
              <a:ext cx="259294" cy="24101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délník 48"/>
            <p:cNvSpPr/>
            <p:nvPr/>
          </p:nvSpPr>
          <p:spPr>
            <a:xfrm>
              <a:off x="1527908" y="2669841"/>
              <a:ext cx="832345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0" name="Přímá spojnice 49"/>
            <p:cNvCxnSpPr>
              <a:stCxn id="44" idx="0"/>
              <a:endCxn id="49" idx="2"/>
            </p:cNvCxnSpPr>
            <p:nvPr/>
          </p:nvCxnSpPr>
          <p:spPr>
            <a:xfrm flipV="1">
              <a:off x="1559975" y="3007711"/>
              <a:ext cx="384106" cy="454462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/>
            <p:cNvCxnSpPr>
              <a:stCxn id="45" idx="0"/>
              <a:endCxn id="49" idx="2"/>
            </p:cNvCxnSpPr>
            <p:nvPr/>
          </p:nvCxnSpPr>
          <p:spPr>
            <a:xfrm flipH="1" flipV="1">
              <a:off x="1944081" y="3007711"/>
              <a:ext cx="1883778" cy="46049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bdélník 53"/>
            <p:cNvSpPr/>
            <p:nvPr/>
          </p:nvSpPr>
          <p:spPr>
            <a:xfrm>
              <a:off x="4858226" y="3371353"/>
              <a:ext cx="1069788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6997836" y="3413756"/>
              <a:ext cx="1049923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Obdélník 55"/>
            <p:cNvSpPr/>
            <p:nvPr/>
          </p:nvSpPr>
          <p:spPr>
            <a:xfrm>
              <a:off x="6046137" y="2835789"/>
              <a:ext cx="1049923" cy="337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7" name="Přímá spojnice 56"/>
            <p:cNvCxnSpPr>
              <a:stCxn id="54" idx="0"/>
              <a:endCxn id="56" idx="2"/>
            </p:cNvCxnSpPr>
            <p:nvPr/>
          </p:nvCxnSpPr>
          <p:spPr>
            <a:xfrm flipV="1">
              <a:off x="5393120" y="3173659"/>
              <a:ext cx="1177979" cy="19769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>
              <a:endCxn id="56" idx="2"/>
            </p:cNvCxnSpPr>
            <p:nvPr/>
          </p:nvCxnSpPr>
          <p:spPr>
            <a:xfrm flipH="1" flipV="1">
              <a:off x="6571099" y="3173659"/>
              <a:ext cx="945885" cy="216477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>
              <a:stCxn id="56" idx="0"/>
              <a:endCxn id="33" idx="2"/>
            </p:cNvCxnSpPr>
            <p:nvPr/>
          </p:nvCxnSpPr>
          <p:spPr>
            <a:xfrm flipH="1" flipV="1">
              <a:off x="3784756" y="2275401"/>
              <a:ext cx="2786343" cy="56038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306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 graphs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2400" dirty="0" smtClean="0">
                    <a:solidFill>
                      <a:schemeClr val="tx2"/>
                    </a:solidFill>
                  </a:rPr>
                  <a:t>Rus</a:t>
                </a:r>
                <a:r>
                  <a:rPr lang="cs-CZ" sz="2400" dirty="0">
                    <a:solidFill>
                      <a:schemeClr val="tx2"/>
                    </a:solidFill>
                  </a:rPr>
                  <a:t>z</a:t>
                </a:r>
                <a:r>
                  <a:rPr lang="en-GB" sz="2400" dirty="0">
                    <a:solidFill>
                      <a:schemeClr val="tx2"/>
                    </a:solidFill>
                  </a:rPr>
                  <a:t>a-</a:t>
                </a:r>
                <a:r>
                  <a:rPr lang="en-GB" sz="2400" dirty="0" err="1">
                    <a:solidFill>
                      <a:schemeClr val="tx2"/>
                    </a:solidFill>
                  </a:rPr>
                  <a:t>Szem</a:t>
                </a:r>
                <a:r>
                  <a:rPr lang="cs-CZ" sz="2400" dirty="0" err="1" smtClean="0">
                    <a:solidFill>
                      <a:schemeClr val="tx2"/>
                    </a:solidFill>
                  </a:rPr>
                  <a:t>erédi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 (1978)</a:t>
                </a:r>
                <a:r>
                  <a:rPr lang="cs-CZ" sz="2400" dirty="0" smtClean="0">
                    <a:solidFill>
                      <a:schemeClr val="tx2"/>
                    </a:solidFill>
                  </a:rPr>
                  <a:t>: </a:t>
                </a:r>
                <a:r>
                  <a:rPr lang="en-GB" sz="2400" dirty="0" smtClean="0"/>
                  <a:t>There exists a bipartite graph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 smtClean="0"/>
                  <a:t> vertices which is a union of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/3</m:t>
                    </m:r>
                  </m:oMath>
                </a14:m>
                <a:r>
                  <a:rPr lang="en-GB" sz="2400" dirty="0" smtClean="0"/>
                  <a:t> disjoint induced matchings each of size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sz="2400" dirty="0" smtClean="0"/>
                  <a:t>.</a:t>
                </a:r>
              </a:p>
              <a:p>
                <a:pPr marL="0" indent="0">
                  <a:buNone/>
                </a:pPr>
                <a:endParaRPr lang="en-GB" sz="2400" dirty="0" smtClean="0"/>
              </a:p>
              <a:p>
                <a:pPr marL="0" indent="0">
                  <a:buNone/>
                </a:pPr>
                <a:r>
                  <a:rPr lang="en-GB" sz="2400" dirty="0"/>
                  <a:t>	</a:t>
                </a:r>
                <a:r>
                  <a:rPr lang="en-GB" sz="2400" dirty="0" smtClean="0"/>
                  <a:t>		</a:t>
                </a:r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078" r="-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/>
          <p:cNvGrpSpPr/>
          <p:nvPr/>
        </p:nvGrpSpPr>
        <p:grpSpPr>
          <a:xfrm>
            <a:off x="2743751" y="3394087"/>
            <a:ext cx="1156145" cy="2379510"/>
            <a:chOff x="1895542" y="3634560"/>
            <a:chExt cx="1156145" cy="2379510"/>
          </a:xfrm>
        </p:grpSpPr>
        <p:sp>
          <p:nvSpPr>
            <p:cNvPr id="5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4970890" y="3439127"/>
            <a:ext cx="1156145" cy="2379510"/>
            <a:chOff x="1895542" y="3634560"/>
            <a:chExt cx="1156145" cy="2379510"/>
          </a:xfrm>
        </p:grpSpPr>
        <p:sp>
          <p:nvSpPr>
            <p:cNvPr id="21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6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7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cxnSp>
        <p:nvCxnSpPr>
          <p:cNvPr id="28" name="Přímá spojnice 27"/>
          <p:cNvCxnSpPr>
            <a:stCxn id="6" idx="6"/>
            <a:endCxn id="23" idx="5"/>
          </p:cNvCxnSpPr>
          <p:nvPr/>
        </p:nvCxnSpPr>
        <p:spPr>
          <a:xfrm>
            <a:off x="3362155" y="3795154"/>
            <a:ext cx="2210733" cy="4283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/>
          <p:cNvCxnSpPr>
            <a:stCxn id="9" idx="7"/>
          </p:cNvCxnSpPr>
          <p:nvPr/>
        </p:nvCxnSpPr>
        <p:spPr>
          <a:xfrm>
            <a:off x="3361432" y="4771846"/>
            <a:ext cx="2234457" cy="4275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10" idx="3"/>
          </p:cNvCxnSpPr>
          <p:nvPr/>
        </p:nvCxnSpPr>
        <p:spPr>
          <a:xfrm>
            <a:off x="3282215" y="5197970"/>
            <a:ext cx="2283825" cy="225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7" idx="1"/>
          </p:cNvCxnSpPr>
          <p:nvPr/>
        </p:nvCxnSpPr>
        <p:spPr>
          <a:xfrm>
            <a:off x="3266532" y="4092947"/>
            <a:ext cx="2204608" cy="1080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10" idx="6"/>
          </p:cNvCxnSpPr>
          <p:nvPr/>
        </p:nvCxnSpPr>
        <p:spPr>
          <a:xfrm flipV="1">
            <a:off x="3377838" y="4201021"/>
            <a:ext cx="2172519" cy="9541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7" idx="5"/>
          </p:cNvCxnSpPr>
          <p:nvPr/>
        </p:nvCxnSpPr>
        <p:spPr>
          <a:xfrm>
            <a:off x="3345749" y="4178501"/>
            <a:ext cx="2220291" cy="10419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25" idx="0"/>
            <a:endCxn id="8" idx="5"/>
          </p:cNvCxnSpPr>
          <p:nvPr/>
        </p:nvCxnSpPr>
        <p:spPr>
          <a:xfrm flipH="1" flipV="1">
            <a:off x="3345749" y="4534754"/>
            <a:ext cx="2203214" cy="2644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2756896" y="5846804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896" y="5846804"/>
                <a:ext cx="1143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4990905" y="5846804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905" y="5846804"/>
                <a:ext cx="1143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Přímá spojnice 66"/>
          <p:cNvCxnSpPr>
            <a:stCxn id="7" idx="4"/>
            <a:endCxn id="27" idx="1"/>
          </p:cNvCxnSpPr>
          <p:nvPr/>
        </p:nvCxnSpPr>
        <p:spPr>
          <a:xfrm>
            <a:off x="3306141" y="4196220"/>
            <a:ext cx="2216656" cy="12569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endCxn id="24" idx="2"/>
          </p:cNvCxnSpPr>
          <p:nvPr/>
        </p:nvCxnSpPr>
        <p:spPr>
          <a:xfrm flipV="1">
            <a:off x="3390558" y="4537017"/>
            <a:ext cx="2086707" cy="247324"/>
          </a:xfrm>
          <a:prstGeom prst="line">
            <a:avLst/>
          </a:prstGeom>
          <a:ln w="603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11" idx="6"/>
            <a:endCxn id="25" idx="3"/>
          </p:cNvCxnSpPr>
          <p:nvPr/>
        </p:nvCxnSpPr>
        <p:spPr>
          <a:xfrm flipV="1">
            <a:off x="3391281" y="4902440"/>
            <a:ext cx="2118073" cy="548510"/>
          </a:xfrm>
          <a:prstGeom prst="line">
            <a:avLst/>
          </a:prstGeom>
          <a:ln w="603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stCxn id="6" idx="6"/>
            <a:endCxn id="22" idx="2"/>
          </p:cNvCxnSpPr>
          <p:nvPr/>
        </p:nvCxnSpPr>
        <p:spPr>
          <a:xfrm>
            <a:off x="3362155" y="3795154"/>
            <a:ext cx="2115110" cy="45040"/>
          </a:xfrm>
          <a:prstGeom prst="line">
            <a:avLst/>
          </a:prstGeom>
          <a:ln w="603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60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 graphs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2400" dirty="0" smtClean="0">
                    <a:solidFill>
                      <a:schemeClr val="tx2"/>
                    </a:solidFill>
                  </a:rPr>
                  <a:t>Rus</a:t>
                </a:r>
                <a:r>
                  <a:rPr lang="cs-CZ" sz="2400" dirty="0">
                    <a:solidFill>
                      <a:schemeClr val="tx2"/>
                    </a:solidFill>
                  </a:rPr>
                  <a:t>z</a:t>
                </a:r>
                <a:r>
                  <a:rPr lang="en-GB" sz="2400" dirty="0">
                    <a:solidFill>
                      <a:schemeClr val="tx2"/>
                    </a:solidFill>
                  </a:rPr>
                  <a:t>a-</a:t>
                </a:r>
                <a:r>
                  <a:rPr lang="en-GB" sz="2400" dirty="0" err="1">
                    <a:solidFill>
                      <a:schemeClr val="tx2"/>
                    </a:solidFill>
                  </a:rPr>
                  <a:t>Szem</a:t>
                </a:r>
                <a:r>
                  <a:rPr lang="cs-CZ" sz="2400" dirty="0" err="1" smtClean="0">
                    <a:solidFill>
                      <a:schemeClr val="tx2"/>
                    </a:solidFill>
                  </a:rPr>
                  <a:t>erédi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 (1978)</a:t>
                </a:r>
                <a:r>
                  <a:rPr lang="cs-CZ" sz="2400" dirty="0" smtClean="0">
                    <a:solidFill>
                      <a:schemeClr val="tx2"/>
                    </a:solidFill>
                  </a:rPr>
                  <a:t>: </a:t>
                </a:r>
                <a:r>
                  <a:rPr lang="en-GB" sz="2400" dirty="0" smtClean="0"/>
                  <a:t>There exists a bipartite graph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 smtClean="0"/>
                  <a:t> vertices which is a union of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/3</m:t>
                    </m:r>
                  </m:oMath>
                </a14:m>
                <a:r>
                  <a:rPr lang="en-GB" sz="2400" dirty="0" smtClean="0"/>
                  <a:t> disjoint induced matchings each of size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sz="2400" dirty="0" smtClean="0"/>
                  <a:t>.</a:t>
                </a:r>
              </a:p>
              <a:p>
                <a:pPr marL="0" indent="0">
                  <a:buNone/>
                </a:pPr>
                <a:endParaRPr lang="en-GB" sz="2400" dirty="0" smtClean="0"/>
              </a:p>
              <a:p>
                <a:pPr marL="0" indent="0">
                  <a:buNone/>
                </a:pPr>
                <a:r>
                  <a:rPr lang="en-GB" sz="2400" dirty="0"/>
                  <a:t>	</a:t>
                </a:r>
                <a:r>
                  <a:rPr lang="en-GB" sz="2400" dirty="0" smtClean="0"/>
                  <a:t>		</a:t>
                </a:r>
                <a:r>
                  <a:rPr lang="en-GB" sz="2400" dirty="0"/>
                  <a:t> </a:t>
                </a:r>
                <a:r>
                  <a:rPr lang="en-GB" sz="2400" dirty="0" smtClean="0"/>
                  <a:t>        matchings</a:t>
                </a:r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1078" r="-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/>
          <p:cNvGrpSpPr/>
          <p:nvPr/>
        </p:nvGrpSpPr>
        <p:grpSpPr>
          <a:xfrm>
            <a:off x="1683901" y="3581121"/>
            <a:ext cx="1156145" cy="2379510"/>
            <a:chOff x="1895542" y="3634560"/>
            <a:chExt cx="1156145" cy="2379510"/>
          </a:xfrm>
        </p:grpSpPr>
        <p:sp>
          <p:nvSpPr>
            <p:cNvPr id="5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sp>
        <p:nvSpPr>
          <p:cNvPr id="13" name="Oval 2">
            <a:extLst>
              <a:ext uri="{FF2B5EF4-FFF2-40B4-BE49-F238E27FC236}">
                <a16:creationId xmlns:a16="http://schemas.microsoft.com/office/drawing/2014/main" id="{52226D93-E9AD-4AD5-AA00-BB3E46FA84FE}"/>
              </a:ext>
            </a:extLst>
          </p:cNvPr>
          <p:cNvSpPr/>
          <p:nvPr/>
        </p:nvSpPr>
        <p:spPr>
          <a:xfrm>
            <a:off x="3909471" y="3962322"/>
            <a:ext cx="1156145" cy="173538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0E1C0ACA-B9B6-4D2A-A532-F221ADC43250}"/>
              </a:ext>
            </a:extLst>
          </p:cNvPr>
          <p:cNvSpPr/>
          <p:nvPr/>
        </p:nvSpPr>
        <p:spPr>
          <a:xfrm>
            <a:off x="4394884" y="4284782"/>
            <a:ext cx="112029" cy="12099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sp>
        <p:nvSpPr>
          <p:cNvPr id="16" name="Oval 7">
            <a:extLst>
              <a:ext uri="{FF2B5EF4-FFF2-40B4-BE49-F238E27FC236}">
                <a16:creationId xmlns:a16="http://schemas.microsoft.com/office/drawing/2014/main" id="{221D2B04-FC70-435A-A045-CCAC5F5DD76C}"/>
              </a:ext>
            </a:extLst>
          </p:cNvPr>
          <p:cNvSpPr/>
          <p:nvPr/>
        </p:nvSpPr>
        <p:spPr>
          <a:xfrm>
            <a:off x="4394884" y="4641035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95A50B64-51D2-477F-8183-3ABF16E46912}"/>
              </a:ext>
            </a:extLst>
          </p:cNvPr>
          <p:cNvSpPr/>
          <p:nvPr/>
        </p:nvSpPr>
        <p:spPr>
          <a:xfrm>
            <a:off x="4410567" y="4963681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A6BE8F28-C018-4610-B594-B1AA63713782}"/>
              </a:ext>
            </a:extLst>
          </p:cNvPr>
          <p:cNvSpPr/>
          <p:nvPr/>
        </p:nvSpPr>
        <p:spPr>
          <a:xfrm>
            <a:off x="4410567" y="5304251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grpSp>
        <p:nvGrpSpPr>
          <p:cNvPr id="20" name="Skupina 19"/>
          <p:cNvGrpSpPr/>
          <p:nvPr/>
        </p:nvGrpSpPr>
        <p:grpSpPr>
          <a:xfrm>
            <a:off x="6093117" y="3626161"/>
            <a:ext cx="1156145" cy="2379510"/>
            <a:chOff x="1895542" y="3634560"/>
            <a:chExt cx="1156145" cy="2379510"/>
          </a:xfrm>
        </p:grpSpPr>
        <p:sp>
          <p:nvSpPr>
            <p:cNvPr id="21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6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7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cxnSp>
        <p:nvCxnSpPr>
          <p:cNvPr id="30" name="Přímá spojnice 29"/>
          <p:cNvCxnSpPr>
            <a:stCxn id="9" idx="7"/>
          </p:cNvCxnSpPr>
          <p:nvPr/>
        </p:nvCxnSpPr>
        <p:spPr>
          <a:xfrm>
            <a:off x="2301582" y="4958880"/>
            <a:ext cx="2234457" cy="4275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10" idx="3"/>
            <a:endCxn id="18" idx="5"/>
          </p:cNvCxnSpPr>
          <p:nvPr/>
        </p:nvCxnSpPr>
        <p:spPr>
          <a:xfrm>
            <a:off x="2222365" y="5385004"/>
            <a:ext cx="2283825" cy="225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endCxn id="16" idx="6"/>
          </p:cNvCxnSpPr>
          <p:nvPr/>
        </p:nvCxnSpPr>
        <p:spPr>
          <a:xfrm flipV="1">
            <a:off x="2330708" y="4701531"/>
            <a:ext cx="2176205" cy="269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7" idx="5"/>
            <a:endCxn id="18" idx="5"/>
          </p:cNvCxnSpPr>
          <p:nvPr/>
        </p:nvCxnSpPr>
        <p:spPr>
          <a:xfrm>
            <a:off x="2285899" y="4365535"/>
            <a:ext cx="2220291" cy="10419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11" idx="7"/>
            <a:endCxn id="17" idx="1"/>
          </p:cNvCxnSpPr>
          <p:nvPr/>
        </p:nvCxnSpPr>
        <p:spPr>
          <a:xfrm flipV="1">
            <a:off x="2315025" y="4981400"/>
            <a:ext cx="2111948" cy="6138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stCxn id="16" idx="6"/>
            <a:endCxn id="22" idx="2"/>
          </p:cNvCxnSpPr>
          <p:nvPr/>
        </p:nvCxnSpPr>
        <p:spPr>
          <a:xfrm flipV="1">
            <a:off x="4506913" y="4027228"/>
            <a:ext cx="2092579" cy="6743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>
            <a:stCxn id="17" idx="1"/>
            <a:endCxn id="25" idx="2"/>
          </p:cNvCxnSpPr>
          <p:nvPr/>
        </p:nvCxnSpPr>
        <p:spPr>
          <a:xfrm>
            <a:off x="4426973" y="4981400"/>
            <a:ext cx="2188202" cy="652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42"/>
          <p:cNvCxnSpPr>
            <a:stCxn id="17" idx="7"/>
            <a:endCxn id="23" idx="3"/>
          </p:cNvCxnSpPr>
          <p:nvPr/>
        </p:nvCxnSpPr>
        <p:spPr>
          <a:xfrm flipV="1">
            <a:off x="4506190" y="4410575"/>
            <a:ext cx="2109708" cy="5708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18" idx="1"/>
            <a:endCxn id="24" idx="7"/>
          </p:cNvCxnSpPr>
          <p:nvPr/>
        </p:nvCxnSpPr>
        <p:spPr>
          <a:xfrm flipV="1">
            <a:off x="4426973" y="4681274"/>
            <a:ext cx="2268142" cy="6406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/>
          <p:cNvCxnSpPr>
            <a:stCxn id="18" idx="4"/>
            <a:endCxn id="26" idx="6"/>
          </p:cNvCxnSpPr>
          <p:nvPr/>
        </p:nvCxnSpPr>
        <p:spPr>
          <a:xfrm flipV="1">
            <a:off x="4466582" y="5387267"/>
            <a:ext cx="2260622" cy="37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17" idx="1"/>
            <a:endCxn id="8" idx="5"/>
          </p:cNvCxnSpPr>
          <p:nvPr/>
        </p:nvCxnSpPr>
        <p:spPr>
          <a:xfrm flipH="1" flipV="1">
            <a:off x="2285899" y="4721788"/>
            <a:ext cx="2141074" cy="259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3935413" y="603383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413" y="6033838"/>
                <a:ext cx="1143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697046" y="603383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046" y="6033838"/>
                <a:ext cx="1143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6113132" y="603383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132" y="6033838"/>
                <a:ext cx="1143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Přímá spojnice 43"/>
          <p:cNvCxnSpPr>
            <a:stCxn id="18" idx="3"/>
            <a:endCxn id="25" idx="3"/>
          </p:cNvCxnSpPr>
          <p:nvPr/>
        </p:nvCxnSpPr>
        <p:spPr>
          <a:xfrm flipV="1">
            <a:off x="4426973" y="5089474"/>
            <a:ext cx="2204608" cy="3180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stCxn id="6" idx="6"/>
            <a:endCxn id="15" idx="2"/>
          </p:cNvCxnSpPr>
          <p:nvPr/>
        </p:nvCxnSpPr>
        <p:spPr>
          <a:xfrm>
            <a:off x="2302305" y="3982188"/>
            <a:ext cx="2092579" cy="36309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7" idx="6"/>
            <a:endCxn id="15" idx="3"/>
          </p:cNvCxnSpPr>
          <p:nvPr/>
        </p:nvCxnSpPr>
        <p:spPr>
          <a:xfrm>
            <a:off x="2302305" y="4322758"/>
            <a:ext cx="2108985" cy="6529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10" idx="6"/>
            <a:endCxn id="15" idx="4"/>
          </p:cNvCxnSpPr>
          <p:nvPr/>
        </p:nvCxnSpPr>
        <p:spPr>
          <a:xfrm flipV="1">
            <a:off x="2317988" y="4405774"/>
            <a:ext cx="2132911" cy="93645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Přímá spojnice 39"/>
          <p:cNvCxnSpPr>
            <a:stCxn id="15" idx="5"/>
            <a:endCxn id="27" idx="1"/>
          </p:cNvCxnSpPr>
          <p:nvPr/>
        </p:nvCxnSpPr>
        <p:spPr>
          <a:xfrm>
            <a:off x="4490507" y="4388055"/>
            <a:ext cx="2154517" cy="1252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Přímá spojnice 41"/>
          <p:cNvCxnSpPr>
            <a:stCxn id="15" idx="6"/>
            <a:endCxn id="23" idx="2"/>
          </p:cNvCxnSpPr>
          <p:nvPr/>
        </p:nvCxnSpPr>
        <p:spPr>
          <a:xfrm>
            <a:off x="4506913" y="4345278"/>
            <a:ext cx="2092579" cy="225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stCxn id="15" idx="6"/>
            <a:endCxn id="25" idx="1"/>
          </p:cNvCxnSpPr>
          <p:nvPr/>
        </p:nvCxnSpPr>
        <p:spPr>
          <a:xfrm>
            <a:off x="4506913" y="4345278"/>
            <a:ext cx="2124668" cy="65864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5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 graphs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2400" dirty="0" smtClean="0"/>
                  <a:t>Dense graph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sz="2400" dirty="0" smtClean="0"/>
                  <a:t> pairs of vertices which are connected via a unique path.</a:t>
                </a:r>
              </a:p>
              <a:p>
                <a:pPr marL="0" indent="0">
                  <a:buNone/>
                </a:pPr>
                <a:r>
                  <a:rPr lang="en-GB" sz="2400"/>
                  <a:t/>
                </a:r>
                <a:br>
                  <a:rPr lang="en-GB" sz="2400"/>
                </a:br>
                <a:endParaRPr lang="en-GB" sz="2400" dirty="0" smtClean="0"/>
              </a:p>
              <a:p>
                <a:pPr marL="0" indent="0">
                  <a:buNone/>
                </a:pPr>
                <a:r>
                  <a:rPr lang="en-GB" sz="2400" dirty="0"/>
                  <a:t>	</a:t>
                </a:r>
                <a:r>
                  <a:rPr lang="en-GB" sz="2400" dirty="0" smtClean="0"/>
                  <a:t>		</a:t>
                </a:r>
                <a:r>
                  <a:rPr lang="en-GB" sz="2400" dirty="0"/>
                  <a:t> </a:t>
                </a:r>
                <a:r>
                  <a:rPr lang="en-GB" sz="2400" dirty="0" smtClean="0"/>
                  <a:t>        matchings</a:t>
                </a:r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/>
          <p:cNvGrpSpPr/>
          <p:nvPr/>
        </p:nvGrpSpPr>
        <p:grpSpPr>
          <a:xfrm>
            <a:off x="1683901" y="3581121"/>
            <a:ext cx="1156145" cy="2379510"/>
            <a:chOff x="1895542" y="3634560"/>
            <a:chExt cx="1156145" cy="2379510"/>
          </a:xfrm>
        </p:grpSpPr>
        <p:sp>
          <p:nvSpPr>
            <p:cNvPr id="5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sp>
        <p:nvSpPr>
          <p:cNvPr id="13" name="Oval 2">
            <a:extLst>
              <a:ext uri="{FF2B5EF4-FFF2-40B4-BE49-F238E27FC236}">
                <a16:creationId xmlns:a16="http://schemas.microsoft.com/office/drawing/2014/main" id="{52226D93-E9AD-4AD5-AA00-BB3E46FA84FE}"/>
              </a:ext>
            </a:extLst>
          </p:cNvPr>
          <p:cNvSpPr/>
          <p:nvPr/>
        </p:nvSpPr>
        <p:spPr>
          <a:xfrm>
            <a:off x="3909471" y="3962322"/>
            <a:ext cx="1156145" cy="173538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0E1C0ACA-B9B6-4D2A-A532-F221ADC43250}"/>
              </a:ext>
            </a:extLst>
          </p:cNvPr>
          <p:cNvSpPr/>
          <p:nvPr/>
        </p:nvSpPr>
        <p:spPr>
          <a:xfrm>
            <a:off x="4394884" y="4284782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sp>
        <p:nvSpPr>
          <p:cNvPr id="16" name="Oval 7">
            <a:extLst>
              <a:ext uri="{FF2B5EF4-FFF2-40B4-BE49-F238E27FC236}">
                <a16:creationId xmlns:a16="http://schemas.microsoft.com/office/drawing/2014/main" id="{221D2B04-FC70-435A-A045-CCAC5F5DD76C}"/>
              </a:ext>
            </a:extLst>
          </p:cNvPr>
          <p:cNvSpPr/>
          <p:nvPr/>
        </p:nvSpPr>
        <p:spPr>
          <a:xfrm>
            <a:off x="4394884" y="4641035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95A50B64-51D2-477F-8183-3ABF16E46912}"/>
              </a:ext>
            </a:extLst>
          </p:cNvPr>
          <p:cNvSpPr/>
          <p:nvPr/>
        </p:nvSpPr>
        <p:spPr>
          <a:xfrm>
            <a:off x="4410567" y="4963681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A6BE8F28-C018-4610-B594-B1AA63713782}"/>
              </a:ext>
            </a:extLst>
          </p:cNvPr>
          <p:cNvSpPr/>
          <p:nvPr/>
        </p:nvSpPr>
        <p:spPr>
          <a:xfrm>
            <a:off x="4410567" y="5304251"/>
            <a:ext cx="112029" cy="1209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799"/>
          </a:p>
        </p:txBody>
      </p:sp>
      <p:grpSp>
        <p:nvGrpSpPr>
          <p:cNvPr id="20" name="Skupina 19"/>
          <p:cNvGrpSpPr/>
          <p:nvPr/>
        </p:nvGrpSpPr>
        <p:grpSpPr>
          <a:xfrm>
            <a:off x="6093117" y="3626161"/>
            <a:ext cx="1156145" cy="2379510"/>
            <a:chOff x="1895542" y="3634560"/>
            <a:chExt cx="1156145" cy="2379510"/>
          </a:xfrm>
        </p:grpSpPr>
        <p:sp>
          <p:nvSpPr>
            <p:cNvPr id="21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6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7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cxnSp>
        <p:nvCxnSpPr>
          <p:cNvPr id="28" name="Přímá spojnice 27"/>
          <p:cNvCxnSpPr>
            <a:stCxn id="6" idx="6"/>
            <a:endCxn id="15" idx="2"/>
          </p:cNvCxnSpPr>
          <p:nvPr/>
        </p:nvCxnSpPr>
        <p:spPr>
          <a:xfrm>
            <a:off x="2302305" y="3982188"/>
            <a:ext cx="2092579" cy="3630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/>
          <p:cNvCxnSpPr>
            <a:stCxn id="9" idx="7"/>
          </p:cNvCxnSpPr>
          <p:nvPr/>
        </p:nvCxnSpPr>
        <p:spPr>
          <a:xfrm>
            <a:off x="2301582" y="4958880"/>
            <a:ext cx="2234457" cy="4275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10" idx="3"/>
            <a:endCxn id="18" idx="5"/>
          </p:cNvCxnSpPr>
          <p:nvPr/>
        </p:nvCxnSpPr>
        <p:spPr>
          <a:xfrm>
            <a:off x="2222365" y="5385004"/>
            <a:ext cx="2283825" cy="225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7" idx="6"/>
            <a:endCxn id="15" idx="3"/>
          </p:cNvCxnSpPr>
          <p:nvPr/>
        </p:nvCxnSpPr>
        <p:spPr>
          <a:xfrm>
            <a:off x="2302305" y="4322758"/>
            <a:ext cx="2108985" cy="652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10" idx="6"/>
            <a:endCxn id="15" idx="5"/>
          </p:cNvCxnSpPr>
          <p:nvPr/>
        </p:nvCxnSpPr>
        <p:spPr>
          <a:xfrm flipV="1">
            <a:off x="2317988" y="4388055"/>
            <a:ext cx="2172519" cy="9541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7" idx="5"/>
            <a:endCxn id="18" idx="5"/>
          </p:cNvCxnSpPr>
          <p:nvPr/>
        </p:nvCxnSpPr>
        <p:spPr>
          <a:xfrm>
            <a:off x="2285899" y="4365535"/>
            <a:ext cx="2220291" cy="10419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11" idx="7"/>
            <a:endCxn id="17" idx="1"/>
          </p:cNvCxnSpPr>
          <p:nvPr/>
        </p:nvCxnSpPr>
        <p:spPr>
          <a:xfrm flipV="1">
            <a:off x="2315025" y="4981400"/>
            <a:ext cx="2111948" cy="6138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/>
          <p:cNvCxnSpPr>
            <a:stCxn id="15" idx="2"/>
            <a:endCxn id="27" idx="6"/>
          </p:cNvCxnSpPr>
          <p:nvPr/>
        </p:nvCxnSpPr>
        <p:spPr>
          <a:xfrm>
            <a:off x="4394884" y="4345278"/>
            <a:ext cx="2345763" cy="1337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>
            <a:stCxn id="17" idx="1"/>
            <a:endCxn id="25" idx="2"/>
          </p:cNvCxnSpPr>
          <p:nvPr/>
        </p:nvCxnSpPr>
        <p:spPr>
          <a:xfrm>
            <a:off x="4426973" y="4981400"/>
            <a:ext cx="2188202" cy="652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/>
          <p:cNvCxnSpPr>
            <a:stCxn id="15" idx="6"/>
            <a:endCxn id="23" idx="2"/>
          </p:cNvCxnSpPr>
          <p:nvPr/>
        </p:nvCxnSpPr>
        <p:spPr>
          <a:xfrm>
            <a:off x="4506913" y="4345278"/>
            <a:ext cx="2092579" cy="225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42"/>
          <p:cNvCxnSpPr>
            <a:stCxn id="17" idx="7"/>
            <a:endCxn id="23" idx="3"/>
          </p:cNvCxnSpPr>
          <p:nvPr/>
        </p:nvCxnSpPr>
        <p:spPr>
          <a:xfrm flipV="1">
            <a:off x="4506190" y="4410575"/>
            <a:ext cx="2109708" cy="5708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18" idx="1"/>
            <a:endCxn id="24" idx="7"/>
          </p:cNvCxnSpPr>
          <p:nvPr/>
        </p:nvCxnSpPr>
        <p:spPr>
          <a:xfrm flipV="1">
            <a:off x="4426973" y="4681274"/>
            <a:ext cx="2268142" cy="6406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/>
          <p:cNvCxnSpPr>
            <a:stCxn id="18" idx="4"/>
            <a:endCxn id="26" idx="6"/>
          </p:cNvCxnSpPr>
          <p:nvPr/>
        </p:nvCxnSpPr>
        <p:spPr>
          <a:xfrm flipV="1">
            <a:off x="4466582" y="5387267"/>
            <a:ext cx="2260622" cy="37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17" idx="1"/>
            <a:endCxn id="8" idx="5"/>
          </p:cNvCxnSpPr>
          <p:nvPr/>
        </p:nvCxnSpPr>
        <p:spPr>
          <a:xfrm flipH="1" flipV="1">
            <a:off x="2285899" y="4721788"/>
            <a:ext cx="2141074" cy="2596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3935413" y="603383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413" y="6033838"/>
                <a:ext cx="1143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1697046" y="603383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046" y="6033838"/>
                <a:ext cx="1143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6113132" y="603383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132" y="6033838"/>
                <a:ext cx="1143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32"/>
          <p:cNvCxnSpPr>
            <a:endCxn id="16" idx="6"/>
          </p:cNvCxnSpPr>
          <p:nvPr/>
        </p:nvCxnSpPr>
        <p:spPr>
          <a:xfrm flipV="1">
            <a:off x="2330708" y="4701531"/>
            <a:ext cx="2176205" cy="2698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stCxn id="16" idx="6"/>
            <a:endCxn id="22" idx="2"/>
          </p:cNvCxnSpPr>
          <p:nvPr/>
        </p:nvCxnSpPr>
        <p:spPr>
          <a:xfrm flipV="1">
            <a:off x="4506913" y="4027228"/>
            <a:ext cx="2092579" cy="67430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42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endParaRPr lang="en-GB" sz="2400" dirty="0" smtClean="0"/>
          </a:p>
          <a:p>
            <a:pPr>
              <a:spcBef>
                <a:spcPts val="2400"/>
              </a:spcBef>
            </a:pPr>
            <a:r>
              <a:rPr lang="en-GB" sz="2400" dirty="0" smtClean="0"/>
              <a:t>The right model of combinatorial algorithms?</a:t>
            </a:r>
          </a:p>
          <a:p>
            <a:pPr>
              <a:spcBef>
                <a:spcPts val="2400"/>
              </a:spcBef>
            </a:pPr>
            <a:r>
              <a:rPr lang="en-GB" sz="2400" dirty="0" smtClean="0"/>
              <a:t>New combinatorial algorithms?</a:t>
            </a:r>
          </a:p>
          <a:p>
            <a:pPr>
              <a:spcBef>
                <a:spcPts val="2400"/>
              </a:spcBef>
            </a:pPr>
            <a:r>
              <a:rPr lang="en-GB" sz="2400" dirty="0" smtClean="0"/>
              <a:t>Lower bounds on </a:t>
            </a:r>
            <a:r>
              <a:rPr lang="en-GB" sz="2400" smtClean="0"/>
              <a:t>combinatorial algorithms?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98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Boolean</a:t>
            </a:r>
            <a:r>
              <a:rPr lang="cs-CZ" dirty="0"/>
              <a:t> Matrix </a:t>
            </a:r>
            <a:r>
              <a:rPr lang="cs-CZ" dirty="0" err="1"/>
              <a:t>Multiplication</a:t>
            </a:r>
            <a:r>
              <a:rPr lang="cs-CZ" dirty="0"/>
              <a:t> (BMM)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03123"/>
            <a:ext cx="8229600" cy="2330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ea typeface="Cambria Math"/>
              </a:rPr>
              <a:t>Multiplication over Boolean semi-ring:</a:t>
            </a:r>
          </a:p>
          <a:p>
            <a:pPr marL="0" indent="0">
              <a:buNone/>
            </a:pPr>
            <a:endParaRPr lang="cs-CZ" sz="2800" dirty="0" smtClean="0">
              <a:ea typeface="Cambria Math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20">
                <a:extLst>
                  <a:ext uri="{FF2B5EF4-FFF2-40B4-BE49-F238E27FC236}">
                    <a16:creationId xmlns:a16="http://schemas.microsoft.com/office/drawing/2014/main" id="{66EE2549-3904-4A46-BD21-AD0479CC191A}"/>
                  </a:ext>
                </a:extLst>
              </p:cNvPr>
              <p:cNvSpPr/>
              <p:nvPr/>
            </p:nvSpPr>
            <p:spPr>
              <a:xfrm>
                <a:off x="786156" y="1679491"/>
                <a:ext cx="7571688" cy="20601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    0    …    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    1    …    0</m:t>
                            </m:r>
                          </m:e>
                          <m:e>
                            <m:sSub>
                              <m:sSubPr>
                                <m:ctrlP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  <m:r>
                              <a:rPr lang="de-DE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,2</m:t>
                                </m:r>
                              </m:sub>
                            </m:sSub>
                            <m:r>
                              <a:rPr lang="de-DE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… </m:t>
                            </m:r>
                            <m:sSub>
                              <m:sSubPr>
                                <m:ctrlP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⋮     ⋮     ⋱     ⋮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400">
                        <a:latin typeface="Cambria Math" panose="02040503050406030204" pitchFamily="18" charset="0"/>
                      </a:rPr>
                      <m:t> . 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    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2,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    0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3,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    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⋮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⋮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⋱      ⋮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    1</m:t>
                            </m:r>
                          </m:e>
                        </m:eqArr>
                      </m:e>
                    </m:d>
                  </m:oMath>
                </a14:m>
                <a:r>
                  <a:rPr lang="en-IN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    0    …    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    1    …    0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0 </m:t>
                            </m:r>
                            <m:sSub>
                              <m:sSubPr>
                                <m:ctrlP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    1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⋮     ⋮     ⋱     ⋮</m:t>
                            </m:r>
                          </m:e>
                          <m:e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…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de-DE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en-IN" sz="2400" dirty="0"/>
                  <a:t> </a:t>
                </a:r>
              </a:p>
            </p:txBody>
          </p:sp>
        </mc:Choice>
        <mc:Fallback xmlns="">
          <p:sp>
            <p:nvSpPr>
              <p:cNvPr id="4" name="Rectangle 20">
                <a:extLst>
                  <a:ext uri="{FF2B5EF4-FFF2-40B4-BE49-F238E27FC236}">
                    <a16:creationId xmlns:a16="http://schemas.microsoft.com/office/drawing/2014/main" id="{66EE2549-3904-4A46-BD21-AD0479CC19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56" y="1679491"/>
                <a:ext cx="7571688" cy="20601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35">
                <a:extLst>
                  <a:ext uri="{FF2B5EF4-FFF2-40B4-BE49-F238E27FC236}">
                    <a16:creationId xmlns:a16="http://schemas.microsoft.com/office/drawing/2014/main" id="{BB17A4AC-2A0E-4EA7-BB3E-3328DB85A85E}"/>
                  </a:ext>
                </a:extLst>
              </p:cNvPr>
              <p:cNvSpPr txBox="1"/>
              <p:nvPr/>
            </p:nvSpPr>
            <p:spPr>
              <a:xfrm>
                <a:off x="3027795" y="5093559"/>
                <a:ext cx="3088410" cy="399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de-DE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⋁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35">
                <a:extLst>
                  <a:ext uri="{FF2B5EF4-FFF2-40B4-BE49-F238E27FC236}">
                    <a16:creationId xmlns:a16="http://schemas.microsoft.com/office/drawing/2014/main" id="{BB17A4AC-2A0E-4EA7-BB3E-3328DB85A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795" y="5093559"/>
                <a:ext cx="3088410" cy="399084"/>
              </a:xfrm>
              <a:prstGeom prst="rect">
                <a:avLst/>
              </a:prstGeom>
              <a:blipFill>
                <a:blip r:embed="rId3"/>
                <a:stretch>
                  <a:fillRect l="-988" r="-3162" b="-261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91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Boolean</a:t>
            </a:r>
            <a:r>
              <a:rPr lang="cs-CZ" dirty="0"/>
              <a:t> Matrix </a:t>
            </a:r>
            <a:r>
              <a:rPr lang="cs-CZ" dirty="0" err="1"/>
              <a:t>Multiplication</a:t>
            </a:r>
            <a:r>
              <a:rPr lang="cs-CZ" dirty="0"/>
              <a:t> (BMM)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28914"/>
                <a:ext cx="8229600" cy="58977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/>
                        </a:rPr>
                        <m:t>⋅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𝑄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cs-CZ" sz="2800" dirty="0" smtClean="0">
                  <a:ea typeface="Cambria Math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28914"/>
                <a:ext cx="8229600" cy="5897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Skupina 14"/>
          <p:cNvGrpSpPr/>
          <p:nvPr/>
        </p:nvGrpSpPr>
        <p:grpSpPr>
          <a:xfrm>
            <a:off x="1683901" y="2807001"/>
            <a:ext cx="1156145" cy="2379510"/>
            <a:chOff x="1895542" y="3634560"/>
            <a:chExt cx="1156145" cy="2379510"/>
          </a:xfrm>
        </p:grpSpPr>
        <p:sp>
          <p:nvSpPr>
            <p:cNvPr id="7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9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0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1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2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3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3888509" y="2829521"/>
            <a:ext cx="1156145" cy="2379510"/>
            <a:chOff x="1895542" y="3634560"/>
            <a:chExt cx="1156145" cy="2379510"/>
          </a:xfrm>
        </p:grpSpPr>
        <p:sp>
          <p:nvSpPr>
            <p:cNvPr id="17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8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19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0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2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23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6093117" y="2852041"/>
            <a:ext cx="1156145" cy="2379510"/>
            <a:chOff x="1895542" y="3634560"/>
            <a:chExt cx="1156145" cy="2379510"/>
          </a:xfrm>
        </p:grpSpPr>
        <p:sp>
          <p:nvSpPr>
            <p:cNvPr id="41" name="Oval 2">
              <a:extLst>
                <a:ext uri="{FF2B5EF4-FFF2-40B4-BE49-F238E27FC236}">
                  <a16:creationId xmlns:a16="http://schemas.microsoft.com/office/drawing/2014/main" id="{52226D93-E9AD-4AD5-AA00-BB3E46FA84FE}"/>
                </a:ext>
              </a:extLst>
            </p:cNvPr>
            <p:cNvSpPr/>
            <p:nvPr/>
          </p:nvSpPr>
          <p:spPr>
            <a:xfrm>
              <a:off x="1895542" y="3634560"/>
              <a:ext cx="1156145" cy="237951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2" name="Oval 5">
              <a:extLst>
                <a:ext uri="{FF2B5EF4-FFF2-40B4-BE49-F238E27FC236}">
                  <a16:creationId xmlns:a16="http://schemas.microsoft.com/office/drawing/2014/main" id="{A8CD0089-1C3B-4407-9603-B39125D2A7C8}"/>
                </a:ext>
              </a:extLst>
            </p:cNvPr>
            <p:cNvSpPr/>
            <p:nvPr/>
          </p:nvSpPr>
          <p:spPr>
            <a:xfrm>
              <a:off x="2401917" y="397513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43" name="Oval 6">
              <a:extLst>
                <a:ext uri="{FF2B5EF4-FFF2-40B4-BE49-F238E27FC236}">
                  <a16:creationId xmlns:a16="http://schemas.microsoft.com/office/drawing/2014/main" id="{0E1C0ACA-B9B6-4D2A-A532-F221ADC43250}"/>
                </a:ext>
              </a:extLst>
            </p:cNvPr>
            <p:cNvSpPr/>
            <p:nvPr/>
          </p:nvSpPr>
          <p:spPr>
            <a:xfrm>
              <a:off x="2401917" y="4315701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44" name="Oval 7">
              <a:extLst>
                <a:ext uri="{FF2B5EF4-FFF2-40B4-BE49-F238E27FC236}">
                  <a16:creationId xmlns:a16="http://schemas.microsoft.com/office/drawing/2014/main" id="{221D2B04-FC70-435A-A045-CCAC5F5DD76C}"/>
                </a:ext>
              </a:extLst>
            </p:cNvPr>
            <p:cNvSpPr/>
            <p:nvPr/>
          </p:nvSpPr>
          <p:spPr>
            <a:xfrm>
              <a:off x="2401917" y="4671954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45" name="Oval 8">
              <a:extLst>
                <a:ext uri="{FF2B5EF4-FFF2-40B4-BE49-F238E27FC236}">
                  <a16:creationId xmlns:a16="http://schemas.microsoft.com/office/drawing/2014/main" id="{95A50B64-51D2-477F-8183-3ABF16E46912}"/>
                </a:ext>
              </a:extLst>
            </p:cNvPr>
            <p:cNvSpPr/>
            <p:nvPr/>
          </p:nvSpPr>
          <p:spPr>
            <a:xfrm>
              <a:off x="2417600" y="499460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46" name="Oval 9">
              <a:extLst>
                <a:ext uri="{FF2B5EF4-FFF2-40B4-BE49-F238E27FC236}">
                  <a16:creationId xmlns:a16="http://schemas.microsoft.com/office/drawing/2014/main" id="{A6BE8F28-C018-4610-B594-B1AA63713782}"/>
                </a:ext>
              </a:extLst>
            </p:cNvPr>
            <p:cNvSpPr/>
            <p:nvPr/>
          </p:nvSpPr>
          <p:spPr>
            <a:xfrm>
              <a:off x="2417600" y="5335170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  <p:sp>
          <p:nvSpPr>
            <p:cNvPr id="47" name="Oval 10">
              <a:extLst>
                <a:ext uri="{FF2B5EF4-FFF2-40B4-BE49-F238E27FC236}">
                  <a16:creationId xmlns:a16="http://schemas.microsoft.com/office/drawing/2014/main" id="{CBB5EC50-B075-4DE3-9051-8153C6AA90F1}"/>
                </a:ext>
              </a:extLst>
            </p:cNvPr>
            <p:cNvSpPr/>
            <p:nvPr/>
          </p:nvSpPr>
          <p:spPr>
            <a:xfrm>
              <a:off x="2431043" y="5630927"/>
              <a:ext cx="112029" cy="12099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799"/>
            </a:p>
          </p:txBody>
        </p:sp>
      </p:grpSp>
      <p:cxnSp>
        <p:nvCxnSpPr>
          <p:cNvPr id="49" name="Přímá spojnice 48"/>
          <p:cNvCxnSpPr>
            <a:stCxn id="8" idx="6"/>
            <a:endCxn id="19" idx="2"/>
          </p:cNvCxnSpPr>
          <p:nvPr/>
        </p:nvCxnSpPr>
        <p:spPr>
          <a:xfrm>
            <a:off x="2302305" y="3208068"/>
            <a:ext cx="2092579" cy="3630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/>
          <p:cNvCxnSpPr>
            <a:stCxn id="10" idx="6"/>
            <a:endCxn id="18" idx="2"/>
          </p:cNvCxnSpPr>
          <p:nvPr/>
        </p:nvCxnSpPr>
        <p:spPr>
          <a:xfrm flipV="1">
            <a:off x="2302305" y="3230588"/>
            <a:ext cx="2092579" cy="67430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11" idx="7"/>
          </p:cNvCxnSpPr>
          <p:nvPr/>
        </p:nvCxnSpPr>
        <p:spPr>
          <a:xfrm>
            <a:off x="2301582" y="4184760"/>
            <a:ext cx="2234457" cy="4275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Přímá spojnice 55"/>
          <p:cNvCxnSpPr>
            <a:stCxn id="12" idx="3"/>
            <a:endCxn id="22" idx="5"/>
          </p:cNvCxnSpPr>
          <p:nvPr/>
        </p:nvCxnSpPr>
        <p:spPr>
          <a:xfrm>
            <a:off x="2222365" y="4610884"/>
            <a:ext cx="2283825" cy="225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Přímá spojnice 58"/>
          <p:cNvCxnSpPr>
            <a:stCxn id="9" idx="4"/>
            <a:endCxn id="19" idx="3"/>
          </p:cNvCxnSpPr>
          <p:nvPr/>
        </p:nvCxnSpPr>
        <p:spPr>
          <a:xfrm>
            <a:off x="2246291" y="3609134"/>
            <a:ext cx="2164999" cy="48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Přímá spojnice 61"/>
          <p:cNvCxnSpPr>
            <a:endCxn id="20" idx="6"/>
          </p:cNvCxnSpPr>
          <p:nvPr/>
        </p:nvCxnSpPr>
        <p:spPr>
          <a:xfrm flipV="1">
            <a:off x="2330708" y="3927411"/>
            <a:ext cx="2176205" cy="2698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Přímá spojnice 64"/>
          <p:cNvCxnSpPr>
            <a:stCxn id="12" idx="6"/>
            <a:endCxn id="19" idx="5"/>
          </p:cNvCxnSpPr>
          <p:nvPr/>
        </p:nvCxnSpPr>
        <p:spPr>
          <a:xfrm flipV="1">
            <a:off x="2317988" y="3613935"/>
            <a:ext cx="2172519" cy="9541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Přímá spojnice 67"/>
          <p:cNvCxnSpPr>
            <a:stCxn id="9" idx="5"/>
            <a:endCxn id="22" idx="5"/>
          </p:cNvCxnSpPr>
          <p:nvPr/>
        </p:nvCxnSpPr>
        <p:spPr>
          <a:xfrm>
            <a:off x="2285899" y="3591415"/>
            <a:ext cx="2220291" cy="10419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Přímá spojnice 70"/>
          <p:cNvCxnSpPr>
            <a:stCxn id="13" idx="7"/>
            <a:endCxn id="21" idx="1"/>
          </p:cNvCxnSpPr>
          <p:nvPr/>
        </p:nvCxnSpPr>
        <p:spPr>
          <a:xfrm flipV="1">
            <a:off x="2315025" y="4207280"/>
            <a:ext cx="2111948" cy="6138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Přímá spojnice 74"/>
          <p:cNvCxnSpPr>
            <a:stCxn id="18" idx="5"/>
            <a:endCxn id="45" idx="2"/>
          </p:cNvCxnSpPr>
          <p:nvPr/>
        </p:nvCxnSpPr>
        <p:spPr>
          <a:xfrm>
            <a:off x="4490507" y="3273365"/>
            <a:ext cx="2124668" cy="9992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Přímá spojnice 77"/>
          <p:cNvCxnSpPr>
            <a:stCxn id="20" idx="6"/>
            <a:endCxn id="42" idx="2"/>
          </p:cNvCxnSpPr>
          <p:nvPr/>
        </p:nvCxnSpPr>
        <p:spPr>
          <a:xfrm flipV="1">
            <a:off x="4506913" y="3253108"/>
            <a:ext cx="2092579" cy="6743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Přímá spojnice 80"/>
          <p:cNvCxnSpPr>
            <a:stCxn id="23" idx="7"/>
            <a:endCxn id="44" idx="3"/>
          </p:cNvCxnSpPr>
          <p:nvPr/>
        </p:nvCxnSpPr>
        <p:spPr>
          <a:xfrm flipV="1">
            <a:off x="4519633" y="3992708"/>
            <a:ext cx="2096265" cy="8508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Přímá spojnice 83"/>
          <p:cNvCxnSpPr>
            <a:stCxn id="19" idx="2"/>
            <a:endCxn id="47" idx="6"/>
          </p:cNvCxnSpPr>
          <p:nvPr/>
        </p:nvCxnSpPr>
        <p:spPr>
          <a:xfrm>
            <a:off x="4394884" y="3571158"/>
            <a:ext cx="2345763" cy="1337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Přímá spojnice 86"/>
          <p:cNvCxnSpPr>
            <a:stCxn id="21" idx="1"/>
            <a:endCxn id="45" idx="2"/>
          </p:cNvCxnSpPr>
          <p:nvPr/>
        </p:nvCxnSpPr>
        <p:spPr>
          <a:xfrm>
            <a:off x="4426973" y="4207280"/>
            <a:ext cx="2188202" cy="652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Přímá spojnice 90"/>
          <p:cNvCxnSpPr>
            <a:stCxn id="19" idx="5"/>
            <a:endCxn id="43" idx="2"/>
          </p:cNvCxnSpPr>
          <p:nvPr/>
        </p:nvCxnSpPr>
        <p:spPr>
          <a:xfrm flipV="1">
            <a:off x="4490507" y="3593678"/>
            <a:ext cx="2108985" cy="202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Přímá spojnice 93"/>
          <p:cNvCxnSpPr>
            <a:stCxn id="21" idx="7"/>
            <a:endCxn id="43" idx="3"/>
          </p:cNvCxnSpPr>
          <p:nvPr/>
        </p:nvCxnSpPr>
        <p:spPr>
          <a:xfrm flipV="1">
            <a:off x="4506190" y="3636455"/>
            <a:ext cx="2109708" cy="5708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ovéPole 101"/>
              <p:cNvSpPr txBox="1"/>
              <p:nvPr/>
            </p:nvSpPr>
            <p:spPr>
              <a:xfrm>
                <a:off x="3935413" y="5400000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413" y="5400000"/>
                <a:ext cx="1143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ovéPole 102"/>
              <p:cNvSpPr txBox="1"/>
              <p:nvPr/>
            </p:nvSpPr>
            <p:spPr>
              <a:xfrm>
                <a:off x="1697046" y="5400000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3" name="TextovéPole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046" y="5400000"/>
                <a:ext cx="1143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ovéPole 103"/>
              <p:cNvSpPr txBox="1"/>
              <p:nvPr/>
            </p:nvSpPr>
            <p:spPr>
              <a:xfrm>
                <a:off x="6113132" y="5400000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104" name="TextovéPole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132" y="5400000"/>
                <a:ext cx="1143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ovéPole 104"/>
              <p:cNvSpPr txBox="1"/>
              <p:nvPr/>
            </p:nvSpPr>
            <p:spPr>
              <a:xfrm>
                <a:off x="2768891" y="2233264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5" name="TextovéPole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891" y="2233264"/>
                <a:ext cx="1143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ovéPole 105"/>
              <p:cNvSpPr txBox="1"/>
              <p:nvPr/>
            </p:nvSpPr>
            <p:spPr>
              <a:xfrm>
                <a:off x="4973501" y="2235003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6" name="TextovéPole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501" y="2235003"/>
                <a:ext cx="1143000" cy="461665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ovéPole 114"/>
              <p:cNvSpPr txBox="1"/>
              <p:nvPr/>
            </p:nvSpPr>
            <p:spPr>
              <a:xfrm>
                <a:off x="914565" y="3696578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5" name="TextovéPole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65" y="3696578"/>
                <a:ext cx="114300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ovéPole 115"/>
              <p:cNvSpPr txBox="1"/>
              <p:nvPr/>
            </p:nvSpPr>
            <p:spPr>
              <a:xfrm>
                <a:off x="6912155" y="4036931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6" name="TextovéPole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155" y="4036931"/>
                <a:ext cx="1143000" cy="461665"/>
              </a:xfrm>
              <a:prstGeom prst="rect">
                <a:avLst/>
              </a:prstGeom>
              <a:blipFill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ovéPole 116"/>
              <p:cNvSpPr txBox="1"/>
              <p:nvPr/>
            </p:nvSpPr>
            <p:spPr>
              <a:xfrm>
                <a:off x="4501255" y="2789823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7" name="TextovéPole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255" y="2789823"/>
                <a:ext cx="114300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79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Algorithms for BMM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 		naïve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 smtClean="0"/>
                  <a:t>Fast matrix multiplication: </a:t>
                </a:r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2.373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		[</a:t>
                </a:r>
                <a:r>
                  <a:rPr lang="de-DE" sz="2400" dirty="0" smtClean="0">
                    <a:latin typeface="Calisto MT" panose="02040603050505030304" pitchFamily="18" charset="0"/>
                  </a:rPr>
                  <a:t>Strassen‘69, Coppersmith-Winograd‘90, 			 </a:t>
                </a:r>
                <a:r>
                  <a:rPr lang="de-DE" sz="2400" dirty="0" err="1" smtClean="0">
                    <a:latin typeface="Calisto MT" panose="02040603050505030304" pitchFamily="18" charset="0"/>
                  </a:rPr>
                  <a:t>Vassilevska</a:t>
                </a:r>
                <a:r>
                  <a:rPr lang="de-DE" sz="2400" dirty="0" smtClean="0">
                    <a:latin typeface="Calisto MT" panose="02040603050505030304" pitchFamily="18" charset="0"/>
                  </a:rPr>
                  <a:t> Williams’12, </a:t>
                </a:r>
                <a:r>
                  <a:rPr lang="de-DE" sz="2400" dirty="0">
                    <a:latin typeface="Calisto MT" panose="02040603050505030304" pitchFamily="18" charset="0"/>
                  </a:rPr>
                  <a:t>Le Gall‘14</a:t>
                </a:r>
                <a:r>
                  <a:rPr lang="de-DE" sz="2400" dirty="0" smtClean="0">
                    <a:latin typeface="Calisto MT" panose="02040603050505030304" pitchFamily="18" charset="0"/>
                  </a:rPr>
                  <a:t>]</a:t>
                </a:r>
                <a:endParaRPr lang="en-US" sz="24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 smtClean="0"/>
                  <a:t>Combinatorial algorithms: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		[Arlazarov-Dinic-Kronrod-Faradzhev’70]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.25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	</a:t>
                </a:r>
                <a:r>
                  <a:rPr lang="en-US" sz="2400" dirty="0" smtClean="0"/>
                  <a:t>[Bansal-Williams’12]</a:t>
                </a: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		</a:t>
                </a:r>
                <a:r>
                  <a:rPr lang="en-US" sz="2400" dirty="0" smtClean="0"/>
                  <a:t>[Chan’15]</a:t>
                </a: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		</a:t>
                </a:r>
                <a:r>
                  <a:rPr lang="en-US" sz="2400" dirty="0" smtClean="0"/>
                  <a:t>[Yu’15]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>
                <a:blip r:embed="rId2"/>
                <a:stretch>
                  <a:fillRect l="-1111" t="-1010" r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11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ombinatorial algorithms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2400"/>
                  </a:spcBef>
                  <a:buNone/>
                </a:pPr>
                <a:endParaRPr lang="en-GB" sz="2400" dirty="0" smtClean="0"/>
              </a:p>
              <a:p>
                <a:pPr>
                  <a:spcBef>
                    <a:spcPts val="3600"/>
                  </a:spcBef>
                </a:pPr>
                <a:r>
                  <a:rPr lang="en-GB" sz="2400" dirty="0" smtClean="0"/>
                  <a:t>Not based on Fast Matrix Multiplication.</a:t>
                </a:r>
              </a:p>
              <a:p>
                <a:pPr>
                  <a:spcBef>
                    <a:spcPts val="2400"/>
                  </a:spcBef>
                </a:pPr>
                <a:r>
                  <a:rPr lang="en-GB" sz="2400" dirty="0" smtClean="0"/>
                  <a:t>Derive information in monotone fashion.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 smtClean="0"/>
                  <a:t>produce </a:t>
                </a:r>
                <a:r>
                  <a:rPr lang="en-GB" sz="2400" i="1" dirty="0" smtClean="0"/>
                  <a:t>witness/proof</a:t>
                </a:r>
                <a:r>
                  <a:rPr lang="en-GB" sz="2400" dirty="0" smtClean="0"/>
                  <a:t> for the matrix product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GB" sz="2400" i="1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∼</m:t>
                    </m:r>
                  </m:oMath>
                </a14:m>
                <a:r>
                  <a:rPr lang="en-GB" sz="2400" i="1" dirty="0" smtClean="0"/>
                  <a:t> proof system</a:t>
                </a:r>
                <a:endParaRPr lang="en-GB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8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combinatorial algorithms?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GB" sz="2400" dirty="0" smtClean="0"/>
              </a:p>
              <a:p>
                <a:pPr>
                  <a:spcBef>
                    <a:spcPts val="3000"/>
                  </a:spcBef>
                </a:pPr>
                <a:r>
                  <a:rPr lang="en-GB" sz="2400" dirty="0" smtClean="0"/>
                  <a:t>Easier to understand and implement.</a:t>
                </a:r>
              </a:p>
              <a:p>
                <a:pPr>
                  <a:spcBef>
                    <a:spcPts val="2400"/>
                  </a:spcBef>
                </a:pPr>
                <a:r>
                  <a:rPr lang="en-GB" sz="2400" dirty="0" smtClean="0"/>
                  <a:t>Provide intuition for multiplication over other semi-rings: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dirty="0"/>
                  <a:t>	</a:t>
                </a:r>
                <a:r>
                  <a:rPr lang="en-GB" sz="2400" dirty="0" smtClean="0"/>
                  <a:t>(min, +)-semi-ring    …   All Pairs Shortest Paths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dirty="0"/>
                  <a:t>	</a:t>
                </a:r>
                <a:r>
                  <a:rPr lang="en-GB" sz="2400" dirty="0" smtClean="0"/>
                  <a:t>			  best alg.: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smtClean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d>
                                  <m:d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ad>
                                      <m:radPr>
                                        <m:degHide m:val="on"/>
                                        <m:ctrlPr>
                                          <a:rPr lang="en-GB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unc>
                                          <m:funcPr>
                                            <m:ctrlPr>
                                              <a:rPr lang="en-GB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240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r>
                                              <a:rPr lang="en-GB" sz="24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func>
                                      </m:e>
                                    </m:rad>
                                  </m:e>
                                </m:d>
                              </m:sup>
                            </m:sSup>
                          </m:den>
                        </m:f>
                      </m:e>
                    </m:d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 smtClean="0"/>
                  <a:t> [Williams]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Angluin’s</a:t>
            </a:r>
            <a:r>
              <a:rPr lang="en-GB" dirty="0" smtClean="0"/>
              <a:t> model (1976)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339111" y="4151997"/>
                <a:ext cx="1179368" cy="49793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𝑃</m:t>
                      </m:r>
                    </m:oMath>
                  </m:oMathPara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9111" y="4151997"/>
                <a:ext cx="1179368" cy="4979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3641560" y="2260020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41560" y="2739734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641560" y="3235037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641560" y="3728604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988418" y="2260020"/>
            <a:ext cx="1880755" cy="275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988418" y="2739734"/>
            <a:ext cx="1880755" cy="275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988418" y="3235037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988418" y="3728604"/>
            <a:ext cx="1880755" cy="275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580491" y="2261755"/>
            <a:ext cx="1880755" cy="275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580491" y="2741469"/>
            <a:ext cx="1880755" cy="275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580491" y="3236772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580491" y="3730339"/>
            <a:ext cx="1880755" cy="275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704648" y="2881512"/>
                <a:ext cx="11014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648" y="2881512"/>
                <a:ext cx="110143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479054" y="2877413"/>
                <a:ext cx="11014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54" y="2877413"/>
                <a:ext cx="110143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ovéPole 20"/>
          <p:cNvSpPr txBox="1"/>
          <p:nvPr/>
        </p:nvSpPr>
        <p:spPr>
          <a:xfrm>
            <a:off x="988418" y="3180460"/>
            <a:ext cx="1880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 1     0     1     1</a:t>
            </a:r>
            <a:endParaRPr lang="cs-CZ" sz="2000" dirty="0"/>
          </a:p>
        </p:txBody>
      </p:sp>
      <p:cxnSp>
        <p:nvCxnSpPr>
          <p:cNvPr id="23" name="Přímá spojnice 22"/>
          <p:cNvCxnSpPr>
            <a:stCxn id="4" idx="3"/>
            <a:endCxn id="17" idx="1"/>
          </p:cNvCxnSpPr>
          <p:nvPr/>
        </p:nvCxnSpPr>
        <p:spPr>
          <a:xfrm>
            <a:off x="5522315" y="2397700"/>
            <a:ext cx="1058176" cy="976752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8" idx="3"/>
          </p:cNvCxnSpPr>
          <p:nvPr/>
        </p:nvCxnSpPr>
        <p:spPr>
          <a:xfrm>
            <a:off x="5522315" y="3372717"/>
            <a:ext cx="1058176" cy="1735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stCxn id="9" idx="3"/>
            <a:endCxn id="17" idx="1"/>
          </p:cNvCxnSpPr>
          <p:nvPr/>
        </p:nvCxnSpPr>
        <p:spPr>
          <a:xfrm flipV="1">
            <a:off x="5522315" y="3374452"/>
            <a:ext cx="1058176" cy="491832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3982316" y="4151996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316" y="4151996"/>
                <a:ext cx="1179368" cy="497935"/>
              </a:xfrm>
              <a:prstGeom prst="rect">
                <a:avLst/>
              </a:prstGeom>
              <a:blipFill>
                <a:blip r:embed="rId5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ástupný symbol pro obsah 2"/>
              <p:cNvSpPr txBox="1">
                <a:spLocks/>
              </p:cNvSpPr>
              <p:nvPr/>
            </p:nvSpPr>
            <p:spPr>
              <a:xfrm>
                <a:off x="6931184" y="4151995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29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184" y="4151995"/>
                <a:ext cx="1179368" cy="4979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57200" y="5060373"/>
                <a:ext cx="80529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Each resulting row – union of rows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60373"/>
                <a:ext cx="8052955" cy="461665"/>
              </a:xfrm>
              <a:prstGeom prst="rect">
                <a:avLst/>
              </a:prstGeom>
              <a:blipFill>
                <a:blip r:embed="rId7"/>
                <a:stretch>
                  <a:fillRect l="-984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0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Angluin’s</a:t>
            </a:r>
            <a:r>
              <a:rPr lang="en-GB" dirty="0" smtClean="0"/>
              <a:t> model (1976)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9771" y="3762374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991717" y="3762374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747735" y="3752811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503753" y="3762374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3982316" y="4151996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316" y="4151996"/>
                <a:ext cx="1179368" cy="497935"/>
              </a:xfrm>
              <a:prstGeom prst="rect">
                <a:avLst/>
              </a:prstGeom>
              <a:blipFill>
                <a:blip r:embed="rId2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663206"/>
                <a:ext cx="8229600" cy="1597317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dirty="0" smtClean="0"/>
                  <a:t>Circuit of row unions from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400" dirty="0" smtClean="0"/>
                  <a:t>, might depend on both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400" dirty="0" smtClean="0"/>
                  <a:t>.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i="1" dirty="0" smtClean="0">
                    <a:solidFill>
                      <a:schemeClr val="tx2"/>
                    </a:solidFill>
                  </a:rPr>
                  <a:t>Question: </a:t>
                </a:r>
                <a:r>
                  <a:rPr lang="en-GB" sz="2400" dirty="0" smtClean="0"/>
                  <a:t>How many unions in total?</a:t>
                </a:r>
                <a:endParaRPr lang="en-GB" sz="24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dirty="0" err="1" smtClean="0">
                    <a:solidFill>
                      <a:schemeClr val="tx2"/>
                    </a:solidFill>
                  </a:rPr>
                  <a:t>Angluin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.</a:t>
                </a:r>
                <a:endParaRPr lang="cs-CZ" sz="24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663206"/>
                <a:ext cx="8229600" cy="1597317"/>
              </a:xfrm>
              <a:blipFill>
                <a:blip r:embed="rId3"/>
                <a:stretch>
                  <a:fillRect l="-1111" t="-3053" b="-2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bdélník 25"/>
          <p:cNvSpPr/>
          <p:nvPr/>
        </p:nvSpPr>
        <p:spPr>
          <a:xfrm>
            <a:off x="1591083" y="2818534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>
            <a:stCxn id="4" idx="0"/>
            <a:endCxn id="26" idx="2"/>
          </p:cNvCxnSpPr>
          <p:nvPr/>
        </p:nvCxnSpPr>
        <p:spPr>
          <a:xfrm flipV="1">
            <a:off x="1200149" y="3093893"/>
            <a:ext cx="1331312" cy="668481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8" idx="0"/>
            <a:endCxn id="26" idx="2"/>
          </p:cNvCxnSpPr>
          <p:nvPr/>
        </p:nvCxnSpPr>
        <p:spPr>
          <a:xfrm flipH="1" flipV="1">
            <a:off x="2531461" y="3093893"/>
            <a:ext cx="3156652" cy="658918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2725016" y="2043111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33"/>
          <p:cNvCxnSpPr>
            <a:stCxn id="26" idx="0"/>
            <a:endCxn id="32" idx="2"/>
          </p:cNvCxnSpPr>
          <p:nvPr/>
        </p:nvCxnSpPr>
        <p:spPr>
          <a:xfrm flipV="1">
            <a:off x="2531461" y="2318470"/>
            <a:ext cx="1133933" cy="500064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7" idx="0"/>
            <a:endCxn id="32" idx="2"/>
          </p:cNvCxnSpPr>
          <p:nvPr/>
        </p:nvCxnSpPr>
        <p:spPr>
          <a:xfrm flipH="1" flipV="1">
            <a:off x="3665394" y="2318470"/>
            <a:ext cx="4266701" cy="1443904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stCxn id="32" idx="0"/>
          </p:cNvCxnSpPr>
          <p:nvPr/>
        </p:nvCxnSpPr>
        <p:spPr>
          <a:xfrm flipV="1">
            <a:off x="3665394" y="1730086"/>
            <a:ext cx="0" cy="313025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5890779" y="2454812"/>
            <a:ext cx="1880755" cy="275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nice 47"/>
          <p:cNvCxnSpPr>
            <a:stCxn id="47" idx="0"/>
          </p:cNvCxnSpPr>
          <p:nvPr/>
        </p:nvCxnSpPr>
        <p:spPr>
          <a:xfrm flipV="1">
            <a:off x="6831157" y="2141787"/>
            <a:ext cx="0" cy="313025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>
            <a:stCxn id="9" idx="0"/>
            <a:endCxn id="47" idx="2"/>
          </p:cNvCxnSpPr>
          <p:nvPr/>
        </p:nvCxnSpPr>
        <p:spPr>
          <a:xfrm flipV="1">
            <a:off x="3444131" y="2730171"/>
            <a:ext cx="3387026" cy="1032203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7" idx="0"/>
            <a:endCxn id="47" idx="2"/>
          </p:cNvCxnSpPr>
          <p:nvPr/>
        </p:nvCxnSpPr>
        <p:spPr>
          <a:xfrm flipH="1" flipV="1">
            <a:off x="6831157" y="2730171"/>
            <a:ext cx="1100938" cy="1032203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2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Angluin’s</a:t>
            </a:r>
            <a:r>
              <a:rPr lang="en-GB" dirty="0" smtClean="0"/>
              <a:t> model (1976)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 txBox="1">
                <a:spLocks/>
              </p:cNvSpPr>
              <p:nvPr/>
            </p:nvSpPr>
            <p:spPr>
              <a:xfrm>
                <a:off x="6927299" y="3253691"/>
                <a:ext cx="1179368" cy="4979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2000" dirty="0" smtClean="0"/>
              </a:p>
            </p:txBody>
          </p:sp>
        </mc:Choice>
        <mc:Fallback xmlns="">
          <p:sp>
            <p:nvSpPr>
              <p:cNvPr id="2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299" y="3253691"/>
                <a:ext cx="1179368" cy="4979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52156"/>
                <a:ext cx="8229600" cy="4608368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i="1" dirty="0" smtClean="0">
                    <a:solidFill>
                      <a:schemeClr val="tx2"/>
                    </a:solidFill>
                  </a:rPr>
                  <a:t>Question: </a:t>
                </a:r>
                <a:r>
                  <a:rPr lang="en-GB" sz="2400" dirty="0" smtClean="0"/>
                  <a:t>How many unions in total?</a:t>
                </a:r>
                <a:endParaRPr lang="en-GB" sz="24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GB" sz="2400" dirty="0" err="1" smtClean="0">
                    <a:solidFill>
                      <a:schemeClr val="tx2"/>
                    </a:solidFill>
                  </a:rPr>
                  <a:t>Angluin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 by counting</a:t>
                </a:r>
                <a:br>
                  <a:rPr lang="en-GB" sz="2400" dirty="0" smtClean="0"/>
                </a:br>
                <a:r>
                  <a:rPr lang="en-GB" sz="2400" dirty="0" smtClean="0"/>
                  <a:t>			    argument.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GB" sz="2400" dirty="0" smtClean="0"/>
              </a:p>
              <a:p>
                <a:pPr>
                  <a:spcBef>
                    <a:spcPts val="2400"/>
                  </a:spcBef>
                </a:pPr>
                <a:r>
                  <a:rPr lang="en-GB" sz="2400" dirty="0" smtClean="0"/>
                  <a:t>If cost of each union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, total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GB" sz="24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.</a:t>
                </a:r>
              </a:p>
              <a:p>
                <a:pPr>
                  <a:spcBef>
                    <a:spcPts val="2400"/>
                  </a:spcBef>
                </a:pPr>
                <a:r>
                  <a:rPr lang="en-GB" sz="2400" dirty="0" smtClean="0"/>
                  <a:t>On a random instance, each row is all 1’s after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400" dirty="0" smtClean="0"/>
                  <a:t> unions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400" dirty="0" smtClean="0"/>
                  <a:t> distinct unions.</a:t>
                </a:r>
                <a:endParaRPr lang="en-GB" sz="2400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52156"/>
                <a:ext cx="8229600" cy="4608368"/>
              </a:xfrm>
              <a:blipFill>
                <a:blip r:embed="rId3"/>
                <a:stretch>
                  <a:fillRect l="-1111" t="-10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Skupina 2"/>
          <p:cNvGrpSpPr/>
          <p:nvPr/>
        </p:nvGrpSpPr>
        <p:grpSpPr>
          <a:xfrm>
            <a:off x="5933209" y="1553445"/>
            <a:ext cx="2939263" cy="1605396"/>
            <a:chOff x="259771" y="1730086"/>
            <a:chExt cx="8612701" cy="2307647"/>
          </a:xfrm>
        </p:grpSpPr>
        <p:sp>
          <p:nvSpPr>
            <p:cNvPr id="4" name="Obdélník 3"/>
            <p:cNvSpPr/>
            <p:nvPr/>
          </p:nvSpPr>
          <p:spPr>
            <a:xfrm>
              <a:off x="259771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6991717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4747735" y="3752811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2503753" y="376237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1591083" y="2818534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9"/>
            <p:cNvCxnSpPr>
              <a:stCxn id="4" idx="0"/>
              <a:endCxn id="26" idx="2"/>
            </p:cNvCxnSpPr>
            <p:nvPr/>
          </p:nvCxnSpPr>
          <p:spPr>
            <a:xfrm flipV="1">
              <a:off x="1200149" y="3093893"/>
              <a:ext cx="1331312" cy="668481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>
              <a:stCxn id="8" idx="0"/>
              <a:endCxn id="26" idx="2"/>
            </p:cNvCxnSpPr>
            <p:nvPr/>
          </p:nvCxnSpPr>
          <p:spPr>
            <a:xfrm flipH="1" flipV="1">
              <a:off x="2531461" y="3093893"/>
              <a:ext cx="3156652" cy="65891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bdélník 31"/>
            <p:cNvSpPr/>
            <p:nvPr/>
          </p:nvSpPr>
          <p:spPr>
            <a:xfrm>
              <a:off x="2725016" y="2043111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nice 33"/>
            <p:cNvCxnSpPr>
              <a:stCxn id="26" idx="0"/>
              <a:endCxn id="32" idx="2"/>
            </p:cNvCxnSpPr>
            <p:nvPr/>
          </p:nvCxnSpPr>
          <p:spPr>
            <a:xfrm flipV="1">
              <a:off x="2531461" y="2318470"/>
              <a:ext cx="1133933" cy="50006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stCxn id="7" idx="0"/>
              <a:endCxn id="32" idx="2"/>
            </p:cNvCxnSpPr>
            <p:nvPr/>
          </p:nvCxnSpPr>
          <p:spPr>
            <a:xfrm flipH="1" flipV="1">
              <a:off x="3665394" y="2318470"/>
              <a:ext cx="4266701" cy="144390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>
              <a:stCxn id="32" idx="0"/>
            </p:cNvCxnSpPr>
            <p:nvPr/>
          </p:nvCxnSpPr>
          <p:spPr>
            <a:xfrm flipV="1">
              <a:off x="3665394" y="1730086"/>
              <a:ext cx="0" cy="31302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bdélník 46"/>
            <p:cNvSpPr/>
            <p:nvPr/>
          </p:nvSpPr>
          <p:spPr>
            <a:xfrm>
              <a:off x="5890779" y="2454812"/>
              <a:ext cx="1880755" cy="27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8" name="Přímá spojnice 47"/>
            <p:cNvCxnSpPr>
              <a:stCxn id="47" idx="0"/>
            </p:cNvCxnSpPr>
            <p:nvPr/>
          </p:nvCxnSpPr>
          <p:spPr>
            <a:xfrm flipV="1">
              <a:off x="6831157" y="2141787"/>
              <a:ext cx="0" cy="31302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>
              <a:stCxn id="9" idx="0"/>
              <a:endCxn id="47" idx="2"/>
            </p:cNvCxnSpPr>
            <p:nvPr/>
          </p:nvCxnSpPr>
          <p:spPr>
            <a:xfrm flipV="1">
              <a:off x="3444131" y="2730171"/>
              <a:ext cx="3387026" cy="1032203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>
              <a:stCxn id="7" idx="0"/>
              <a:endCxn id="47" idx="2"/>
            </p:cNvCxnSpPr>
            <p:nvPr/>
          </p:nvCxnSpPr>
          <p:spPr>
            <a:xfrm flipH="1" flipV="1">
              <a:off x="6831157" y="2730171"/>
              <a:ext cx="1100938" cy="1032203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858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2967</TotalTime>
  <Words>370</Words>
  <Application>Microsoft Office PowerPoint</Application>
  <PresentationFormat>Předvádění na obrazovce (4:3)</PresentationFormat>
  <Paragraphs>129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Calisto MT</vt:lpstr>
      <vt:lpstr>Cambria Math</vt:lpstr>
      <vt:lpstr>Office Theme</vt:lpstr>
      <vt:lpstr>Lower Bounds for Combinatorial Algorithms for Boolean Matrix Multiplication</vt:lpstr>
      <vt:lpstr>Boolean Matrix Multiplication (BMM)</vt:lpstr>
      <vt:lpstr>Boolean Matrix Multiplication (BMM)</vt:lpstr>
      <vt:lpstr>Algorithms for BMM</vt:lpstr>
      <vt:lpstr>Combinatorial algorithms</vt:lpstr>
      <vt:lpstr>Why combinatorial algorithms?</vt:lpstr>
      <vt:lpstr>Angluin’s model (1976)</vt:lpstr>
      <vt:lpstr>Angluin’s model (1976)</vt:lpstr>
      <vt:lpstr>Angluin’s model (1976)</vt:lpstr>
      <vt:lpstr>Our model #1</vt:lpstr>
      <vt:lpstr>Our result #1</vt:lpstr>
      <vt:lpstr>Our model #2</vt:lpstr>
      <vt:lpstr>Our result #2</vt:lpstr>
      <vt:lpstr>Generalized model</vt:lpstr>
      <vt:lpstr>Hard graphs</vt:lpstr>
      <vt:lpstr>Hard graphs</vt:lpstr>
      <vt:lpstr>Hard graphs</vt:lpstr>
      <vt:lpstr>Open problems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the Sensitivity Conjecture</dc:title>
  <dc:creator>Justin</dc:creator>
  <cp:lastModifiedBy>Michal Koucky</cp:lastModifiedBy>
  <cp:revision>225</cp:revision>
  <dcterms:created xsi:type="dcterms:W3CDTF">2014-12-29T17:25:12Z</dcterms:created>
  <dcterms:modified xsi:type="dcterms:W3CDTF">2018-07-23T14:07:26Z</dcterms:modified>
</cp:coreProperties>
</file>