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11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D8EDD-DDBF-4EA9-BA78-530EB906506E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CCDD4-C243-475D-B48F-18CB89BCD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80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6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0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2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7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5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7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5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7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2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1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D61DA-11E5-4185-921B-58453E300407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01A1B-8146-427C-B506-7DC22D4BE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8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jgaa.info/getPaper?id=470" TargetMode="External"/><Relationship Id="rId2" Type="http://schemas.openxmlformats.org/officeDocument/2006/relationships/hyperlink" Target="https://www.sciencedirect.com/science/article/pii/S0095895684710719?via%3Dihub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SEG a CONV grafy</a:t>
            </a:r>
            <a:endParaRPr lang="cs-CZ" dirty="0"/>
          </a:p>
          <a:p>
            <a:endParaRPr lang="cs-CZ" dirty="0" smtClean="0"/>
          </a:p>
          <a:p>
            <a:pPr algn="l"/>
            <a:r>
              <a:rPr lang="cs-CZ" dirty="0" smtClean="0"/>
              <a:t>1. Rozpoznávání v PSPACE</a:t>
            </a:r>
          </a:p>
          <a:p>
            <a:pPr algn="l"/>
            <a:r>
              <a:rPr lang="cs-CZ" dirty="0" smtClean="0"/>
              <a:t>2. </a:t>
            </a:r>
            <a:r>
              <a:rPr lang="en-US" dirty="0" err="1" smtClean="0"/>
              <a:t>Velikosti</a:t>
            </a:r>
            <a:r>
              <a:rPr lang="en-US" dirty="0" smtClean="0"/>
              <a:t> SEG </a:t>
            </a:r>
            <a:r>
              <a:rPr lang="en-US" dirty="0" err="1" smtClean="0"/>
              <a:t>reprezentac</a:t>
            </a:r>
            <a:r>
              <a:rPr lang="cs-CZ" dirty="0" smtClean="0"/>
              <a:t>í</a:t>
            </a:r>
          </a:p>
          <a:p>
            <a:pPr algn="l"/>
            <a:r>
              <a:rPr lang="cs-CZ" dirty="0" smtClean="0"/>
              <a:t>3. Rozpoznávání SEG grafů je </a:t>
            </a:r>
            <a:r>
              <a:rPr lang="cs-CZ" dirty="0" smtClean="0">
                <a:sym typeface="Symbol" panose="05050102010706020507" pitchFamily="18" charset="2"/>
              </a:rPr>
              <a:t>R</a:t>
            </a:r>
            <a:r>
              <a:rPr lang="cs-CZ" dirty="0" smtClean="0"/>
              <a:t>-complete</a:t>
            </a:r>
          </a:p>
          <a:p>
            <a:pPr algn="l"/>
            <a:r>
              <a:rPr lang="cs-CZ" dirty="0" smtClean="0"/>
              <a:t>4. Nejsou každé čtyři směry stejné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31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Text Box 2"/>
          <p:cNvSpPr txBox="1">
            <a:spLocks noChangeArrowheads="1"/>
          </p:cNvSpPr>
          <p:nvPr/>
        </p:nvSpPr>
        <p:spPr bwMode="auto">
          <a:xfrm>
            <a:off x="1889126" y="339725"/>
            <a:ext cx="59525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>
                <a:solidFill>
                  <a:srgbClr val="000000"/>
                </a:solidFill>
              </a:rPr>
              <a:t>Introduce variables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 i="1">
                <a:solidFill>
                  <a:srgbClr val="000000"/>
                </a:solidFill>
              </a:rPr>
              <a:t>, y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 R  s.t.  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en-US" altLang="en-US" i="1">
                <a:solidFill>
                  <a:srgbClr val="000000"/>
                </a:solidFill>
              </a:rPr>
              <a:t>= </a:t>
            </a:r>
            <a:r>
              <a:rPr lang="en-US" altLang="en-US">
                <a:solidFill>
                  <a:srgbClr val="000000"/>
                </a:solidFill>
              </a:rPr>
              <a:t>[</a:t>
            </a:r>
            <a:r>
              <a:rPr lang="en-US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 i="1">
                <a:solidFill>
                  <a:srgbClr val="000000"/>
                </a:solidFill>
              </a:rPr>
              <a:t>, y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en-US" altLang="en-US">
                <a:solidFill>
                  <a:srgbClr val="000000"/>
                </a:solidFill>
              </a:rPr>
              <a:t>]</a:t>
            </a:r>
            <a:r>
              <a:rPr lang="cs-CZ" altLang="en-US">
                <a:solidFill>
                  <a:srgbClr val="000000"/>
                </a:solidFill>
              </a:rPr>
              <a:t> for 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uv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endParaRPr lang="cs-CZ" altLang="en-US" i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79235" name="Text Box 3"/>
          <p:cNvSpPr txBox="1">
            <a:spLocks noChangeArrowheads="1"/>
          </p:cNvSpPr>
          <p:nvPr/>
        </p:nvSpPr>
        <p:spPr bwMode="auto">
          <a:xfrm>
            <a:off x="1889126" y="1101726"/>
            <a:ext cx="60814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 </a:t>
            </a:r>
            <a:r>
              <a:rPr lang="cs-CZ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  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en-US" altLang="en-US" i="1" baseline="-25000">
                <a:solidFill>
                  <a:srgbClr val="000000"/>
                </a:solidFill>
              </a:rPr>
              <a:t>v 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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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</a:t>
            </a:r>
          </a:p>
          <a:p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       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guaranteed by the choice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 = conv(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: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v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s.t.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uv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endParaRPr lang="cs-CZ" altLang="en-US" i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79236" name="Text Box 4"/>
          <p:cNvSpPr txBox="1">
            <a:spLocks noChangeArrowheads="1"/>
          </p:cNvSpPr>
          <p:nvPr/>
        </p:nvSpPr>
        <p:spPr bwMode="auto">
          <a:xfrm>
            <a:off x="1889126" y="2016126"/>
            <a:ext cx="28282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w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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 </a:t>
            </a:r>
            <a:r>
              <a:rPr lang="cs-CZ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  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w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=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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       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separating lines</a:t>
            </a:r>
          </a:p>
        </p:txBody>
      </p:sp>
      <p:sp>
        <p:nvSpPr>
          <p:cNvPr id="479237" name="Freeform 5"/>
          <p:cNvSpPr>
            <a:spLocks/>
          </p:cNvSpPr>
          <p:nvPr/>
        </p:nvSpPr>
        <p:spPr bwMode="auto">
          <a:xfrm>
            <a:off x="5791200" y="2819400"/>
            <a:ext cx="1066800" cy="1295400"/>
          </a:xfrm>
          <a:custGeom>
            <a:avLst/>
            <a:gdLst>
              <a:gd name="T0" fmla="*/ 144 w 672"/>
              <a:gd name="T1" fmla="*/ 768 h 816"/>
              <a:gd name="T2" fmla="*/ 0 w 672"/>
              <a:gd name="T3" fmla="*/ 240 h 816"/>
              <a:gd name="T4" fmla="*/ 384 w 672"/>
              <a:gd name="T5" fmla="*/ 0 h 816"/>
              <a:gd name="T6" fmla="*/ 672 w 672"/>
              <a:gd name="T7" fmla="*/ 384 h 816"/>
              <a:gd name="T8" fmla="*/ 576 w 672"/>
              <a:gd name="T9" fmla="*/ 816 h 816"/>
              <a:gd name="T10" fmla="*/ 144 w 672"/>
              <a:gd name="T11" fmla="*/ 76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2" h="816">
                <a:moveTo>
                  <a:pt x="144" y="768"/>
                </a:moveTo>
                <a:lnTo>
                  <a:pt x="0" y="240"/>
                </a:lnTo>
                <a:lnTo>
                  <a:pt x="384" y="0"/>
                </a:lnTo>
                <a:lnTo>
                  <a:pt x="672" y="384"/>
                </a:lnTo>
                <a:lnTo>
                  <a:pt x="576" y="816"/>
                </a:lnTo>
                <a:lnTo>
                  <a:pt x="144" y="768"/>
                </a:lnTo>
                <a:close/>
              </a:path>
            </a:pathLst>
          </a:custGeom>
          <a:solidFill>
            <a:srgbClr val="FF99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9238" name="Freeform 6"/>
          <p:cNvSpPr>
            <a:spLocks/>
          </p:cNvSpPr>
          <p:nvPr/>
        </p:nvSpPr>
        <p:spPr bwMode="auto">
          <a:xfrm>
            <a:off x="7467600" y="2286000"/>
            <a:ext cx="1828800" cy="1066800"/>
          </a:xfrm>
          <a:custGeom>
            <a:avLst/>
            <a:gdLst>
              <a:gd name="T0" fmla="*/ 528 w 1152"/>
              <a:gd name="T1" fmla="*/ 672 h 672"/>
              <a:gd name="T2" fmla="*/ 0 w 1152"/>
              <a:gd name="T3" fmla="*/ 384 h 672"/>
              <a:gd name="T4" fmla="*/ 912 w 1152"/>
              <a:gd name="T5" fmla="*/ 0 h 672"/>
              <a:gd name="T6" fmla="*/ 1152 w 1152"/>
              <a:gd name="T7" fmla="*/ 432 h 672"/>
              <a:gd name="T8" fmla="*/ 528 w 1152"/>
              <a:gd name="T9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2" h="672">
                <a:moveTo>
                  <a:pt x="528" y="672"/>
                </a:moveTo>
                <a:lnTo>
                  <a:pt x="0" y="384"/>
                </a:lnTo>
                <a:lnTo>
                  <a:pt x="912" y="0"/>
                </a:lnTo>
                <a:lnTo>
                  <a:pt x="1152" y="432"/>
                </a:lnTo>
                <a:lnTo>
                  <a:pt x="528" y="672"/>
                </a:lnTo>
                <a:close/>
              </a:path>
            </a:pathLst>
          </a:custGeom>
          <a:solidFill>
            <a:srgbClr val="FF99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9239" name="Text Box 7"/>
          <p:cNvSpPr txBox="1">
            <a:spLocks noChangeArrowheads="1"/>
          </p:cNvSpPr>
          <p:nvPr/>
        </p:nvSpPr>
        <p:spPr bwMode="auto">
          <a:xfrm>
            <a:off x="6156325" y="3241675"/>
            <a:ext cx="3834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479240" name="Text Box 8"/>
          <p:cNvSpPr txBox="1">
            <a:spLocks noChangeArrowheads="1"/>
          </p:cNvSpPr>
          <p:nvPr/>
        </p:nvSpPr>
        <p:spPr bwMode="auto">
          <a:xfrm>
            <a:off x="8229600" y="259080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79241" name="Line 9"/>
          <p:cNvSpPr>
            <a:spLocks noChangeShapeType="1"/>
          </p:cNvSpPr>
          <p:nvPr/>
        </p:nvSpPr>
        <p:spPr bwMode="auto">
          <a:xfrm>
            <a:off x="6096000" y="2133600"/>
            <a:ext cx="2209800" cy="20574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9242" name="Text Box 10"/>
          <p:cNvSpPr txBox="1">
            <a:spLocks noChangeArrowheads="1"/>
          </p:cNvSpPr>
          <p:nvPr/>
        </p:nvSpPr>
        <p:spPr bwMode="auto">
          <a:xfrm>
            <a:off x="7756526" y="4156075"/>
            <a:ext cx="20684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33CC33"/>
                </a:solidFill>
              </a:rPr>
              <a:t>a</a:t>
            </a:r>
            <a:r>
              <a:rPr lang="cs-CZ" altLang="en-US" i="1" baseline="-25000">
                <a:solidFill>
                  <a:srgbClr val="33CC33"/>
                </a:solidFill>
              </a:rPr>
              <a:t>uw</a:t>
            </a:r>
            <a:r>
              <a:rPr lang="cs-CZ" altLang="en-US" i="1">
                <a:solidFill>
                  <a:srgbClr val="33CC33"/>
                </a:solidFill>
              </a:rPr>
              <a:t>x</a:t>
            </a:r>
            <a:r>
              <a:rPr lang="cs-CZ" altLang="en-US">
                <a:solidFill>
                  <a:srgbClr val="33CC33"/>
                </a:solidFill>
              </a:rPr>
              <a:t> + </a:t>
            </a:r>
            <a:r>
              <a:rPr lang="cs-CZ" altLang="en-US" i="1">
                <a:solidFill>
                  <a:srgbClr val="33CC33"/>
                </a:solidFill>
              </a:rPr>
              <a:t>b</a:t>
            </a:r>
            <a:r>
              <a:rPr lang="cs-CZ" altLang="en-US" i="1" baseline="-25000">
                <a:solidFill>
                  <a:srgbClr val="33CC33"/>
                </a:solidFill>
              </a:rPr>
              <a:t>uw</a:t>
            </a:r>
            <a:r>
              <a:rPr lang="cs-CZ" altLang="en-US" i="1">
                <a:solidFill>
                  <a:srgbClr val="33CC33"/>
                </a:solidFill>
              </a:rPr>
              <a:t>y</a:t>
            </a:r>
            <a:r>
              <a:rPr lang="cs-CZ" altLang="en-US">
                <a:solidFill>
                  <a:srgbClr val="33CC33"/>
                </a:solidFill>
              </a:rPr>
              <a:t> + </a:t>
            </a:r>
            <a:r>
              <a:rPr lang="cs-CZ" altLang="en-US" i="1">
                <a:solidFill>
                  <a:srgbClr val="33CC33"/>
                </a:solidFill>
              </a:rPr>
              <a:t>c</a:t>
            </a:r>
            <a:r>
              <a:rPr lang="cs-CZ" altLang="en-US" i="1" baseline="-25000">
                <a:solidFill>
                  <a:srgbClr val="33CC33"/>
                </a:solidFill>
              </a:rPr>
              <a:t>uw</a:t>
            </a:r>
            <a:r>
              <a:rPr lang="cs-CZ" altLang="en-US">
                <a:solidFill>
                  <a:srgbClr val="33CC33"/>
                </a:solidFill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316327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Text Box 2"/>
          <p:cNvSpPr txBox="1">
            <a:spLocks noChangeArrowheads="1"/>
          </p:cNvSpPr>
          <p:nvPr/>
        </p:nvSpPr>
        <p:spPr bwMode="auto">
          <a:xfrm>
            <a:off x="1889126" y="339725"/>
            <a:ext cx="59525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>
                <a:solidFill>
                  <a:srgbClr val="000000"/>
                </a:solidFill>
              </a:rPr>
              <a:t>Introduce variables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 i="1">
                <a:solidFill>
                  <a:srgbClr val="000000"/>
                </a:solidFill>
              </a:rPr>
              <a:t>, y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 R  s.t.  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en-US" altLang="en-US" i="1">
                <a:solidFill>
                  <a:srgbClr val="000000"/>
                </a:solidFill>
              </a:rPr>
              <a:t>= </a:t>
            </a:r>
            <a:r>
              <a:rPr lang="en-US" altLang="en-US">
                <a:solidFill>
                  <a:srgbClr val="000000"/>
                </a:solidFill>
              </a:rPr>
              <a:t>[</a:t>
            </a:r>
            <a:r>
              <a:rPr lang="en-US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 i="1">
                <a:solidFill>
                  <a:srgbClr val="000000"/>
                </a:solidFill>
              </a:rPr>
              <a:t>, y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en-US" altLang="en-US">
                <a:solidFill>
                  <a:srgbClr val="000000"/>
                </a:solidFill>
              </a:rPr>
              <a:t>]</a:t>
            </a:r>
            <a:r>
              <a:rPr lang="cs-CZ" altLang="en-US">
                <a:solidFill>
                  <a:srgbClr val="000000"/>
                </a:solidFill>
              </a:rPr>
              <a:t> for 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uv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endParaRPr lang="cs-CZ" altLang="en-US" i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80259" name="Text Box 3"/>
          <p:cNvSpPr txBox="1">
            <a:spLocks noChangeArrowheads="1"/>
          </p:cNvSpPr>
          <p:nvPr/>
        </p:nvSpPr>
        <p:spPr bwMode="auto">
          <a:xfrm>
            <a:off x="1889126" y="1101726"/>
            <a:ext cx="60814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 </a:t>
            </a:r>
            <a:r>
              <a:rPr lang="cs-CZ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  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en-US" altLang="en-US" i="1" baseline="-25000">
                <a:solidFill>
                  <a:srgbClr val="000000"/>
                </a:solidFill>
              </a:rPr>
              <a:t>v 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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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</a:t>
            </a:r>
          </a:p>
          <a:p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       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guaranteed by the choice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 = conv(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: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v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s.t.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uv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endParaRPr lang="cs-CZ" altLang="en-US" i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1889126" y="2016126"/>
            <a:ext cx="28282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w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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 </a:t>
            </a:r>
            <a:r>
              <a:rPr lang="cs-CZ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  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w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=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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       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separating lines</a:t>
            </a:r>
          </a:p>
        </p:txBody>
      </p:sp>
      <p:sp>
        <p:nvSpPr>
          <p:cNvPr id="480261" name="Freeform 5"/>
          <p:cNvSpPr>
            <a:spLocks/>
          </p:cNvSpPr>
          <p:nvPr/>
        </p:nvSpPr>
        <p:spPr bwMode="auto">
          <a:xfrm>
            <a:off x="5791200" y="2819400"/>
            <a:ext cx="1066800" cy="1295400"/>
          </a:xfrm>
          <a:custGeom>
            <a:avLst/>
            <a:gdLst>
              <a:gd name="T0" fmla="*/ 144 w 672"/>
              <a:gd name="T1" fmla="*/ 768 h 816"/>
              <a:gd name="T2" fmla="*/ 0 w 672"/>
              <a:gd name="T3" fmla="*/ 240 h 816"/>
              <a:gd name="T4" fmla="*/ 384 w 672"/>
              <a:gd name="T5" fmla="*/ 0 h 816"/>
              <a:gd name="T6" fmla="*/ 672 w 672"/>
              <a:gd name="T7" fmla="*/ 384 h 816"/>
              <a:gd name="T8" fmla="*/ 576 w 672"/>
              <a:gd name="T9" fmla="*/ 816 h 816"/>
              <a:gd name="T10" fmla="*/ 144 w 672"/>
              <a:gd name="T11" fmla="*/ 768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2" h="816">
                <a:moveTo>
                  <a:pt x="144" y="768"/>
                </a:moveTo>
                <a:lnTo>
                  <a:pt x="0" y="240"/>
                </a:lnTo>
                <a:lnTo>
                  <a:pt x="384" y="0"/>
                </a:lnTo>
                <a:lnTo>
                  <a:pt x="672" y="384"/>
                </a:lnTo>
                <a:lnTo>
                  <a:pt x="576" y="816"/>
                </a:lnTo>
                <a:lnTo>
                  <a:pt x="144" y="768"/>
                </a:lnTo>
                <a:close/>
              </a:path>
            </a:pathLst>
          </a:custGeom>
          <a:solidFill>
            <a:srgbClr val="FF99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0262" name="Freeform 6"/>
          <p:cNvSpPr>
            <a:spLocks/>
          </p:cNvSpPr>
          <p:nvPr/>
        </p:nvSpPr>
        <p:spPr bwMode="auto">
          <a:xfrm>
            <a:off x="7467600" y="2286000"/>
            <a:ext cx="1828800" cy="1066800"/>
          </a:xfrm>
          <a:custGeom>
            <a:avLst/>
            <a:gdLst>
              <a:gd name="T0" fmla="*/ 528 w 1152"/>
              <a:gd name="T1" fmla="*/ 672 h 672"/>
              <a:gd name="T2" fmla="*/ 0 w 1152"/>
              <a:gd name="T3" fmla="*/ 384 h 672"/>
              <a:gd name="T4" fmla="*/ 912 w 1152"/>
              <a:gd name="T5" fmla="*/ 0 h 672"/>
              <a:gd name="T6" fmla="*/ 1152 w 1152"/>
              <a:gd name="T7" fmla="*/ 432 h 672"/>
              <a:gd name="T8" fmla="*/ 528 w 1152"/>
              <a:gd name="T9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2" h="672">
                <a:moveTo>
                  <a:pt x="528" y="672"/>
                </a:moveTo>
                <a:lnTo>
                  <a:pt x="0" y="384"/>
                </a:lnTo>
                <a:lnTo>
                  <a:pt x="912" y="0"/>
                </a:lnTo>
                <a:lnTo>
                  <a:pt x="1152" y="432"/>
                </a:lnTo>
                <a:lnTo>
                  <a:pt x="528" y="672"/>
                </a:lnTo>
                <a:close/>
              </a:path>
            </a:pathLst>
          </a:custGeom>
          <a:solidFill>
            <a:srgbClr val="FF99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0263" name="Text Box 7"/>
          <p:cNvSpPr txBox="1">
            <a:spLocks noChangeArrowheads="1"/>
          </p:cNvSpPr>
          <p:nvPr/>
        </p:nvSpPr>
        <p:spPr bwMode="auto">
          <a:xfrm>
            <a:off x="6156325" y="3241675"/>
            <a:ext cx="3834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480264" name="Text Box 8"/>
          <p:cNvSpPr txBox="1">
            <a:spLocks noChangeArrowheads="1"/>
          </p:cNvSpPr>
          <p:nvPr/>
        </p:nvSpPr>
        <p:spPr bwMode="auto">
          <a:xfrm>
            <a:off x="8229600" y="259080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80265" name="Line 9"/>
          <p:cNvSpPr>
            <a:spLocks noChangeShapeType="1"/>
          </p:cNvSpPr>
          <p:nvPr/>
        </p:nvSpPr>
        <p:spPr bwMode="auto">
          <a:xfrm>
            <a:off x="6096000" y="2133600"/>
            <a:ext cx="2209800" cy="20574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0266" name="Text Box 10"/>
          <p:cNvSpPr txBox="1">
            <a:spLocks noChangeArrowheads="1"/>
          </p:cNvSpPr>
          <p:nvPr/>
        </p:nvSpPr>
        <p:spPr bwMode="auto">
          <a:xfrm>
            <a:off x="7756526" y="4156075"/>
            <a:ext cx="20684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33CC33"/>
                </a:solidFill>
              </a:rPr>
              <a:t>a</a:t>
            </a:r>
            <a:r>
              <a:rPr lang="cs-CZ" altLang="en-US" i="1" baseline="-25000">
                <a:solidFill>
                  <a:srgbClr val="33CC33"/>
                </a:solidFill>
              </a:rPr>
              <a:t>uw</a:t>
            </a:r>
            <a:r>
              <a:rPr lang="cs-CZ" altLang="en-US" i="1">
                <a:solidFill>
                  <a:srgbClr val="33CC33"/>
                </a:solidFill>
              </a:rPr>
              <a:t>x</a:t>
            </a:r>
            <a:r>
              <a:rPr lang="cs-CZ" altLang="en-US">
                <a:solidFill>
                  <a:srgbClr val="33CC33"/>
                </a:solidFill>
              </a:rPr>
              <a:t> + </a:t>
            </a:r>
            <a:r>
              <a:rPr lang="cs-CZ" altLang="en-US" i="1">
                <a:solidFill>
                  <a:srgbClr val="33CC33"/>
                </a:solidFill>
              </a:rPr>
              <a:t>b</a:t>
            </a:r>
            <a:r>
              <a:rPr lang="cs-CZ" altLang="en-US" i="1" baseline="-25000">
                <a:solidFill>
                  <a:srgbClr val="33CC33"/>
                </a:solidFill>
              </a:rPr>
              <a:t>uw</a:t>
            </a:r>
            <a:r>
              <a:rPr lang="cs-CZ" altLang="en-US" i="1">
                <a:solidFill>
                  <a:srgbClr val="33CC33"/>
                </a:solidFill>
              </a:rPr>
              <a:t>y</a:t>
            </a:r>
            <a:r>
              <a:rPr lang="cs-CZ" altLang="en-US">
                <a:solidFill>
                  <a:srgbClr val="33CC33"/>
                </a:solidFill>
              </a:rPr>
              <a:t> + </a:t>
            </a:r>
            <a:r>
              <a:rPr lang="cs-CZ" altLang="en-US" i="1">
                <a:solidFill>
                  <a:srgbClr val="33CC33"/>
                </a:solidFill>
              </a:rPr>
              <a:t>c</a:t>
            </a:r>
            <a:r>
              <a:rPr lang="cs-CZ" altLang="en-US" i="1" baseline="-25000">
                <a:solidFill>
                  <a:srgbClr val="33CC33"/>
                </a:solidFill>
              </a:rPr>
              <a:t>uw</a:t>
            </a:r>
            <a:r>
              <a:rPr lang="cs-CZ" altLang="en-US">
                <a:solidFill>
                  <a:srgbClr val="33CC33"/>
                </a:solidFill>
              </a:rPr>
              <a:t> = 0</a:t>
            </a:r>
          </a:p>
        </p:txBody>
      </p:sp>
      <p:sp>
        <p:nvSpPr>
          <p:cNvPr id="480267" name="Text Box 11"/>
          <p:cNvSpPr txBox="1">
            <a:spLocks noChangeArrowheads="1"/>
          </p:cNvSpPr>
          <p:nvPr/>
        </p:nvSpPr>
        <p:spPr bwMode="auto">
          <a:xfrm>
            <a:off x="1905000" y="4648200"/>
            <a:ext cx="41977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>
                <a:solidFill>
                  <a:srgbClr val="000000"/>
                </a:solidFill>
              </a:rPr>
              <a:t>Representation is described by inequalities</a:t>
            </a:r>
          </a:p>
        </p:txBody>
      </p:sp>
      <p:sp>
        <p:nvSpPr>
          <p:cNvPr id="480268" name="Text Box 12"/>
          <p:cNvSpPr txBox="1">
            <a:spLocks noChangeArrowheads="1"/>
          </p:cNvSpPr>
          <p:nvPr/>
        </p:nvSpPr>
        <p:spPr bwMode="auto">
          <a:xfrm>
            <a:off x="1981200" y="5257801"/>
            <a:ext cx="53945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>
                <a:solidFill>
                  <a:srgbClr val="000000"/>
                </a:solidFill>
              </a:rPr>
              <a:t>(</a:t>
            </a:r>
            <a:r>
              <a:rPr lang="cs-CZ" altLang="en-US" i="1">
                <a:solidFill>
                  <a:srgbClr val="000000"/>
                </a:solidFill>
              </a:rPr>
              <a:t>a</a:t>
            </a:r>
            <a:r>
              <a:rPr lang="cs-CZ" altLang="en-US" i="1" baseline="-25000">
                <a:solidFill>
                  <a:srgbClr val="000000"/>
                </a:solidFill>
              </a:rPr>
              <a:t>uw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</a:t>
            </a:r>
            <a:r>
              <a:rPr lang="cs-CZ" altLang="en-US">
                <a:solidFill>
                  <a:srgbClr val="000000"/>
                </a:solidFill>
              </a:rPr>
              <a:t> + </a:t>
            </a:r>
            <a:r>
              <a:rPr lang="cs-CZ" altLang="en-US" i="1">
                <a:solidFill>
                  <a:srgbClr val="000000"/>
                </a:solidFill>
              </a:rPr>
              <a:t>b</a:t>
            </a:r>
            <a:r>
              <a:rPr lang="cs-CZ" altLang="en-US" i="1" baseline="-25000">
                <a:solidFill>
                  <a:srgbClr val="000000"/>
                </a:solidFill>
              </a:rPr>
              <a:t>uw</a:t>
            </a:r>
            <a:r>
              <a:rPr lang="cs-CZ" altLang="en-US" i="1">
                <a:solidFill>
                  <a:srgbClr val="000000"/>
                </a:solidFill>
              </a:rPr>
              <a:t>y</a:t>
            </a:r>
            <a:r>
              <a:rPr lang="cs-CZ" altLang="en-US" i="1" baseline="-25000">
                <a:solidFill>
                  <a:srgbClr val="000000"/>
                </a:solidFill>
              </a:rPr>
              <a:t>uv</a:t>
            </a:r>
            <a:r>
              <a:rPr lang="cs-CZ" altLang="en-US">
                <a:solidFill>
                  <a:srgbClr val="000000"/>
                </a:solidFill>
              </a:rPr>
              <a:t> +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uw</a:t>
            </a:r>
            <a:r>
              <a:rPr lang="cs-CZ" altLang="en-US">
                <a:solidFill>
                  <a:srgbClr val="000000"/>
                </a:solidFill>
              </a:rPr>
              <a:t>) (</a:t>
            </a:r>
            <a:r>
              <a:rPr lang="cs-CZ" altLang="en-US" i="1">
                <a:solidFill>
                  <a:srgbClr val="000000"/>
                </a:solidFill>
              </a:rPr>
              <a:t>a</a:t>
            </a:r>
            <a:r>
              <a:rPr lang="cs-CZ" altLang="en-US" i="1" baseline="-25000">
                <a:solidFill>
                  <a:srgbClr val="000000"/>
                </a:solidFill>
              </a:rPr>
              <a:t>uw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wz</a:t>
            </a:r>
            <a:r>
              <a:rPr lang="cs-CZ" altLang="en-US">
                <a:solidFill>
                  <a:srgbClr val="000000"/>
                </a:solidFill>
              </a:rPr>
              <a:t> + </a:t>
            </a:r>
            <a:r>
              <a:rPr lang="cs-CZ" altLang="en-US" i="1">
                <a:solidFill>
                  <a:srgbClr val="000000"/>
                </a:solidFill>
              </a:rPr>
              <a:t>b</a:t>
            </a:r>
            <a:r>
              <a:rPr lang="cs-CZ" altLang="en-US" i="1" baseline="-25000">
                <a:solidFill>
                  <a:srgbClr val="000000"/>
                </a:solidFill>
              </a:rPr>
              <a:t>uw</a:t>
            </a:r>
            <a:r>
              <a:rPr lang="cs-CZ" altLang="en-US" i="1">
                <a:solidFill>
                  <a:srgbClr val="000000"/>
                </a:solidFill>
              </a:rPr>
              <a:t>y</a:t>
            </a:r>
            <a:r>
              <a:rPr lang="cs-CZ" altLang="en-US" i="1" baseline="-25000">
                <a:solidFill>
                  <a:srgbClr val="000000"/>
                </a:solidFill>
              </a:rPr>
              <a:t>wz</a:t>
            </a:r>
            <a:r>
              <a:rPr lang="cs-CZ" altLang="en-US">
                <a:solidFill>
                  <a:srgbClr val="000000"/>
                </a:solidFill>
              </a:rPr>
              <a:t> +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uw</a:t>
            </a:r>
            <a:r>
              <a:rPr lang="cs-CZ" altLang="en-US">
                <a:solidFill>
                  <a:srgbClr val="000000"/>
                </a:solidFill>
              </a:rPr>
              <a:t>) </a:t>
            </a:r>
            <a:r>
              <a:rPr lang="cs-CZ" altLang="en-US">
                <a:solidFill>
                  <a:srgbClr val="000000"/>
                </a:solidFill>
                <a:cs typeface="Times New Roman" panose="02020603050405020304" pitchFamily="18" charset="0"/>
              </a:rPr>
              <a:t>&lt;</a:t>
            </a:r>
            <a:r>
              <a:rPr lang="cs-CZ" altLang="en-US">
                <a:solidFill>
                  <a:srgbClr val="000000"/>
                </a:solidFill>
              </a:rPr>
              <a:t> 0 </a:t>
            </a:r>
          </a:p>
          <a:p>
            <a:r>
              <a:rPr lang="cs-CZ" altLang="en-US">
                <a:solidFill>
                  <a:srgbClr val="000000"/>
                </a:solidFill>
              </a:rPr>
              <a:t>                        for all </a:t>
            </a:r>
            <a:r>
              <a:rPr lang="cs-CZ" altLang="en-US" i="1">
                <a:solidFill>
                  <a:srgbClr val="000000"/>
                </a:solidFill>
              </a:rPr>
              <a:t>u,v,w,z</a:t>
            </a:r>
            <a:r>
              <a:rPr lang="cs-CZ" altLang="en-US">
                <a:solidFill>
                  <a:srgbClr val="000000"/>
                </a:solidFill>
              </a:rPr>
              <a:t> s.t. </a:t>
            </a:r>
            <a:r>
              <a:rPr lang="cs-CZ" altLang="en-US" i="1">
                <a:solidFill>
                  <a:srgbClr val="000000"/>
                </a:solidFill>
              </a:rPr>
              <a:t>uv, wz</a:t>
            </a:r>
            <a:r>
              <a:rPr lang="cs-CZ" altLang="en-US">
                <a:solidFill>
                  <a:srgbClr val="000000"/>
                </a:solidFill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r>
              <a:rPr lang="cs-CZ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</a:rPr>
              <a:t> and </a:t>
            </a:r>
            <a:r>
              <a:rPr lang="cs-CZ" altLang="en-US" i="1">
                <a:solidFill>
                  <a:srgbClr val="000000"/>
                </a:solidFill>
              </a:rPr>
              <a:t>uw</a:t>
            </a:r>
            <a:r>
              <a:rPr lang="cs-CZ" altLang="en-US">
                <a:solidFill>
                  <a:srgbClr val="000000"/>
                </a:solidFill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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 </a:t>
            </a:r>
            <a:endParaRPr lang="cs-CZ" altLang="en-US" i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80269" name="Oval 13"/>
          <p:cNvSpPr>
            <a:spLocks noChangeArrowheads="1"/>
          </p:cNvSpPr>
          <p:nvPr/>
        </p:nvSpPr>
        <p:spPr bwMode="auto">
          <a:xfrm>
            <a:off x="6629400" y="40386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0270" name="Oval 14"/>
          <p:cNvSpPr>
            <a:spLocks noChangeArrowheads="1"/>
          </p:cNvSpPr>
          <p:nvPr/>
        </p:nvSpPr>
        <p:spPr bwMode="auto">
          <a:xfrm>
            <a:off x="9220200" y="28956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0271" name="Text Box 15"/>
          <p:cNvSpPr txBox="1">
            <a:spLocks noChangeArrowheads="1"/>
          </p:cNvSpPr>
          <p:nvPr/>
        </p:nvSpPr>
        <p:spPr bwMode="auto">
          <a:xfrm>
            <a:off x="6781801" y="3962400"/>
            <a:ext cx="4486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</a:t>
            </a:r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9448800" y="2819400"/>
            <a:ext cx="471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en-US" altLang="en-US" i="1" baseline="-25000">
                <a:solidFill>
                  <a:srgbClr val="000000"/>
                </a:solidFill>
              </a:rPr>
              <a:t>wz</a:t>
            </a:r>
            <a:endParaRPr lang="cs-CZ" altLang="en-US" i="1" baseline="-25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68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SEG a CONV grafy - rozpoznávání</a:t>
            </a:r>
            <a:endParaRPr lang="cs-CZ" dirty="0"/>
          </a:p>
          <a:p>
            <a:endParaRPr lang="cs-CZ" dirty="0" smtClean="0"/>
          </a:p>
          <a:p>
            <a:pPr algn="l"/>
            <a:r>
              <a:rPr lang="cs-CZ" dirty="0" smtClean="0">
                <a:solidFill>
                  <a:srgbClr val="FF0000"/>
                </a:solidFill>
              </a:rPr>
              <a:t>1. </a:t>
            </a:r>
            <a:r>
              <a:rPr lang="cs-CZ" dirty="0" smtClean="0">
                <a:solidFill>
                  <a:srgbClr val="FF0000"/>
                </a:solidFill>
              </a:rPr>
              <a:t>Ukažte, že rozpoznávání SEG grafů lze též redukovat na STRICT INEQ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3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Order Forcing Lemma</a:t>
            </a:r>
            <a:endParaRPr lang="cs-CZ" dirty="0"/>
          </a:p>
          <a:p>
            <a:endParaRPr lang="cs-CZ" dirty="0" smtClean="0"/>
          </a:p>
          <a:p>
            <a:pPr algn="l"/>
            <a:r>
              <a:rPr lang="cs-CZ" dirty="0" smtClean="0"/>
              <a:t>Thm: Pro jednoduchý systém n úseček L (žádné 3 se neprotínají v jednom bodě, úsečky ve stejném směru jsou disjunktní) existuje graf G(L)</a:t>
            </a:r>
            <a:r>
              <a:rPr lang="cs-CZ" dirty="0" smtClean="0">
                <a:sym typeface="Symbol" panose="05050102010706020507" pitchFamily="18" charset="2"/>
              </a:rPr>
              <a:t>SEG</a:t>
            </a:r>
            <a:r>
              <a:rPr lang="cs-CZ" dirty="0" smtClean="0"/>
              <a:t> o O(n</a:t>
            </a:r>
            <a:r>
              <a:rPr lang="cs-CZ" baseline="30000" dirty="0" smtClean="0"/>
              <a:t>2</a:t>
            </a:r>
            <a:r>
              <a:rPr lang="cs-CZ" dirty="0" smtClean="0"/>
              <a:t>) vrcholech takový, že v každé SEG reprezentaci grafu G(L) se najde homeomorfní kopie L.</a:t>
            </a:r>
          </a:p>
          <a:p>
            <a:pPr algn="l"/>
            <a:endParaRPr lang="cs-CZ" dirty="0"/>
          </a:p>
          <a:p>
            <a:pPr algn="l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584" y="4443557"/>
            <a:ext cx="1797050" cy="1670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287" y="4443557"/>
            <a:ext cx="5187950" cy="140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35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Order Forcing Lemma</a:t>
            </a:r>
            <a:endParaRPr lang="cs-CZ" dirty="0"/>
          </a:p>
          <a:p>
            <a:endParaRPr lang="cs-CZ" dirty="0" smtClean="0"/>
          </a:p>
          <a:p>
            <a:pPr algn="l"/>
            <a:endParaRPr lang="cs-CZ" dirty="0"/>
          </a:p>
          <a:p>
            <a:pPr algn="l"/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497" y="2788285"/>
            <a:ext cx="5200650" cy="201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7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ym typeface="Symbol" panose="05050102010706020507" pitchFamily="18" charset="2"/>
              </a:rPr>
              <a:t>R-completeness  </a:t>
            </a:r>
            <a:r>
              <a:rPr lang="cs-CZ" dirty="0" smtClean="0"/>
              <a:t>Rozpoznávání SEG grafů</a:t>
            </a:r>
            <a:endParaRPr lang="cs-CZ" dirty="0"/>
          </a:p>
          <a:p>
            <a:endParaRPr lang="cs-CZ" dirty="0" smtClean="0"/>
          </a:p>
          <a:p>
            <a:pPr algn="l"/>
            <a:r>
              <a:rPr lang="cs-CZ" dirty="0" smtClean="0"/>
              <a:t>Thm: Pro jednoduchý systém n úseček L (žádné 3 se neprotínají v jednom bodě, úsečky ve stejném směru jsou disjunktní) existuje graf G(L)</a:t>
            </a:r>
            <a:r>
              <a:rPr lang="cs-CZ" dirty="0" smtClean="0">
                <a:sym typeface="Symbol" panose="05050102010706020507" pitchFamily="18" charset="2"/>
              </a:rPr>
              <a:t>SEG</a:t>
            </a:r>
            <a:r>
              <a:rPr lang="cs-CZ" dirty="0" smtClean="0"/>
              <a:t> o O(n</a:t>
            </a:r>
            <a:r>
              <a:rPr lang="cs-CZ" baseline="30000" dirty="0" smtClean="0"/>
              <a:t>2</a:t>
            </a:r>
            <a:r>
              <a:rPr lang="cs-CZ" dirty="0" smtClean="0"/>
              <a:t>) vrcholech takový, že v každé SEG reprezentaci grafu G(L) se najde homeomorfní kopie L.</a:t>
            </a:r>
          </a:p>
          <a:p>
            <a:pPr algn="l"/>
            <a:endParaRPr lang="cs-CZ" dirty="0"/>
          </a:p>
          <a:p>
            <a:pPr algn="l"/>
            <a:r>
              <a:rPr lang="cs-CZ" dirty="0" smtClean="0"/>
              <a:t>G(L) lze zkonstruovat v polynomiáním čase</a:t>
            </a:r>
          </a:p>
          <a:p>
            <a:pPr algn="l"/>
            <a:r>
              <a:rPr lang="cs-CZ" dirty="0" smtClean="0"/>
              <a:t>Pokud L používá jen k směrů, je G(L)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smtClean="0">
                <a:sym typeface="Symbol" panose="05050102010706020507" pitchFamily="18" charset="2"/>
              </a:rPr>
              <a:t> PURE-k-DIR</a:t>
            </a:r>
          </a:p>
          <a:p>
            <a:pPr algn="l"/>
            <a:r>
              <a:rPr lang="cs-CZ" dirty="0" smtClean="0">
                <a:sym typeface="Symbol" panose="05050102010706020507" pitchFamily="18" charset="2"/>
              </a:rPr>
              <a:t>Analogická věta platí pro pseudoline arrangements a jejich stretchabilitu</a:t>
            </a:r>
            <a:endParaRPr lang="cs-CZ" dirty="0" smtClean="0"/>
          </a:p>
          <a:p>
            <a:pPr algn="l"/>
            <a:r>
              <a:rPr lang="cs-CZ" dirty="0" smtClean="0"/>
              <a:t>Důsledek: SIMPLE STRETCHABILITY </a:t>
            </a:r>
            <a:r>
              <a:rPr lang="cs-CZ" dirty="0" smtClean="0">
                <a:sym typeface="Symbol" panose="05050102010706020507" pitchFamily="18" charset="2"/>
              </a:rPr>
              <a:t> RECOG(SEG) a proto RECOG(SEG) je R-complete</a:t>
            </a:r>
            <a:endParaRPr lang="cs-CZ" dirty="0"/>
          </a:p>
          <a:p>
            <a:pPr algn="l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94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ym typeface="Symbol" panose="05050102010706020507" pitchFamily="18" charset="2"/>
              </a:rPr>
              <a:t>Velikosti </a:t>
            </a:r>
            <a:r>
              <a:rPr lang="cs-CZ" dirty="0" smtClean="0"/>
              <a:t>SEG reprezentací</a:t>
            </a:r>
            <a:endParaRPr lang="cs-CZ" dirty="0"/>
          </a:p>
          <a:p>
            <a:endParaRPr lang="cs-CZ" dirty="0" smtClean="0"/>
          </a:p>
          <a:p>
            <a:pPr algn="l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9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ym typeface="Symbol" panose="05050102010706020507" pitchFamily="18" charset="2"/>
              </a:rPr>
              <a:t>Velikosti </a:t>
            </a:r>
            <a:r>
              <a:rPr lang="cs-CZ" dirty="0" smtClean="0"/>
              <a:t>SEG reprezentací</a:t>
            </a:r>
            <a:endParaRPr lang="cs-CZ" dirty="0"/>
          </a:p>
          <a:p>
            <a:endParaRPr lang="cs-CZ" dirty="0" smtClean="0"/>
          </a:p>
          <a:p>
            <a:pPr algn="l"/>
            <a:r>
              <a:rPr lang="cs-CZ" dirty="0" smtClean="0"/>
              <a:t>Thm: Pr</a:t>
            </a:r>
            <a:r>
              <a:rPr lang="en-US" dirty="0" smtClean="0"/>
              <a:t>o</a:t>
            </a:r>
            <a:r>
              <a:rPr lang="cs-CZ" dirty="0" smtClean="0"/>
              <a:t> každé n existuje graf G</a:t>
            </a:r>
            <a:r>
              <a:rPr lang="cs-CZ" baseline="-25000" dirty="0" smtClean="0"/>
              <a:t>n</a:t>
            </a:r>
            <a:r>
              <a:rPr lang="cs-CZ" dirty="0" smtClean="0"/>
              <a:t> </a:t>
            </a:r>
            <a:r>
              <a:rPr lang="cs-CZ" dirty="0">
                <a:sym typeface="Symbol" panose="05050102010706020507" pitchFamily="18" charset="2"/>
              </a:rPr>
              <a:t>SEG</a:t>
            </a:r>
            <a:r>
              <a:rPr lang="cs-CZ" dirty="0"/>
              <a:t> </a:t>
            </a:r>
            <a:r>
              <a:rPr lang="cs-CZ" dirty="0" smtClean="0"/>
              <a:t>na O(n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r>
              <a:rPr lang="cs-CZ" dirty="0" smtClean="0">
                <a:sym typeface="Symbol" panose="05050102010706020507" pitchFamily="18" charset="2"/>
              </a:rPr>
              <a:t> </a:t>
            </a:r>
            <a:r>
              <a:rPr lang="cs-CZ" dirty="0" smtClean="0"/>
              <a:t>vrcholech takový, že každá SEG reprezentace má exponenciální velikost (</a:t>
            </a:r>
            <a:r>
              <a:rPr lang="cs-CZ" dirty="0" smtClean="0">
                <a:sym typeface="Symbol" panose="05050102010706020507" pitchFamily="18" charset="2"/>
              </a:rPr>
              <a:t>(2</a:t>
            </a:r>
            <a:r>
              <a:rPr lang="cs-CZ" baseline="30000" dirty="0" smtClean="0">
                <a:sym typeface="Symbol" panose="05050102010706020507" pitchFamily="18" charset="2"/>
              </a:rPr>
              <a:t>n</a:t>
            </a:r>
            <a:r>
              <a:rPr lang="cs-CZ" dirty="0" smtClean="0">
                <a:sym typeface="Symbol" panose="05050102010706020507" pitchFamily="18" charset="2"/>
              </a:rPr>
              <a:t>)).</a:t>
            </a:r>
            <a:endParaRPr lang="cs-CZ" dirty="0" smtClean="0"/>
          </a:p>
          <a:p>
            <a:pPr algn="l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55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ym typeface="Symbol" panose="05050102010706020507" pitchFamily="18" charset="2"/>
              </a:rPr>
              <a:t>Velikosti </a:t>
            </a:r>
            <a:r>
              <a:rPr lang="cs-CZ" dirty="0" smtClean="0"/>
              <a:t>SEG reprezentací</a:t>
            </a:r>
            <a:endParaRPr lang="cs-CZ" dirty="0"/>
          </a:p>
          <a:p>
            <a:endParaRPr lang="cs-CZ" dirty="0" smtClean="0"/>
          </a:p>
          <a:p>
            <a:pPr algn="l"/>
            <a:r>
              <a:rPr lang="cs-CZ" dirty="0" smtClean="0"/>
              <a:t>Jak měřit velikost SEG reprezentace?</a:t>
            </a:r>
          </a:p>
          <a:p>
            <a:pPr algn="l"/>
            <a:endParaRPr lang="cs-CZ" dirty="0"/>
          </a:p>
          <a:p>
            <a:pPr algn="l"/>
            <a:r>
              <a:rPr lang="cs-CZ" dirty="0" smtClean="0"/>
              <a:t>1) Celočíselné souřadnice: log(max souřadnice)</a:t>
            </a:r>
          </a:p>
          <a:p>
            <a:pPr algn="l"/>
            <a:r>
              <a:rPr lang="cs-CZ" dirty="0" smtClean="0"/>
              <a:t>2) Racionální souřadnice: </a:t>
            </a:r>
            <a:r>
              <a:rPr lang="cs-CZ" dirty="0" smtClean="0">
                <a:sym typeface="Symbol" panose="05050102010706020507" pitchFamily="18" charset="2"/>
              </a:rPr>
              <a:t> (log p + log q), kde p/q jsou souřadnice koncových bodů úseček</a:t>
            </a:r>
            <a:r>
              <a:rPr lang="cs-CZ" dirty="0" smtClean="0"/>
              <a:t> </a:t>
            </a:r>
          </a:p>
          <a:p>
            <a:pPr algn="l"/>
            <a:r>
              <a:rPr lang="cs-CZ" dirty="0" smtClean="0"/>
              <a:t>3) Logaritmus podílu maximální a minimální vzdálenosti dvou důležitých bodů (průsečíky a koncové body úseček)</a:t>
            </a:r>
            <a:endParaRPr lang="en-US" dirty="0" smtClean="0"/>
          </a:p>
          <a:p>
            <a:endParaRPr lang="cs-CZ" dirty="0" smtClean="0"/>
          </a:p>
          <a:p>
            <a:pPr algn="l"/>
            <a:r>
              <a:rPr lang="cs-CZ" dirty="0" smtClean="0">
                <a:solidFill>
                  <a:srgbClr val="FF0000"/>
                </a:solidFill>
              </a:rPr>
              <a:t>2. Ukažte, že tyto míry velikostí reprezentací jsou polynomiálně evkivalentní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9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r>
              <a:rPr lang="cs-CZ" dirty="0" smtClean="0">
                <a:sym typeface="Symbol" panose="05050102010706020507" pitchFamily="18" charset="2"/>
              </a:rPr>
              <a:t>Velikosti </a:t>
            </a:r>
            <a:r>
              <a:rPr lang="cs-CZ" dirty="0" smtClean="0"/>
              <a:t>SEG reprezentací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l"/>
            <a:r>
              <a:rPr lang="cs-CZ" dirty="0" smtClean="0"/>
              <a:t>AB</a:t>
            </a:r>
            <a:r>
              <a:rPr lang="cs-CZ" baseline="-25000" dirty="0" smtClean="0"/>
              <a:t>k+1</a:t>
            </a:r>
            <a:r>
              <a:rPr lang="cs-CZ" dirty="0" smtClean="0"/>
              <a:t> : AB</a:t>
            </a:r>
            <a:r>
              <a:rPr lang="cs-CZ" baseline="-25000" dirty="0" smtClean="0"/>
              <a:t>k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AC</a:t>
            </a:r>
            <a:r>
              <a:rPr lang="cs-CZ" baseline="-25000" dirty="0" smtClean="0"/>
              <a:t>k</a:t>
            </a:r>
            <a:r>
              <a:rPr lang="cs-CZ" dirty="0" smtClean="0"/>
              <a:t> </a:t>
            </a:r>
            <a:r>
              <a:rPr lang="cs-CZ" dirty="0"/>
              <a:t>: </a:t>
            </a:r>
            <a:r>
              <a:rPr lang="cs-CZ" dirty="0" smtClean="0"/>
              <a:t>AC</a:t>
            </a:r>
            <a:r>
              <a:rPr lang="cs-CZ" baseline="-25000" dirty="0" smtClean="0"/>
              <a:t>0</a:t>
            </a:r>
            <a:r>
              <a:rPr lang="cs-CZ" dirty="0" smtClean="0"/>
              <a:t> </a:t>
            </a:r>
            <a:r>
              <a:rPr lang="cs-CZ" dirty="0"/>
              <a:t>= AB</a:t>
            </a:r>
            <a:r>
              <a:rPr lang="cs-CZ" baseline="-25000" dirty="0"/>
              <a:t>k</a:t>
            </a:r>
            <a:r>
              <a:rPr lang="cs-CZ" dirty="0" smtClean="0"/>
              <a:t> </a:t>
            </a:r>
            <a:r>
              <a:rPr lang="cs-CZ" dirty="0"/>
              <a:t>: AB</a:t>
            </a:r>
            <a:r>
              <a:rPr lang="cs-CZ" baseline="-25000" dirty="0"/>
              <a:t>0</a:t>
            </a:r>
            <a:endParaRPr lang="cs-CZ" dirty="0" smtClean="0"/>
          </a:p>
          <a:p>
            <a:pPr algn="l"/>
            <a:r>
              <a:rPr lang="cs-CZ" dirty="0"/>
              <a:t>AB</a:t>
            </a:r>
            <a:r>
              <a:rPr lang="cs-CZ" baseline="-25000" dirty="0"/>
              <a:t>k+1 </a:t>
            </a:r>
            <a:r>
              <a:rPr lang="cs-CZ" dirty="0" smtClean="0"/>
              <a:t>: AB</a:t>
            </a:r>
            <a:r>
              <a:rPr lang="cs-CZ" baseline="-25000" dirty="0" smtClean="0"/>
              <a:t>0</a:t>
            </a:r>
            <a:r>
              <a:rPr lang="cs-CZ" dirty="0" smtClean="0"/>
              <a:t> = (</a:t>
            </a:r>
            <a:r>
              <a:rPr lang="cs-CZ" dirty="0"/>
              <a:t>AB</a:t>
            </a:r>
            <a:r>
              <a:rPr lang="cs-CZ" baseline="-25000" dirty="0"/>
              <a:t>k</a:t>
            </a:r>
            <a:r>
              <a:rPr lang="cs-CZ" dirty="0" smtClean="0"/>
              <a:t> : AB</a:t>
            </a:r>
            <a:r>
              <a:rPr lang="cs-CZ" baseline="-25000" dirty="0" smtClean="0"/>
              <a:t>0</a:t>
            </a:r>
            <a:r>
              <a:rPr lang="cs-CZ" dirty="0" smtClean="0"/>
              <a:t>)</a:t>
            </a:r>
            <a:r>
              <a:rPr lang="cs-CZ" baseline="30000" dirty="0" smtClean="0"/>
              <a:t>2</a:t>
            </a:r>
          </a:p>
          <a:p>
            <a:pPr algn="l"/>
            <a:r>
              <a:rPr lang="cs-CZ" dirty="0" smtClean="0"/>
              <a:t> </a:t>
            </a:r>
            <a:r>
              <a:rPr lang="cs-CZ" dirty="0"/>
              <a:t>AB</a:t>
            </a:r>
            <a:r>
              <a:rPr lang="cs-CZ" baseline="-25000" dirty="0"/>
              <a:t>k+1 </a:t>
            </a:r>
            <a:r>
              <a:rPr lang="cs-CZ" dirty="0" smtClean="0"/>
              <a:t>: </a:t>
            </a:r>
            <a:r>
              <a:rPr lang="cs-CZ" dirty="0"/>
              <a:t>AB</a:t>
            </a:r>
            <a:r>
              <a:rPr lang="cs-CZ" baseline="-25000" dirty="0"/>
              <a:t>0</a:t>
            </a:r>
            <a:r>
              <a:rPr lang="cs-CZ" dirty="0" smtClean="0"/>
              <a:t> = (AB</a:t>
            </a:r>
            <a:r>
              <a:rPr lang="cs-CZ" baseline="-25000" dirty="0" smtClean="0"/>
              <a:t>1</a:t>
            </a:r>
            <a:r>
              <a:rPr lang="cs-CZ" dirty="0" smtClean="0"/>
              <a:t> : AB</a:t>
            </a:r>
            <a:r>
              <a:rPr lang="cs-CZ" baseline="-25000" dirty="0" smtClean="0"/>
              <a:t>0</a:t>
            </a:r>
            <a:r>
              <a:rPr lang="cs-CZ" dirty="0" smtClean="0"/>
              <a:t>)</a:t>
            </a:r>
            <a:r>
              <a:rPr lang="cs-CZ" baseline="30000" dirty="0" smtClean="0"/>
              <a:t>2</a:t>
            </a:r>
            <a:r>
              <a:rPr lang="cs-CZ" baseline="46000" dirty="0" smtClean="0"/>
              <a:t>k-1</a:t>
            </a:r>
            <a:endParaRPr lang="cs-CZ" baseline="46000" dirty="0" smtClean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22960" y="1757680"/>
            <a:ext cx="1048512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8960" y="1757680"/>
            <a:ext cx="10769600" cy="154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033520" y="1503680"/>
            <a:ext cx="162560" cy="116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911600" y="1524000"/>
            <a:ext cx="1320800" cy="873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663440" y="1524000"/>
            <a:ext cx="162560" cy="116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572000" y="1574801"/>
            <a:ext cx="1320800" cy="873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384800" y="1574801"/>
            <a:ext cx="162560" cy="116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708400" y="1666239"/>
            <a:ext cx="2245360" cy="731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08600" y="1666239"/>
            <a:ext cx="2530565" cy="817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200537" y="1724297"/>
            <a:ext cx="209006" cy="1563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835400" y="1757680"/>
            <a:ext cx="3825240" cy="54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180580" y="2209072"/>
            <a:ext cx="3825240" cy="54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05408" y="145477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899826" y="1383659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0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4013200" y="233970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0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4467972" y="139560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1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4622800" y="239161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1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167174" y="141559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2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5058361" y="243957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2</a:t>
            </a:r>
            <a:endParaRPr lang="en-US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7178040" y="136255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3</a:t>
            </a:r>
            <a:endParaRPr lang="en-US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7200537" y="2776135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0602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SEG a CONV grafy</a:t>
            </a:r>
            <a:endParaRPr lang="cs-CZ" dirty="0"/>
          </a:p>
          <a:p>
            <a:endParaRPr lang="cs-CZ" dirty="0" smtClean="0"/>
          </a:p>
          <a:p>
            <a:pPr algn="l"/>
            <a:r>
              <a:rPr lang="cs-CZ" dirty="0" smtClean="0"/>
              <a:t>JK, Matoušek: Intersection graphs of segments, </a:t>
            </a:r>
            <a:r>
              <a:rPr lang="en-US" dirty="0"/>
              <a:t>J. Comb. Theory, Ser. B 62(2): 289-315 (1994)</a:t>
            </a:r>
            <a:endParaRPr lang="cs-CZ" dirty="0" smtClean="0"/>
          </a:p>
          <a:p>
            <a:pPr algn="l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www.sciencedirect.com/science/article/pii/S0095895684710719?via%3Dihub</a:t>
            </a:r>
            <a:endParaRPr lang="cs-CZ" dirty="0" smtClean="0"/>
          </a:p>
          <a:p>
            <a:pPr algn="l"/>
            <a:endParaRPr lang="cs-CZ" dirty="0"/>
          </a:p>
          <a:p>
            <a:pPr algn="l"/>
            <a:r>
              <a:rPr lang="cs-CZ" dirty="0" smtClean="0"/>
              <a:t>Jean </a:t>
            </a:r>
            <a:r>
              <a:rPr lang="cs-CZ" dirty="0"/>
              <a:t>Cardinal, Stefan Felsner, Tillmann Miltzow, Casey Tompkins, Birgit </a:t>
            </a:r>
            <a:r>
              <a:rPr lang="cs-CZ" dirty="0" smtClean="0"/>
              <a:t>Vogtenhuber: Intersection </a:t>
            </a:r>
            <a:r>
              <a:rPr lang="cs-CZ" dirty="0"/>
              <a:t>Graphs of Rays and Grounded Segments. J. Graph Algorithms Appl. 22(2): 273-295 (2018</a:t>
            </a:r>
            <a:r>
              <a:rPr lang="cs-CZ" dirty="0" smtClean="0"/>
              <a:t>)</a:t>
            </a:r>
          </a:p>
          <a:p>
            <a:pPr algn="l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jgaa.info/getPaper?id=470</a:t>
            </a:r>
            <a:endParaRPr lang="cs-CZ" dirty="0" smtClean="0"/>
          </a:p>
          <a:p>
            <a:pPr algn="l"/>
            <a:endParaRPr lang="cs-CZ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2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r>
              <a:rPr lang="cs-CZ" dirty="0" smtClean="0">
                <a:sym typeface="Symbol" panose="05050102010706020507" pitchFamily="18" charset="2"/>
              </a:rPr>
              <a:t>Velikosti </a:t>
            </a:r>
            <a:r>
              <a:rPr lang="cs-CZ" dirty="0" smtClean="0"/>
              <a:t>SEG reprezentací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22960" y="1757680"/>
            <a:ext cx="1048512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8960" y="1757680"/>
            <a:ext cx="10769600" cy="154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033520" y="1503680"/>
            <a:ext cx="162560" cy="116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74073" y="1524000"/>
            <a:ext cx="4858327" cy="3151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663440" y="1524000"/>
            <a:ext cx="162560" cy="116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572000" y="1574801"/>
            <a:ext cx="1320800" cy="873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384800" y="1574801"/>
            <a:ext cx="162560" cy="116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708400" y="1666239"/>
            <a:ext cx="2245360" cy="731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08600" y="1666239"/>
            <a:ext cx="2530565" cy="817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200537" y="1724297"/>
            <a:ext cx="209006" cy="1563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835400" y="1757680"/>
            <a:ext cx="3825240" cy="54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180580" y="2209072"/>
            <a:ext cx="3825240" cy="54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05408" y="145477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899826" y="1383659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0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4013200" y="233970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0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4467972" y="139560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1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4622800" y="239161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1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167174" y="141559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2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5058361" y="243957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2</a:t>
            </a:r>
            <a:endParaRPr lang="en-US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7178040" y="136255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3</a:t>
            </a:r>
            <a:endParaRPr lang="en-US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7200537" y="2776135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3026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r>
              <a:rPr lang="cs-CZ" dirty="0" smtClean="0">
                <a:sym typeface="Symbol" panose="05050102010706020507" pitchFamily="18" charset="2"/>
              </a:rPr>
              <a:t>Velikosti </a:t>
            </a:r>
            <a:r>
              <a:rPr lang="cs-CZ" dirty="0" smtClean="0"/>
              <a:t>SEG reprezentací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Ro</a:t>
            </a:r>
            <a:r>
              <a:rPr lang="cs-CZ" dirty="0" smtClean="0"/>
              <a:t>zvolnění násobných průsečíků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22960" y="3357880"/>
            <a:ext cx="1048512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8960" y="3357880"/>
            <a:ext cx="10769600" cy="154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033520" y="3103880"/>
            <a:ext cx="162560" cy="116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835400" y="3124201"/>
            <a:ext cx="1397000" cy="867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663440" y="3124200"/>
            <a:ext cx="162560" cy="116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572000" y="3175001"/>
            <a:ext cx="1320800" cy="873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384800" y="3175001"/>
            <a:ext cx="162560" cy="116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708400" y="3266439"/>
            <a:ext cx="2245360" cy="731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08600" y="3266439"/>
            <a:ext cx="2530565" cy="817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200537" y="3324497"/>
            <a:ext cx="209006" cy="1563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822960" y="3357880"/>
            <a:ext cx="683768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62000" y="4270900"/>
            <a:ext cx="11268891" cy="1916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05408" y="305497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899826" y="2983859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0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4013200" y="393990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0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4467972" y="299580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1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4622800" y="399181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1</a:t>
            </a:r>
            <a:endParaRPr lang="en-US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167174" y="301579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2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5058361" y="403977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2</a:t>
            </a:r>
            <a:endParaRPr lang="en-US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7178040" y="296275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3</a:t>
            </a:r>
            <a:endParaRPr lang="en-US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7200537" y="4376335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8095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r>
              <a:rPr lang="cs-CZ" dirty="0" smtClean="0">
                <a:sym typeface="Symbol" panose="05050102010706020507" pitchFamily="18" charset="2"/>
              </a:rPr>
              <a:t>Čtyři směry stačí, drahoušku </a:t>
            </a:r>
          </a:p>
          <a:p>
            <a:r>
              <a:rPr lang="cs-CZ" dirty="0" smtClean="0">
                <a:sym typeface="Symbol" panose="05050102010706020507" pitchFamily="18" charset="2"/>
              </a:rPr>
              <a:t>(aby věci nebyly jednoduché)</a:t>
            </a:r>
          </a:p>
          <a:p>
            <a:endParaRPr lang="cs-CZ" dirty="0">
              <a:sym typeface="Symbol" panose="05050102010706020507" pitchFamily="18" charset="2"/>
            </a:endParaRPr>
          </a:p>
          <a:p>
            <a:pPr algn="l"/>
            <a:r>
              <a:rPr lang="cs-CZ" dirty="0" smtClean="0"/>
              <a:t>PURE-3-DIR = PURE-3-DIR(</a:t>
            </a:r>
            <a:r>
              <a:rPr lang="cs-CZ" dirty="0" smtClean="0">
                <a:sym typeface="Symbol" panose="05050102010706020507" pitchFamily="18" charset="2"/>
              </a:rPr>
              <a:t>,,) pro každé 3 různé </a:t>
            </a:r>
            <a:r>
              <a:rPr lang="cs-CZ" dirty="0">
                <a:sym typeface="Symbol" panose="05050102010706020507" pitchFamily="18" charset="2"/>
              </a:rPr>
              <a:t>směry ,,</a:t>
            </a:r>
            <a:r>
              <a:rPr lang="cs-CZ" dirty="0" smtClean="0">
                <a:sym typeface="Symbol" panose="05050102010706020507" pitchFamily="18" charset="2"/>
              </a:rPr>
              <a:t></a:t>
            </a:r>
          </a:p>
          <a:p>
            <a:pPr algn="l"/>
            <a:endParaRPr lang="cs-CZ" dirty="0">
              <a:sym typeface="Symbol" panose="05050102010706020507" pitchFamily="18" charset="2"/>
            </a:endParaRPr>
          </a:p>
          <a:p>
            <a:pPr algn="l"/>
            <a:r>
              <a:rPr lang="cs-CZ" dirty="0" smtClean="0">
                <a:sym typeface="Symbol" panose="05050102010706020507" pitchFamily="18" charset="2"/>
              </a:rPr>
              <a:t>PURE-4-DIR  PURE-4-DIR(0, /4, /2, 3/4)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822" y="3794760"/>
            <a:ext cx="51879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0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137" y="209006"/>
            <a:ext cx="9144000" cy="56170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Geometrick</a:t>
            </a:r>
            <a:r>
              <a:rPr lang="cs-CZ" sz="2800" dirty="0" smtClean="0"/>
              <a:t>é reprezentace grafů II - </a:t>
            </a:r>
            <a:r>
              <a:rPr lang="en-US" sz="2800" dirty="0"/>
              <a:t>6</a:t>
            </a:r>
            <a:r>
              <a:rPr lang="cs-CZ" sz="2800" dirty="0" smtClean="0"/>
              <a:t>. </a:t>
            </a:r>
            <a:r>
              <a:rPr lang="en-US" sz="2800" dirty="0" smtClean="0"/>
              <a:t>4</a:t>
            </a:r>
            <a:r>
              <a:rPr lang="cs-CZ" sz="2800" dirty="0" smtClean="0"/>
              <a:t>. </a:t>
            </a:r>
            <a:r>
              <a:rPr lang="cs-CZ" sz="2800" dirty="0" smtClean="0"/>
              <a:t>2020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862149"/>
            <a:ext cx="11874137" cy="5865222"/>
          </a:xfrm>
        </p:spPr>
        <p:txBody>
          <a:bodyPr/>
          <a:lstStyle/>
          <a:p>
            <a:r>
              <a:rPr lang="cs-CZ" dirty="0" smtClean="0">
                <a:sym typeface="Symbol" panose="05050102010706020507" pitchFamily="18" charset="2"/>
              </a:rPr>
              <a:t>Čtyři směry stačí, drahoušku </a:t>
            </a:r>
          </a:p>
          <a:p>
            <a:r>
              <a:rPr lang="cs-CZ" dirty="0" smtClean="0">
                <a:sym typeface="Symbol" panose="05050102010706020507" pitchFamily="18" charset="2"/>
              </a:rPr>
              <a:t>(aby věci nebyly jednoduché)</a:t>
            </a:r>
          </a:p>
          <a:p>
            <a:endParaRPr lang="cs-CZ" dirty="0">
              <a:sym typeface="Symbol" panose="05050102010706020507" pitchFamily="18" charset="2"/>
            </a:endParaRPr>
          </a:p>
          <a:p>
            <a:pPr algn="l"/>
            <a:r>
              <a:rPr lang="cs-CZ" dirty="0" smtClean="0"/>
              <a:t>PURE-3-DIR = PURE-3-DIR(</a:t>
            </a:r>
            <a:r>
              <a:rPr lang="cs-CZ" dirty="0" smtClean="0">
                <a:sym typeface="Symbol" panose="05050102010706020507" pitchFamily="18" charset="2"/>
              </a:rPr>
              <a:t>,,) pro každé 3 různé </a:t>
            </a:r>
            <a:r>
              <a:rPr lang="cs-CZ" dirty="0">
                <a:sym typeface="Symbol" panose="05050102010706020507" pitchFamily="18" charset="2"/>
              </a:rPr>
              <a:t>směry ,,</a:t>
            </a:r>
            <a:r>
              <a:rPr lang="cs-CZ" dirty="0" smtClean="0">
                <a:sym typeface="Symbol" panose="05050102010706020507" pitchFamily="18" charset="2"/>
              </a:rPr>
              <a:t></a:t>
            </a:r>
          </a:p>
          <a:p>
            <a:pPr algn="l"/>
            <a:endParaRPr lang="cs-CZ" dirty="0">
              <a:sym typeface="Symbol" panose="05050102010706020507" pitchFamily="18" charset="2"/>
            </a:endParaRPr>
          </a:p>
          <a:p>
            <a:pPr algn="l"/>
            <a:r>
              <a:rPr lang="cs-CZ" dirty="0" smtClean="0">
                <a:sym typeface="Symbol" panose="05050102010706020507" pitchFamily="18" charset="2"/>
              </a:rPr>
              <a:t>PURE-4-DIR  PURE-4-DIR(0, /4, /2, 3/4)</a:t>
            </a:r>
          </a:p>
          <a:p>
            <a:pPr algn="l"/>
            <a:endParaRPr lang="cs-CZ" dirty="0">
              <a:sym typeface="Symbol" panose="05050102010706020507" pitchFamily="18" charset="2"/>
            </a:endParaRPr>
          </a:p>
          <a:p>
            <a:pPr algn="l"/>
            <a:r>
              <a:rPr lang="cs-CZ" dirty="0" smtClean="0">
                <a:sym typeface="Symbol" panose="05050102010706020507" pitchFamily="18" charset="2"/>
              </a:rPr>
              <a:t>Více směrů viz</a:t>
            </a:r>
          </a:p>
          <a:p>
            <a:pPr algn="l"/>
            <a:r>
              <a:rPr lang="cs-CZ" dirty="0" smtClean="0"/>
              <a:t>Jakub </a:t>
            </a:r>
            <a:r>
              <a:rPr lang="cs-CZ" dirty="0"/>
              <a:t>Cerný, Daniel Král, Helena Nyklová, </a:t>
            </a:r>
            <a:endParaRPr lang="cs-CZ" dirty="0" smtClean="0"/>
          </a:p>
          <a:p>
            <a:pPr algn="l"/>
            <a:r>
              <a:rPr lang="cs-CZ" dirty="0" smtClean="0"/>
              <a:t>Ondrej Pangrác: On </a:t>
            </a:r>
            <a:r>
              <a:rPr lang="cs-CZ" dirty="0"/>
              <a:t>Intersection Graphs </a:t>
            </a:r>
            <a:endParaRPr lang="cs-CZ" dirty="0" smtClean="0"/>
          </a:p>
          <a:p>
            <a:pPr algn="l"/>
            <a:r>
              <a:rPr lang="cs-CZ" dirty="0" smtClean="0"/>
              <a:t>of </a:t>
            </a:r>
            <a:r>
              <a:rPr lang="cs-CZ" dirty="0"/>
              <a:t>Segments with Prescribed Slopes. </a:t>
            </a:r>
            <a:endParaRPr lang="cs-CZ" dirty="0" smtClean="0"/>
          </a:p>
          <a:p>
            <a:pPr algn="l"/>
            <a:r>
              <a:rPr lang="cs-CZ" dirty="0" smtClean="0"/>
              <a:t>Graph </a:t>
            </a:r>
            <a:r>
              <a:rPr lang="cs-CZ" dirty="0"/>
              <a:t>Drawing 2001: 261-271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822" y="3794760"/>
            <a:ext cx="51879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85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en-US" sz="3200"/>
              <a:t>Thm: Recognition of CONV graphs is in PSPACE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cs-CZ" altLang="en-US"/>
              <a:t> Reduction to solvability of polynomial inequalities in R:</a:t>
            </a:r>
          </a:p>
          <a:p>
            <a:pPr>
              <a:buFontTx/>
              <a:buNone/>
            </a:pPr>
            <a:r>
              <a:rPr lang="cs-CZ" altLang="en-US"/>
              <a:t>           </a:t>
            </a:r>
            <a:r>
              <a:rPr lang="cs-CZ" altLang="en-US">
                <a:sym typeface="Symbol" panose="05050102010706020507" pitchFamily="18" charset="2"/>
              </a:rPr>
              <a:t></a:t>
            </a:r>
            <a:r>
              <a:rPr lang="cs-CZ" altLang="en-US"/>
              <a:t>  </a:t>
            </a:r>
            <a:r>
              <a:rPr lang="cs-CZ" altLang="en-US" i="1"/>
              <a:t>x</a:t>
            </a:r>
            <a:r>
              <a:rPr lang="cs-CZ" altLang="en-US" i="1" baseline="-25000"/>
              <a:t>1</a:t>
            </a:r>
            <a:r>
              <a:rPr lang="cs-CZ" altLang="en-US" i="1"/>
              <a:t>, x</a:t>
            </a:r>
            <a:r>
              <a:rPr lang="cs-CZ" altLang="en-US" i="1" baseline="-25000"/>
              <a:t>2</a:t>
            </a:r>
            <a:r>
              <a:rPr lang="cs-CZ" altLang="en-US" i="1"/>
              <a:t>, x</a:t>
            </a:r>
            <a:r>
              <a:rPr lang="cs-CZ" altLang="en-US" i="1" baseline="-25000"/>
              <a:t>3</a:t>
            </a:r>
            <a:r>
              <a:rPr lang="cs-CZ" altLang="en-US" i="1"/>
              <a:t> … x</a:t>
            </a:r>
            <a:r>
              <a:rPr lang="cs-CZ" altLang="en-US" i="1" baseline="-25000"/>
              <a:t>n</a:t>
            </a:r>
            <a:r>
              <a:rPr lang="cs-CZ" altLang="en-US"/>
              <a:t> </a:t>
            </a:r>
            <a:r>
              <a:rPr lang="cs-CZ" altLang="en-US">
                <a:sym typeface="Symbol" panose="05050102010706020507" pitchFamily="18" charset="2"/>
              </a:rPr>
              <a:t> R  s.t.</a:t>
            </a:r>
            <a:endParaRPr lang="cs-CZ" altLang="en-US"/>
          </a:p>
          <a:p>
            <a:pPr>
              <a:buFontTx/>
              <a:buNone/>
            </a:pPr>
            <a:r>
              <a:rPr lang="cs-CZ" altLang="en-US"/>
              <a:t>               </a:t>
            </a:r>
            <a:r>
              <a:rPr lang="cs-CZ" altLang="en-US" i="1"/>
              <a:t>P</a:t>
            </a:r>
            <a:r>
              <a:rPr lang="cs-CZ" altLang="en-US" i="1" baseline="-25000"/>
              <a:t>1</a:t>
            </a:r>
            <a:r>
              <a:rPr lang="cs-CZ" altLang="en-US"/>
              <a:t>(</a:t>
            </a:r>
            <a:r>
              <a:rPr lang="cs-CZ" altLang="en-US" i="1"/>
              <a:t>x</a:t>
            </a:r>
            <a:r>
              <a:rPr lang="cs-CZ" altLang="en-US" i="1" baseline="-25000"/>
              <a:t>1</a:t>
            </a:r>
            <a:r>
              <a:rPr lang="cs-CZ" altLang="en-US" i="1"/>
              <a:t>, x</a:t>
            </a:r>
            <a:r>
              <a:rPr lang="cs-CZ" altLang="en-US" i="1" baseline="-25000"/>
              <a:t>2</a:t>
            </a:r>
            <a:r>
              <a:rPr lang="cs-CZ" altLang="en-US" i="1"/>
              <a:t>, x</a:t>
            </a:r>
            <a:r>
              <a:rPr lang="cs-CZ" altLang="en-US" i="1" baseline="-25000"/>
              <a:t>3</a:t>
            </a:r>
            <a:r>
              <a:rPr lang="cs-CZ" altLang="en-US" i="1"/>
              <a:t> … x</a:t>
            </a:r>
            <a:r>
              <a:rPr lang="cs-CZ" altLang="en-US" i="1" baseline="-25000"/>
              <a:t>n</a:t>
            </a:r>
            <a:r>
              <a:rPr lang="cs-CZ" altLang="en-US"/>
              <a:t>) </a:t>
            </a:r>
            <a:r>
              <a:rPr lang="cs-CZ" altLang="en-US">
                <a:cs typeface="Times New Roman" panose="02020603050405020304" pitchFamily="18" charset="0"/>
              </a:rPr>
              <a:t>&gt;</a:t>
            </a:r>
            <a:r>
              <a:rPr lang="cs-CZ" altLang="en-US"/>
              <a:t> 0</a:t>
            </a:r>
          </a:p>
          <a:p>
            <a:pPr>
              <a:buFontTx/>
              <a:buNone/>
            </a:pPr>
            <a:r>
              <a:rPr lang="cs-CZ" altLang="en-US" i="1"/>
              <a:t>               P</a:t>
            </a:r>
            <a:r>
              <a:rPr lang="cs-CZ" altLang="en-US" i="1" baseline="-25000"/>
              <a:t>2</a:t>
            </a:r>
            <a:r>
              <a:rPr lang="cs-CZ" altLang="en-US"/>
              <a:t>(</a:t>
            </a:r>
            <a:r>
              <a:rPr lang="cs-CZ" altLang="en-US" i="1"/>
              <a:t>x</a:t>
            </a:r>
            <a:r>
              <a:rPr lang="cs-CZ" altLang="en-US" i="1" baseline="-25000"/>
              <a:t>1</a:t>
            </a:r>
            <a:r>
              <a:rPr lang="cs-CZ" altLang="en-US" i="1"/>
              <a:t>, x</a:t>
            </a:r>
            <a:r>
              <a:rPr lang="cs-CZ" altLang="en-US" i="1" baseline="-25000"/>
              <a:t>2</a:t>
            </a:r>
            <a:r>
              <a:rPr lang="cs-CZ" altLang="en-US" i="1"/>
              <a:t>, x</a:t>
            </a:r>
            <a:r>
              <a:rPr lang="cs-CZ" altLang="en-US" i="1" baseline="-25000"/>
              <a:t>3</a:t>
            </a:r>
            <a:r>
              <a:rPr lang="cs-CZ" altLang="en-US" i="1"/>
              <a:t> … x</a:t>
            </a:r>
            <a:r>
              <a:rPr lang="cs-CZ" altLang="en-US" i="1" baseline="-25000"/>
              <a:t>n</a:t>
            </a:r>
            <a:r>
              <a:rPr lang="cs-CZ" altLang="en-US"/>
              <a:t>) </a:t>
            </a:r>
            <a:r>
              <a:rPr lang="cs-CZ" altLang="en-US">
                <a:cs typeface="Times New Roman" panose="02020603050405020304" pitchFamily="18" charset="0"/>
              </a:rPr>
              <a:t>&gt;</a:t>
            </a:r>
            <a:r>
              <a:rPr lang="cs-CZ" altLang="en-US"/>
              <a:t> 0</a:t>
            </a:r>
          </a:p>
          <a:p>
            <a:pPr>
              <a:buFontTx/>
              <a:buNone/>
            </a:pPr>
            <a:r>
              <a:rPr lang="cs-CZ" altLang="en-US"/>
              <a:t>                               …</a:t>
            </a:r>
          </a:p>
          <a:p>
            <a:pPr>
              <a:buFontTx/>
              <a:buNone/>
            </a:pPr>
            <a:r>
              <a:rPr lang="cs-CZ" altLang="en-US" i="1"/>
              <a:t>               P</a:t>
            </a:r>
            <a:r>
              <a:rPr lang="cs-CZ" altLang="en-US" i="1" baseline="-25000"/>
              <a:t>m</a:t>
            </a:r>
            <a:r>
              <a:rPr lang="cs-CZ" altLang="en-US"/>
              <a:t>(</a:t>
            </a:r>
            <a:r>
              <a:rPr lang="cs-CZ" altLang="en-US" i="1"/>
              <a:t>x</a:t>
            </a:r>
            <a:r>
              <a:rPr lang="cs-CZ" altLang="en-US" i="1" baseline="-25000"/>
              <a:t>1</a:t>
            </a:r>
            <a:r>
              <a:rPr lang="cs-CZ" altLang="en-US" i="1"/>
              <a:t>, x</a:t>
            </a:r>
            <a:r>
              <a:rPr lang="cs-CZ" altLang="en-US" i="1" baseline="-25000"/>
              <a:t>2</a:t>
            </a:r>
            <a:r>
              <a:rPr lang="cs-CZ" altLang="en-US" i="1"/>
              <a:t>, x</a:t>
            </a:r>
            <a:r>
              <a:rPr lang="cs-CZ" altLang="en-US" i="1" baseline="-25000"/>
              <a:t>3</a:t>
            </a:r>
            <a:r>
              <a:rPr lang="cs-CZ" altLang="en-US" i="1"/>
              <a:t> … x</a:t>
            </a:r>
            <a:r>
              <a:rPr lang="cs-CZ" altLang="en-US" i="1" baseline="-25000"/>
              <a:t>n</a:t>
            </a:r>
            <a:r>
              <a:rPr lang="cs-CZ" altLang="en-US"/>
              <a:t>) </a:t>
            </a:r>
            <a:r>
              <a:rPr lang="cs-CZ" altLang="en-US">
                <a:cs typeface="Times New Roman" panose="02020603050405020304" pitchFamily="18" charset="0"/>
              </a:rPr>
              <a:t>&gt;</a:t>
            </a:r>
            <a:r>
              <a:rPr lang="cs-CZ" altLang="en-US"/>
              <a:t> 0 ?</a:t>
            </a:r>
          </a:p>
        </p:txBody>
      </p:sp>
    </p:spTree>
    <p:extLst>
      <p:ext uri="{BB962C8B-B14F-4D97-AF65-F5344CB8AC3E}">
        <p14:creationId xmlns:p14="http://schemas.microsoft.com/office/powerpoint/2010/main" val="22913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Oval 2"/>
          <p:cNvSpPr>
            <a:spLocks noChangeArrowheads="1"/>
          </p:cNvSpPr>
          <p:nvPr/>
        </p:nvSpPr>
        <p:spPr bwMode="auto">
          <a:xfrm>
            <a:off x="4724400" y="609600"/>
            <a:ext cx="1447800" cy="32004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3091" name="Oval 3"/>
          <p:cNvSpPr>
            <a:spLocks noChangeArrowheads="1"/>
          </p:cNvSpPr>
          <p:nvPr/>
        </p:nvSpPr>
        <p:spPr bwMode="auto">
          <a:xfrm>
            <a:off x="2895600" y="1295400"/>
            <a:ext cx="2667000" cy="16002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3092" name="Oval 4"/>
          <p:cNvSpPr>
            <a:spLocks noChangeArrowheads="1"/>
          </p:cNvSpPr>
          <p:nvPr/>
        </p:nvSpPr>
        <p:spPr bwMode="auto">
          <a:xfrm>
            <a:off x="4343400" y="2971800"/>
            <a:ext cx="3810000" cy="12192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3093" name="Oval 5"/>
          <p:cNvSpPr>
            <a:spLocks noChangeArrowheads="1"/>
          </p:cNvSpPr>
          <p:nvPr/>
        </p:nvSpPr>
        <p:spPr bwMode="auto">
          <a:xfrm>
            <a:off x="5638800" y="381000"/>
            <a:ext cx="2286000" cy="1066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3094" name="Text Box 6"/>
          <p:cNvSpPr txBox="1">
            <a:spLocks noChangeArrowheads="1"/>
          </p:cNvSpPr>
          <p:nvPr/>
        </p:nvSpPr>
        <p:spPr bwMode="auto">
          <a:xfrm>
            <a:off x="2346325" y="5673725"/>
            <a:ext cx="48949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{</a:t>
            </a:r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cs-CZ" altLang="en-US" i="1">
                <a:solidFill>
                  <a:srgbClr val="000000"/>
                </a:solidFill>
              </a:rPr>
              <a:t>, u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 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V</a:t>
            </a:r>
            <a:r>
              <a:rPr lang="cs-CZ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}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                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   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 </a:t>
            </a:r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en-US" altLang="en-US" i="1" baseline="-25000">
                <a:solidFill>
                  <a:srgbClr val="000000"/>
                </a:solidFill>
              </a:rPr>
              <a:t>v 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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</a:t>
            </a:r>
            <a:endParaRPr lang="cs-CZ" altLang="en-US"/>
          </a:p>
        </p:txBody>
      </p:sp>
      <p:sp>
        <p:nvSpPr>
          <p:cNvPr id="473095" name="Text Box 7"/>
          <p:cNvSpPr txBox="1">
            <a:spLocks noChangeArrowheads="1"/>
          </p:cNvSpPr>
          <p:nvPr/>
        </p:nvSpPr>
        <p:spPr bwMode="auto">
          <a:xfrm>
            <a:off x="6308725" y="1946275"/>
            <a:ext cx="4603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473096" name="Text Box 8"/>
          <p:cNvSpPr txBox="1">
            <a:spLocks noChangeArrowheads="1"/>
          </p:cNvSpPr>
          <p:nvPr/>
        </p:nvSpPr>
        <p:spPr bwMode="auto">
          <a:xfrm>
            <a:off x="6613525" y="498475"/>
            <a:ext cx="4507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473097" name="Text Box 9"/>
          <p:cNvSpPr txBox="1">
            <a:spLocks noChangeArrowheads="1"/>
          </p:cNvSpPr>
          <p:nvPr/>
        </p:nvSpPr>
        <p:spPr bwMode="auto">
          <a:xfrm>
            <a:off x="3870326" y="1793875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6537325" y="3470275"/>
            <a:ext cx="4427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9203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Oval 2"/>
          <p:cNvSpPr>
            <a:spLocks noChangeArrowheads="1"/>
          </p:cNvSpPr>
          <p:nvPr/>
        </p:nvSpPr>
        <p:spPr bwMode="auto">
          <a:xfrm>
            <a:off x="4724400" y="609600"/>
            <a:ext cx="1447800" cy="32004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en-US"/>
          </a:p>
        </p:txBody>
      </p:sp>
      <p:sp>
        <p:nvSpPr>
          <p:cNvPr id="474115" name="Oval 3"/>
          <p:cNvSpPr>
            <a:spLocks noChangeArrowheads="1"/>
          </p:cNvSpPr>
          <p:nvPr/>
        </p:nvSpPr>
        <p:spPr bwMode="auto">
          <a:xfrm>
            <a:off x="2895600" y="1295400"/>
            <a:ext cx="2667000" cy="16002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4116" name="Oval 4"/>
          <p:cNvSpPr>
            <a:spLocks noChangeArrowheads="1"/>
          </p:cNvSpPr>
          <p:nvPr/>
        </p:nvSpPr>
        <p:spPr bwMode="auto">
          <a:xfrm>
            <a:off x="4343400" y="2971800"/>
            <a:ext cx="3810000" cy="12192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4117" name="Oval 5"/>
          <p:cNvSpPr>
            <a:spLocks noChangeArrowheads="1"/>
          </p:cNvSpPr>
          <p:nvPr/>
        </p:nvSpPr>
        <p:spPr bwMode="auto">
          <a:xfrm>
            <a:off x="5638800" y="381000"/>
            <a:ext cx="2286000" cy="1066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4118" name="Text Box 6"/>
          <p:cNvSpPr txBox="1">
            <a:spLocks noChangeArrowheads="1"/>
          </p:cNvSpPr>
          <p:nvPr/>
        </p:nvSpPr>
        <p:spPr bwMode="auto">
          <a:xfrm>
            <a:off x="6308725" y="1946275"/>
            <a:ext cx="4603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474119" name="Text Box 7"/>
          <p:cNvSpPr txBox="1">
            <a:spLocks noChangeArrowheads="1"/>
          </p:cNvSpPr>
          <p:nvPr/>
        </p:nvSpPr>
        <p:spPr bwMode="auto">
          <a:xfrm>
            <a:off x="6613525" y="498475"/>
            <a:ext cx="4507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474120" name="Text Box 8"/>
          <p:cNvSpPr txBox="1">
            <a:spLocks noChangeArrowheads="1"/>
          </p:cNvSpPr>
          <p:nvPr/>
        </p:nvSpPr>
        <p:spPr bwMode="auto">
          <a:xfrm>
            <a:off x="3870326" y="1793875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74121" name="Text Box 9"/>
          <p:cNvSpPr txBox="1">
            <a:spLocks noChangeArrowheads="1"/>
          </p:cNvSpPr>
          <p:nvPr/>
        </p:nvSpPr>
        <p:spPr bwMode="auto">
          <a:xfrm>
            <a:off x="6537325" y="3470275"/>
            <a:ext cx="4427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474122" name="Text Box 10"/>
          <p:cNvSpPr txBox="1">
            <a:spLocks noChangeArrowheads="1"/>
          </p:cNvSpPr>
          <p:nvPr/>
        </p:nvSpPr>
        <p:spPr bwMode="auto">
          <a:xfrm>
            <a:off x="2041525" y="4454525"/>
            <a:ext cx="41463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>
                <a:solidFill>
                  <a:srgbClr val="000000"/>
                </a:solidFill>
              </a:rPr>
              <a:t>Choose</a:t>
            </a:r>
            <a:r>
              <a:rPr lang="cs-CZ" altLang="en-US"/>
              <a:t>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 </a:t>
            </a:r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en-US" altLang="en-US" i="1" baseline="-25000">
                <a:solidFill>
                  <a:srgbClr val="000000"/>
                </a:solidFill>
              </a:rPr>
              <a:t>v</a:t>
            </a:r>
            <a:r>
              <a:rPr lang="cs-CZ" altLang="en-US" i="1" baseline="-25000">
                <a:solidFill>
                  <a:srgbClr val="000000"/>
                </a:solidFill>
              </a:rPr>
              <a:t>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for every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u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endParaRPr lang="cs-CZ" altLang="en-US" i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74123" name="Oval 11"/>
          <p:cNvSpPr>
            <a:spLocks noChangeArrowheads="1"/>
          </p:cNvSpPr>
          <p:nvPr/>
        </p:nvSpPr>
        <p:spPr bwMode="auto">
          <a:xfrm>
            <a:off x="4953000" y="2133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4124" name="Oval 12"/>
          <p:cNvSpPr>
            <a:spLocks noChangeArrowheads="1"/>
          </p:cNvSpPr>
          <p:nvPr/>
        </p:nvSpPr>
        <p:spPr bwMode="auto">
          <a:xfrm>
            <a:off x="5562600" y="3276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4125" name="Oval 13"/>
          <p:cNvSpPr>
            <a:spLocks noChangeArrowheads="1"/>
          </p:cNvSpPr>
          <p:nvPr/>
        </p:nvSpPr>
        <p:spPr bwMode="auto">
          <a:xfrm>
            <a:off x="5791200" y="99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4126" name="Text Box 14"/>
          <p:cNvSpPr txBox="1">
            <a:spLocks noChangeArrowheads="1"/>
          </p:cNvSpPr>
          <p:nvPr/>
        </p:nvSpPr>
        <p:spPr bwMode="auto">
          <a:xfrm>
            <a:off x="4876801" y="1752600"/>
            <a:ext cx="4903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uw</a:t>
            </a:r>
          </a:p>
        </p:txBody>
      </p:sp>
      <p:sp>
        <p:nvSpPr>
          <p:cNvPr id="474127" name="Text Box 15"/>
          <p:cNvSpPr txBox="1">
            <a:spLocks noChangeArrowheads="1"/>
          </p:cNvSpPr>
          <p:nvPr/>
        </p:nvSpPr>
        <p:spPr bwMode="auto">
          <a:xfrm>
            <a:off x="5089526" y="3089275"/>
            <a:ext cx="4406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uz</a:t>
            </a:r>
          </a:p>
        </p:txBody>
      </p:sp>
      <p:sp>
        <p:nvSpPr>
          <p:cNvPr id="474128" name="Text Box 16"/>
          <p:cNvSpPr txBox="1">
            <a:spLocks noChangeArrowheads="1"/>
          </p:cNvSpPr>
          <p:nvPr/>
        </p:nvSpPr>
        <p:spPr bwMode="auto">
          <a:xfrm>
            <a:off x="5943601" y="762000"/>
            <a:ext cx="4486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</a:t>
            </a:r>
          </a:p>
        </p:txBody>
      </p:sp>
    </p:spTree>
    <p:extLst>
      <p:ext uri="{BB962C8B-B14F-4D97-AF65-F5344CB8AC3E}">
        <p14:creationId xmlns:p14="http://schemas.microsoft.com/office/powerpoint/2010/main" val="62333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Oval 2"/>
          <p:cNvSpPr>
            <a:spLocks noChangeArrowheads="1"/>
          </p:cNvSpPr>
          <p:nvPr/>
        </p:nvSpPr>
        <p:spPr bwMode="auto">
          <a:xfrm>
            <a:off x="4724400" y="609600"/>
            <a:ext cx="1447800" cy="3200400"/>
          </a:xfrm>
          <a:prstGeom prst="ellipse">
            <a:avLst/>
          </a:prstGeom>
          <a:solidFill>
            <a:srgbClr val="FF99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en-US"/>
          </a:p>
        </p:txBody>
      </p:sp>
      <p:sp>
        <p:nvSpPr>
          <p:cNvPr id="475139" name="Freeform 3"/>
          <p:cNvSpPr>
            <a:spLocks/>
          </p:cNvSpPr>
          <p:nvPr/>
        </p:nvSpPr>
        <p:spPr bwMode="auto">
          <a:xfrm>
            <a:off x="5029200" y="1066800"/>
            <a:ext cx="762000" cy="2286000"/>
          </a:xfrm>
          <a:custGeom>
            <a:avLst/>
            <a:gdLst>
              <a:gd name="T0" fmla="*/ 0 w 480"/>
              <a:gd name="T1" fmla="*/ 672 h 1440"/>
              <a:gd name="T2" fmla="*/ 480 w 480"/>
              <a:gd name="T3" fmla="*/ 0 h 1440"/>
              <a:gd name="T4" fmla="*/ 336 w 480"/>
              <a:gd name="T5" fmla="*/ 1440 h 1440"/>
              <a:gd name="T6" fmla="*/ 0 w 480"/>
              <a:gd name="T7" fmla="*/ 672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0" h="1440">
                <a:moveTo>
                  <a:pt x="0" y="672"/>
                </a:moveTo>
                <a:lnTo>
                  <a:pt x="480" y="0"/>
                </a:lnTo>
                <a:lnTo>
                  <a:pt x="336" y="1440"/>
                </a:lnTo>
                <a:lnTo>
                  <a:pt x="0" y="67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140" name="Oval 4"/>
          <p:cNvSpPr>
            <a:spLocks noChangeArrowheads="1"/>
          </p:cNvSpPr>
          <p:nvPr/>
        </p:nvSpPr>
        <p:spPr bwMode="auto">
          <a:xfrm>
            <a:off x="2895600" y="1295400"/>
            <a:ext cx="2667000" cy="16002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41" name="Oval 5"/>
          <p:cNvSpPr>
            <a:spLocks noChangeArrowheads="1"/>
          </p:cNvSpPr>
          <p:nvPr/>
        </p:nvSpPr>
        <p:spPr bwMode="auto">
          <a:xfrm>
            <a:off x="4343400" y="2971800"/>
            <a:ext cx="3810000" cy="12192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42" name="Oval 6"/>
          <p:cNvSpPr>
            <a:spLocks noChangeArrowheads="1"/>
          </p:cNvSpPr>
          <p:nvPr/>
        </p:nvSpPr>
        <p:spPr bwMode="auto">
          <a:xfrm>
            <a:off x="5638800" y="381000"/>
            <a:ext cx="2286000" cy="1066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43" name="Text Box 7"/>
          <p:cNvSpPr txBox="1">
            <a:spLocks noChangeArrowheads="1"/>
          </p:cNvSpPr>
          <p:nvPr/>
        </p:nvSpPr>
        <p:spPr bwMode="auto">
          <a:xfrm>
            <a:off x="2346325" y="5673725"/>
            <a:ext cx="47486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en-US" altLang="en-US" i="1" baseline="-25000">
                <a:solidFill>
                  <a:srgbClr val="000000"/>
                </a:solidFill>
              </a:rPr>
              <a:t>v 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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 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 </a:t>
            </a:r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en-US" altLang="en-US" i="1" baseline="-25000">
                <a:solidFill>
                  <a:srgbClr val="000000"/>
                </a:solidFill>
              </a:rPr>
              <a:t>v 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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 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endParaRPr lang="cs-CZ" altLang="en-US" i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75144" name="Text Box 8"/>
          <p:cNvSpPr txBox="1">
            <a:spLocks noChangeArrowheads="1"/>
          </p:cNvSpPr>
          <p:nvPr/>
        </p:nvSpPr>
        <p:spPr bwMode="auto">
          <a:xfrm>
            <a:off x="6308725" y="1946275"/>
            <a:ext cx="4603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475145" name="Text Box 9"/>
          <p:cNvSpPr txBox="1">
            <a:spLocks noChangeArrowheads="1"/>
          </p:cNvSpPr>
          <p:nvPr/>
        </p:nvSpPr>
        <p:spPr bwMode="auto">
          <a:xfrm>
            <a:off x="6613525" y="498475"/>
            <a:ext cx="4507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475146" name="Text Box 10"/>
          <p:cNvSpPr txBox="1">
            <a:spLocks noChangeArrowheads="1"/>
          </p:cNvSpPr>
          <p:nvPr/>
        </p:nvSpPr>
        <p:spPr bwMode="auto">
          <a:xfrm>
            <a:off x="3870326" y="1793875"/>
            <a:ext cx="4924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75147" name="Text Box 11"/>
          <p:cNvSpPr txBox="1">
            <a:spLocks noChangeArrowheads="1"/>
          </p:cNvSpPr>
          <p:nvPr/>
        </p:nvSpPr>
        <p:spPr bwMode="auto">
          <a:xfrm>
            <a:off x="6537325" y="3470275"/>
            <a:ext cx="4427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475148" name="Text Box 12"/>
          <p:cNvSpPr txBox="1">
            <a:spLocks noChangeArrowheads="1"/>
          </p:cNvSpPr>
          <p:nvPr/>
        </p:nvSpPr>
        <p:spPr bwMode="auto">
          <a:xfrm>
            <a:off x="2041525" y="4454525"/>
            <a:ext cx="48316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>
                <a:solidFill>
                  <a:srgbClr val="000000"/>
                </a:solidFill>
              </a:rPr>
              <a:t>Replace</a:t>
            </a:r>
            <a:r>
              <a:rPr lang="cs-CZ" altLang="en-US"/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by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 = conv(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: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v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s.t.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uv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)  </a:t>
            </a:r>
            <a:r>
              <a:rPr lang="cs-CZ" altLang="en-US" i="1">
                <a:solidFill>
                  <a:srgbClr val="000000"/>
                </a:solidFill>
              </a:rPr>
              <a:t>M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475149" name="Oval 13"/>
          <p:cNvSpPr>
            <a:spLocks noChangeArrowheads="1"/>
          </p:cNvSpPr>
          <p:nvPr/>
        </p:nvSpPr>
        <p:spPr bwMode="auto">
          <a:xfrm>
            <a:off x="4953000" y="2133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50" name="Oval 14"/>
          <p:cNvSpPr>
            <a:spLocks noChangeArrowheads="1"/>
          </p:cNvSpPr>
          <p:nvPr/>
        </p:nvSpPr>
        <p:spPr bwMode="auto">
          <a:xfrm>
            <a:off x="5562600" y="3276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51" name="Oval 15"/>
          <p:cNvSpPr>
            <a:spLocks noChangeArrowheads="1"/>
          </p:cNvSpPr>
          <p:nvPr/>
        </p:nvSpPr>
        <p:spPr bwMode="auto">
          <a:xfrm>
            <a:off x="5791200" y="99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52" name="Text Box 16"/>
          <p:cNvSpPr txBox="1">
            <a:spLocks noChangeArrowheads="1"/>
          </p:cNvSpPr>
          <p:nvPr/>
        </p:nvSpPr>
        <p:spPr bwMode="auto">
          <a:xfrm>
            <a:off x="4876801" y="1752600"/>
            <a:ext cx="4903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uw</a:t>
            </a:r>
          </a:p>
        </p:txBody>
      </p:sp>
      <p:sp>
        <p:nvSpPr>
          <p:cNvPr id="475153" name="Text Box 17"/>
          <p:cNvSpPr txBox="1">
            <a:spLocks noChangeArrowheads="1"/>
          </p:cNvSpPr>
          <p:nvPr/>
        </p:nvSpPr>
        <p:spPr bwMode="auto">
          <a:xfrm>
            <a:off x="5089526" y="3089275"/>
            <a:ext cx="4406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uz</a:t>
            </a:r>
          </a:p>
        </p:txBody>
      </p:sp>
      <p:sp>
        <p:nvSpPr>
          <p:cNvPr id="475154" name="Text Box 18"/>
          <p:cNvSpPr txBox="1">
            <a:spLocks noChangeArrowheads="1"/>
          </p:cNvSpPr>
          <p:nvPr/>
        </p:nvSpPr>
        <p:spPr bwMode="auto">
          <a:xfrm>
            <a:off x="5943601" y="762000"/>
            <a:ext cx="4486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</a:t>
            </a:r>
          </a:p>
        </p:txBody>
      </p:sp>
    </p:spTree>
    <p:extLst>
      <p:ext uri="{BB962C8B-B14F-4D97-AF65-F5344CB8AC3E}">
        <p14:creationId xmlns:p14="http://schemas.microsoft.com/office/powerpoint/2010/main" val="13541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Text Box 2"/>
          <p:cNvSpPr txBox="1">
            <a:spLocks noChangeArrowheads="1"/>
          </p:cNvSpPr>
          <p:nvPr/>
        </p:nvSpPr>
        <p:spPr bwMode="auto">
          <a:xfrm>
            <a:off x="1889126" y="339725"/>
            <a:ext cx="59525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>
                <a:solidFill>
                  <a:srgbClr val="000000"/>
                </a:solidFill>
              </a:rPr>
              <a:t>Introduce variables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 i="1">
                <a:solidFill>
                  <a:srgbClr val="000000"/>
                </a:solidFill>
              </a:rPr>
              <a:t>, y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 R  s.t.  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en-US" altLang="en-US" i="1">
                <a:solidFill>
                  <a:srgbClr val="000000"/>
                </a:solidFill>
              </a:rPr>
              <a:t>= </a:t>
            </a:r>
            <a:r>
              <a:rPr lang="en-US" altLang="en-US">
                <a:solidFill>
                  <a:srgbClr val="000000"/>
                </a:solidFill>
              </a:rPr>
              <a:t>[</a:t>
            </a:r>
            <a:r>
              <a:rPr lang="en-US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 i="1">
                <a:solidFill>
                  <a:srgbClr val="000000"/>
                </a:solidFill>
              </a:rPr>
              <a:t>, y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en-US" altLang="en-US">
                <a:solidFill>
                  <a:srgbClr val="000000"/>
                </a:solidFill>
              </a:rPr>
              <a:t>]</a:t>
            </a:r>
            <a:r>
              <a:rPr lang="cs-CZ" altLang="en-US">
                <a:solidFill>
                  <a:srgbClr val="000000"/>
                </a:solidFill>
              </a:rPr>
              <a:t> for 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uv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endParaRPr lang="cs-CZ" altLang="en-US" i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591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Text Box 2"/>
          <p:cNvSpPr txBox="1">
            <a:spLocks noChangeArrowheads="1"/>
          </p:cNvSpPr>
          <p:nvPr/>
        </p:nvSpPr>
        <p:spPr bwMode="auto">
          <a:xfrm>
            <a:off x="1889126" y="339725"/>
            <a:ext cx="59525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>
                <a:solidFill>
                  <a:srgbClr val="000000"/>
                </a:solidFill>
              </a:rPr>
              <a:t>Introduce variables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 i="1">
                <a:solidFill>
                  <a:srgbClr val="000000"/>
                </a:solidFill>
              </a:rPr>
              <a:t>, y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 R  s.t.  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en-US" altLang="en-US" i="1">
                <a:solidFill>
                  <a:srgbClr val="000000"/>
                </a:solidFill>
              </a:rPr>
              <a:t>= </a:t>
            </a:r>
            <a:r>
              <a:rPr lang="en-US" altLang="en-US">
                <a:solidFill>
                  <a:srgbClr val="000000"/>
                </a:solidFill>
              </a:rPr>
              <a:t>[</a:t>
            </a:r>
            <a:r>
              <a:rPr lang="en-US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 i="1">
                <a:solidFill>
                  <a:srgbClr val="000000"/>
                </a:solidFill>
              </a:rPr>
              <a:t>, y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en-US" altLang="en-US">
                <a:solidFill>
                  <a:srgbClr val="000000"/>
                </a:solidFill>
              </a:rPr>
              <a:t>]</a:t>
            </a:r>
            <a:r>
              <a:rPr lang="cs-CZ" altLang="en-US">
                <a:solidFill>
                  <a:srgbClr val="000000"/>
                </a:solidFill>
              </a:rPr>
              <a:t> for 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uv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endParaRPr lang="cs-CZ" altLang="en-US" i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77187" name="Text Box 3"/>
          <p:cNvSpPr txBox="1">
            <a:spLocks noChangeArrowheads="1"/>
          </p:cNvSpPr>
          <p:nvPr/>
        </p:nvSpPr>
        <p:spPr bwMode="auto">
          <a:xfrm>
            <a:off x="1889126" y="1101726"/>
            <a:ext cx="60814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 </a:t>
            </a:r>
            <a:r>
              <a:rPr lang="cs-CZ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  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en-US" altLang="en-US" i="1" baseline="-25000">
                <a:solidFill>
                  <a:srgbClr val="000000"/>
                </a:solidFill>
              </a:rPr>
              <a:t>v 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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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</a:t>
            </a:r>
          </a:p>
          <a:p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       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guaranteed by the choice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 = conv(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: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v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s.t.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uv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endParaRPr lang="cs-CZ" altLang="en-US" i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9761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Text Box 2"/>
          <p:cNvSpPr txBox="1">
            <a:spLocks noChangeArrowheads="1"/>
          </p:cNvSpPr>
          <p:nvPr/>
        </p:nvSpPr>
        <p:spPr bwMode="auto">
          <a:xfrm>
            <a:off x="1889126" y="339725"/>
            <a:ext cx="59525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>
                <a:solidFill>
                  <a:srgbClr val="000000"/>
                </a:solidFill>
              </a:rPr>
              <a:t>Introduce variables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 i="1">
                <a:solidFill>
                  <a:srgbClr val="000000"/>
                </a:solidFill>
              </a:rPr>
              <a:t>, y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 R  s.t.   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en-US" altLang="en-US" i="1">
                <a:solidFill>
                  <a:srgbClr val="000000"/>
                </a:solidFill>
              </a:rPr>
              <a:t>= </a:t>
            </a:r>
            <a:r>
              <a:rPr lang="en-US" altLang="en-US">
                <a:solidFill>
                  <a:srgbClr val="000000"/>
                </a:solidFill>
              </a:rPr>
              <a:t>[</a:t>
            </a:r>
            <a:r>
              <a:rPr lang="en-US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cs-CZ" altLang="en-US" i="1">
                <a:solidFill>
                  <a:srgbClr val="000000"/>
                </a:solidFill>
              </a:rPr>
              <a:t>, y</a:t>
            </a:r>
            <a:r>
              <a:rPr lang="cs-CZ" altLang="en-US" i="1" baseline="-25000">
                <a:solidFill>
                  <a:srgbClr val="000000"/>
                </a:solidFill>
              </a:rPr>
              <a:t>uv </a:t>
            </a:r>
            <a:r>
              <a:rPr lang="en-US" altLang="en-US">
                <a:solidFill>
                  <a:srgbClr val="000000"/>
                </a:solidFill>
              </a:rPr>
              <a:t>]</a:t>
            </a:r>
            <a:r>
              <a:rPr lang="cs-CZ" altLang="en-US">
                <a:solidFill>
                  <a:srgbClr val="000000"/>
                </a:solidFill>
              </a:rPr>
              <a:t> for 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uv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endParaRPr lang="cs-CZ" altLang="en-US" i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78211" name="Text Box 3"/>
          <p:cNvSpPr txBox="1">
            <a:spLocks noChangeArrowheads="1"/>
          </p:cNvSpPr>
          <p:nvPr/>
        </p:nvSpPr>
        <p:spPr bwMode="auto">
          <a:xfrm>
            <a:off x="1889126" y="1101726"/>
            <a:ext cx="60814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uv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 </a:t>
            </a:r>
            <a:r>
              <a:rPr lang="cs-CZ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  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en-US" altLang="en-US" i="1" baseline="-25000">
                <a:solidFill>
                  <a:srgbClr val="000000"/>
                </a:solidFill>
              </a:rPr>
              <a:t>v 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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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</a:t>
            </a:r>
          </a:p>
          <a:p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       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guaranteed by the choice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 = conv(</a:t>
            </a:r>
            <a:r>
              <a:rPr lang="cs-CZ" altLang="en-US" i="1">
                <a:solidFill>
                  <a:srgbClr val="000000"/>
                </a:solidFill>
              </a:rPr>
              <a:t>X</a:t>
            </a:r>
            <a:r>
              <a:rPr lang="cs-CZ" altLang="en-US" i="1" baseline="-25000">
                <a:solidFill>
                  <a:srgbClr val="000000"/>
                </a:solidFill>
              </a:rPr>
              <a:t>uv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: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v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s.t.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uv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endParaRPr lang="cs-CZ" altLang="en-US" i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1889126" y="2016126"/>
            <a:ext cx="28282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uw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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E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G </a:t>
            </a:r>
            <a:r>
              <a:rPr lang="cs-CZ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  </a:t>
            </a:r>
            <a:r>
              <a:rPr lang="en-US" altLang="en-US" i="1" baseline="-250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cs-CZ" altLang="en-US" i="1" baseline="-25000">
                <a:solidFill>
                  <a:srgbClr val="000000"/>
                </a:solidFill>
              </a:rPr>
              <a:t>u</a:t>
            </a:r>
            <a:r>
              <a:rPr lang="en-US" altLang="en-US" i="1" baseline="-25000">
                <a:solidFill>
                  <a:srgbClr val="000000"/>
                </a:solidFill>
              </a:rPr>
              <a:t> </a:t>
            </a:r>
            <a:r>
              <a:rPr lang="en-US" altLang="en-US" i="1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  <a:r>
              <a:rPr lang="cs-CZ" altLang="en-US" i="1">
                <a:solidFill>
                  <a:srgbClr val="000000"/>
                </a:solidFill>
              </a:rPr>
              <a:t>C</a:t>
            </a:r>
            <a:r>
              <a:rPr lang="en-US" altLang="en-US" i="1" baseline="-25000">
                <a:solidFill>
                  <a:srgbClr val="000000"/>
                </a:solidFill>
              </a:rPr>
              <a:t>w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=</a:t>
            </a:r>
            <a:r>
              <a:rPr lang="en-US" altLang="en-US" i="1" baseline="-25000">
                <a:solidFill>
                  <a:srgbClr val="000000"/>
                </a:solidFill>
              </a:rPr>
              <a:t>  </a:t>
            </a:r>
            <a:r>
              <a:rPr lang="en-US" altLang="en-US" i="1">
                <a:solidFill>
                  <a:srgbClr val="000000"/>
                </a:solidFill>
                <a:sym typeface="Symbol" panose="05050102010706020507" pitchFamily="18" charset="2"/>
              </a:rPr>
              <a:t></a:t>
            </a:r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r>
              <a:rPr lang="cs-CZ" altLang="en-US" i="1">
                <a:solidFill>
                  <a:srgbClr val="000000"/>
                </a:solidFill>
                <a:sym typeface="Symbol" panose="05050102010706020507" pitchFamily="18" charset="2"/>
              </a:rPr>
              <a:t>               </a:t>
            </a:r>
            <a:r>
              <a:rPr lang="cs-CZ" altLang="en-US">
                <a:solidFill>
                  <a:srgbClr val="000000"/>
                </a:solidFill>
                <a:sym typeface="Symbol" panose="05050102010706020507" pitchFamily="18" charset="2"/>
              </a:rPr>
              <a:t>separating lines</a:t>
            </a:r>
          </a:p>
        </p:txBody>
      </p:sp>
    </p:spTree>
    <p:extLst>
      <p:ext uri="{BB962C8B-B14F-4D97-AF65-F5344CB8AC3E}">
        <p14:creationId xmlns:p14="http://schemas.microsoft.com/office/powerpoint/2010/main" val="227758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2655</TotalTime>
  <Words>1175</Words>
  <Application>Microsoft Office PowerPoint</Application>
  <PresentationFormat>Widescreen</PresentationFormat>
  <Paragraphs>201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Geometrické reprezentace grafů II - 6. 4. 2020</vt:lpstr>
      <vt:lpstr>Geometrické reprezentace grafů II - 6. 4. 2020</vt:lpstr>
      <vt:lpstr>Thm: Recognition of CONV graphs is in PSPACE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Geometrické reprezentace grafů II - 6. 4. 2020</vt:lpstr>
      <vt:lpstr>Geometrické reprezentace grafů II - 6. 4. 2020</vt:lpstr>
      <vt:lpstr>Geometrické reprezentace grafů II - 6. 4. 2020</vt:lpstr>
      <vt:lpstr>Geometrické reprezentace grafů II - 6. 4. 2020</vt:lpstr>
      <vt:lpstr>Geometrické reprezentace grafů II - 6. 4. 2020</vt:lpstr>
      <vt:lpstr>Geometrické reprezentace grafů II - 6. 4. 2020</vt:lpstr>
      <vt:lpstr>Geometrické reprezentace grafů II - 6. 4. 2020</vt:lpstr>
      <vt:lpstr>Geometrické reprezentace grafů II - 6. 4. 2020</vt:lpstr>
      <vt:lpstr>Geometrické reprezentace grafů II - 6. 4. 2020</vt:lpstr>
      <vt:lpstr>Geometrické reprezentace grafů II - 6. 4. 2020</vt:lpstr>
      <vt:lpstr>Geometrické reprezentace grafů II - 6. 4. 2020</vt:lpstr>
      <vt:lpstr>Geometrické reprezentace grafů II - 6. 4.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Geometrické reprezentace grafů II - 30. 3. 2020</dc:title>
  <dc:creator>Jan Kratochvíl</dc:creator>
  <cp:lastModifiedBy>Jan Kratochvíl</cp:lastModifiedBy>
  <cp:revision>32</cp:revision>
  <dcterms:created xsi:type="dcterms:W3CDTF">2020-03-29T09:58:39Z</dcterms:created>
  <dcterms:modified xsi:type="dcterms:W3CDTF">2020-04-06T12:59:28Z</dcterms:modified>
</cp:coreProperties>
</file>