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7" r:id="rId29"/>
    <p:sldId id="284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8EDD-DDBF-4EA9-BA78-530EB906506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CCDD4-C243-475D-B48F-18CB89BC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20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2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0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4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3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2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4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9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4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3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1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41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42678-BB1A-4348-A596-357F11ED91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2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5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7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1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61DA-11E5-4185-921B-58453E30040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1A1B-8146-427C-B506-7DC22D4BE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8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1111.5986.pdf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1111.5986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en-US" dirty="0" smtClean="0"/>
              <a:t>V</a:t>
            </a:r>
            <a:r>
              <a:rPr lang="cs-CZ" dirty="0" smtClean="0"/>
              <a:t>ýpočetní složitost CLIQUE v průnikových grafech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/>
          </a:p>
          <a:p>
            <a:pPr algn="l"/>
            <a:r>
              <a:rPr lang="en-US" b="1" dirty="0" err="1" smtClean="0"/>
              <a:t>Algoritmus</a:t>
            </a:r>
            <a:r>
              <a:rPr lang="en-US" b="1" dirty="0" smtClean="0"/>
              <a:t>:</a:t>
            </a:r>
          </a:p>
          <a:p>
            <a:pPr algn="l"/>
            <a:r>
              <a:rPr lang="en-US" dirty="0" smtClean="0"/>
              <a:t>1. </a:t>
            </a:r>
            <a:r>
              <a:rPr lang="en-US" dirty="0" err="1" smtClean="0"/>
              <a:t>Uhodnu</a:t>
            </a:r>
            <a:r>
              <a:rPr lang="en-US" dirty="0" smtClean="0"/>
              <a:t> </a:t>
            </a:r>
            <a:r>
              <a:rPr lang="cs-CZ" dirty="0" smtClean="0"/>
              <a:t>nosné přímky pro kliku – O</a:t>
            </a:r>
            <a:r>
              <a:rPr lang="en-US" dirty="0" smtClean="0"/>
              <a:t>(n</a:t>
            </a:r>
            <a:r>
              <a:rPr lang="en-US" baseline="30000" dirty="0" smtClean="0"/>
              <a:t>k+1</a:t>
            </a:r>
            <a:r>
              <a:rPr lang="en-US" dirty="0" smtClean="0"/>
              <a:t>) </a:t>
            </a:r>
            <a:r>
              <a:rPr lang="cs-CZ" dirty="0" smtClean="0"/>
              <a:t>možností (vyzkouším všechny)</a:t>
            </a:r>
          </a:p>
          <a:p>
            <a:pPr algn="l"/>
            <a:r>
              <a:rPr lang="cs-CZ" dirty="0" smtClean="0"/>
              <a:t>2</a:t>
            </a:r>
            <a:r>
              <a:rPr lang="en-US" dirty="0" smtClean="0"/>
              <a:t>A</a:t>
            </a:r>
            <a:r>
              <a:rPr lang="cs-CZ" dirty="0" smtClean="0"/>
              <a:t>.</a:t>
            </a:r>
            <a:r>
              <a:rPr lang="en-US" dirty="0" smtClean="0"/>
              <a:t> Je</a:t>
            </a:r>
            <a:r>
              <a:rPr lang="cs-CZ" dirty="0" smtClean="0"/>
              <a:t>-li nosná přímka jen jedna, najdu najvětší kliku jako kliku v intervalovém grafu </a:t>
            </a:r>
            <a:endParaRPr lang="en-US" dirty="0" smtClean="0"/>
          </a:p>
          <a:p>
            <a:pPr algn="l"/>
            <a:r>
              <a:rPr lang="en-US" dirty="0" smtClean="0"/>
              <a:t>2B. </a:t>
            </a:r>
            <a:r>
              <a:rPr lang="cs-CZ" dirty="0" smtClean="0"/>
              <a:t>Je-li nosných pčímek více, na každé přímce spočítám, kolik úseček obsahuje všechny průsečíky těchto přímek, a sečtu před přes jednotlivé nosné přímky</a:t>
            </a:r>
          </a:p>
          <a:p>
            <a:pPr algn="l"/>
            <a:r>
              <a:rPr lang="cs-CZ" dirty="0" smtClean="0"/>
              <a:t>3. Porovnám přes všechny možnosti souboru nosných přímek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Co když není reprezentace součástí vstupu? (Sestrojit reprezentaci je NP-těžké.)</a:t>
            </a:r>
          </a:p>
          <a:p>
            <a:pPr algn="l"/>
            <a:endParaRPr lang="cs-CZ" dirty="0"/>
          </a:p>
          <a:p>
            <a:pPr algn="l"/>
            <a:r>
              <a:rPr lang="cs-CZ" b="1" dirty="0" smtClean="0"/>
              <a:t>Thm:</a:t>
            </a:r>
            <a:r>
              <a:rPr lang="cs-CZ" dirty="0" smtClean="0"/>
              <a:t> Každý k-DIR graf o n vrcholech má O(n</a:t>
            </a:r>
            <a:r>
              <a:rPr lang="cs-CZ" baseline="30000" dirty="0" smtClean="0"/>
              <a:t>k+1</a:t>
            </a:r>
            <a:r>
              <a:rPr lang="cs-CZ" dirty="0" smtClean="0"/>
              <a:t>) maximálních klik</a:t>
            </a:r>
          </a:p>
          <a:p>
            <a:pPr algn="l"/>
            <a:r>
              <a:rPr lang="cs-CZ" b="1" dirty="0" smtClean="0"/>
              <a:t>Důkaz:</a:t>
            </a:r>
            <a:r>
              <a:rPr lang="cs-CZ" dirty="0" smtClean="0"/>
              <a:t> Algoritmem výše</a:t>
            </a:r>
            <a:endParaRPr lang="cs-CZ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/>
              <a:t>2. CLIQUE v </a:t>
            </a:r>
            <a:r>
              <a:rPr lang="cs-CZ" dirty="0" smtClean="0"/>
              <a:t>STRING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en-US" dirty="0"/>
              <a:t>Matthias </a:t>
            </a:r>
            <a:r>
              <a:rPr lang="en-US" dirty="0" err="1"/>
              <a:t>Middendorf</a:t>
            </a:r>
            <a:r>
              <a:rPr lang="en-US" dirty="0"/>
              <a:t> and Frank </a:t>
            </a:r>
            <a:r>
              <a:rPr lang="en-US" dirty="0" smtClean="0"/>
              <a:t>Pfeiffer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/>
              <a:t>The max clique problem in classes of string-</a:t>
            </a:r>
            <a:r>
              <a:rPr lang="en-US" dirty="0" err="1"/>
              <a:t>graphs.Discrete</a:t>
            </a:r>
            <a:r>
              <a:rPr lang="en-US" dirty="0"/>
              <a:t> Math., 108(1-3):365–372, </a:t>
            </a:r>
            <a:r>
              <a:rPr lang="en-US" dirty="0" smtClean="0"/>
              <a:t>1992</a:t>
            </a:r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Následují slajdy vložené ze zvané přednášky na IWCIA 2018 v Portu 22.11.2018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STRING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78194" y="1122363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9806" y="135091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443315" y="1246645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10811" y="191728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4490" y="207460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959511" y="1731218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843548" y="1313419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5"/>
            <a:endCxn id="50" idx="6"/>
          </p:cNvCxnSpPr>
          <p:nvPr/>
        </p:nvCxnSpPr>
        <p:spPr>
          <a:xfrm>
            <a:off x="2569200" y="1380923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9" idx="7"/>
            <a:endCxn id="50" idx="6"/>
          </p:cNvCxnSpPr>
          <p:nvPr/>
        </p:nvCxnSpPr>
        <p:spPr>
          <a:xfrm flipV="1">
            <a:off x="2500375" y="1809877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5"/>
            <a:endCxn id="47" idx="4"/>
          </p:cNvCxnSpPr>
          <p:nvPr/>
        </p:nvCxnSpPr>
        <p:spPr>
          <a:xfrm flipV="1">
            <a:off x="2500375" y="1403962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828272" y="1455175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49" idx="5"/>
          </p:cNvCxnSpPr>
          <p:nvPr/>
        </p:nvCxnSpPr>
        <p:spPr>
          <a:xfrm>
            <a:off x="1836696" y="2051567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06995" y="2485947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18766" y="3040216"/>
            <a:ext cx="271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(G) is NP-complete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STRING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78194" y="1122363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9806" y="135091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443315" y="1246645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10811" y="191728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4490" y="207460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959511" y="1731218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843548" y="1313419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5"/>
            <a:endCxn id="50" idx="6"/>
          </p:cNvCxnSpPr>
          <p:nvPr/>
        </p:nvCxnSpPr>
        <p:spPr>
          <a:xfrm>
            <a:off x="2569200" y="1380923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9" idx="7"/>
            <a:endCxn id="50" idx="6"/>
          </p:cNvCxnSpPr>
          <p:nvPr/>
        </p:nvCxnSpPr>
        <p:spPr>
          <a:xfrm flipV="1">
            <a:off x="2500375" y="1809877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5"/>
            <a:endCxn id="47" idx="4"/>
          </p:cNvCxnSpPr>
          <p:nvPr/>
        </p:nvCxnSpPr>
        <p:spPr>
          <a:xfrm flipV="1">
            <a:off x="2500375" y="1403962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828272" y="1455175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49" idx="5"/>
          </p:cNvCxnSpPr>
          <p:nvPr/>
        </p:nvCxnSpPr>
        <p:spPr>
          <a:xfrm>
            <a:off x="1836696" y="2051567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06995" y="2485947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18766" y="3040216"/>
            <a:ext cx="271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(G) is NP-complete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44065" y="1092864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35677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9186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76682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40361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25382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309419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5"/>
            <a:endCxn id="23" idx="6"/>
          </p:cNvCxnSpPr>
          <p:nvPr/>
        </p:nvCxnSpPr>
        <p:spPr>
          <a:xfrm>
            <a:off x="6035071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7"/>
            <a:endCxn id="23" idx="6"/>
          </p:cNvCxnSpPr>
          <p:nvPr/>
        </p:nvCxnSpPr>
        <p:spPr>
          <a:xfrm flipV="1">
            <a:off x="5966246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5"/>
            <a:endCxn id="20" idx="4"/>
          </p:cNvCxnSpPr>
          <p:nvPr/>
        </p:nvCxnSpPr>
        <p:spPr>
          <a:xfrm flipV="1">
            <a:off x="5966246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294143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2" idx="5"/>
          </p:cNvCxnSpPr>
          <p:nvPr/>
        </p:nvCxnSpPr>
        <p:spPr>
          <a:xfrm>
            <a:off x="5302567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59282" y="2483619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r>
              <a:rPr lang="en-US" sz="2400" baseline="30000" dirty="0" smtClean="0">
                <a:solidFill>
                  <a:schemeClr val="tx2"/>
                </a:solidFill>
              </a:rPr>
              <a:t>2*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40784" y="150603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20136" y="170505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442549" y="1269737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64305" y="1237724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06200" y="175076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00580" y="1497531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54648" y="1806617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47291" y="150310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69731" y="1361622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08174" y="203017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69731" y="190082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93299" y="196593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66650" y="3048146"/>
            <a:ext cx="300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 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(</a:t>
            </a:r>
            <a:r>
              <a:rPr lang="en-US" sz="2400" dirty="0">
                <a:solidFill>
                  <a:schemeClr val="tx2"/>
                </a:solidFill>
              </a:rPr>
              <a:t>G</a:t>
            </a:r>
            <a:r>
              <a:rPr lang="en-US" sz="2400" baseline="30000" dirty="0">
                <a:solidFill>
                  <a:schemeClr val="tx2"/>
                </a:solidFill>
              </a:rPr>
              <a:t>2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) = (G) + |E(G)|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STRING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78194" y="1122363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9806" y="135091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443315" y="1246645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10811" y="191728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4490" y="207460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959511" y="1731218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843548" y="1313419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5"/>
            <a:endCxn id="50" idx="6"/>
          </p:cNvCxnSpPr>
          <p:nvPr/>
        </p:nvCxnSpPr>
        <p:spPr>
          <a:xfrm>
            <a:off x="2569200" y="1380923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9" idx="7"/>
            <a:endCxn id="50" idx="6"/>
          </p:cNvCxnSpPr>
          <p:nvPr/>
        </p:nvCxnSpPr>
        <p:spPr>
          <a:xfrm flipV="1">
            <a:off x="2500375" y="1809877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5"/>
            <a:endCxn id="47" idx="4"/>
          </p:cNvCxnSpPr>
          <p:nvPr/>
        </p:nvCxnSpPr>
        <p:spPr>
          <a:xfrm flipV="1">
            <a:off x="2500375" y="1403962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828272" y="1455175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49" idx="5"/>
          </p:cNvCxnSpPr>
          <p:nvPr/>
        </p:nvCxnSpPr>
        <p:spPr>
          <a:xfrm>
            <a:off x="1836696" y="2051567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06995" y="2485947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18766" y="3040216"/>
            <a:ext cx="271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(G) is NP-complete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44065" y="1092864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35677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9186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76682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40361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25382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309419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5"/>
            <a:endCxn id="23" idx="6"/>
          </p:cNvCxnSpPr>
          <p:nvPr/>
        </p:nvCxnSpPr>
        <p:spPr>
          <a:xfrm>
            <a:off x="6035071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7"/>
            <a:endCxn id="23" idx="6"/>
          </p:cNvCxnSpPr>
          <p:nvPr/>
        </p:nvCxnSpPr>
        <p:spPr>
          <a:xfrm flipV="1">
            <a:off x="5966246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5"/>
            <a:endCxn id="20" idx="4"/>
          </p:cNvCxnSpPr>
          <p:nvPr/>
        </p:nvCxnSpPr>
        <p:spPr>
          <a:xfrm flipV="1">
            <a:off x="5966246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294143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2" idx="5"/>
          </p:cNvCxnSpPr>
          <p:nvPr/>
        </p:nvCxnSpPr>
        <p:spPr>
          <a:xfrm>
            <a:off x="5302567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59282" y="2483619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r>
              <a:rPr lang="en-US" sz="2400" baseline="30000" dirty="0" smtClean="0">
                <a:solidFill>
                  <a:schemeClr val="tx2"/>
                </a:solidFill>
              </a:rPr>
              <a:t>2*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40784" y="150603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20136" y="170505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442549" y="1269737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64305" y="1237724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06200" y="175076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00580" y="1497531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54648" y="1806617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47291" y="150310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69731" y="1361622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08174" y="203017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69731" y="190082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93299" y="196593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66650" y="3048146"/>
            <a:ext cx="300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 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(</a:t>
            </a:r>
            <a:r>
              <a:rPr lang="en-US" sz="2400" dirty="0">
                <a:solidFill>
                  <a:schemeClr val="tx2"/>
                </a:solidFill>
              </a:rPr>
              <a:t>G</a:t>
            </a:r>
            <a:r>
              <a:rPr lang="en-US" sz="2400" baseline="30000" dirty="0">
                <a:solidFill>
                  <a:schemeClr val="tx2"/>
                </a:solidFill>
              </a:rPr>
              <a:t>2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) = (G) + |E(G)|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224686" y="1092864"/>
            <a:ext cx="296933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716298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9389807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657303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320982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906003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790040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4" idx="5"/>
            <a:endCxn id="87" idx="6"/>
          </p:cNvCxnSpPr>
          <p:nvPr/>
        </p:nvCxnSpPr>
        <p:spPr>
          <a:xfrm>
            <a:off x="9515692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7"/>
            <a:endCxn id="87" idx="6"/>
          </p:cNvCxnSpPr>
          <p:nvPr/>
        </p:nvCxnSpPr>
        <p:spPr>
          <a:xfrm flipV="1">
            <a:off x="9446867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6" idx="5"/>
            <a:endCxn id="84" idx="4"/>
          </p:cNvCxnSpPr>
          <p:nvPr/>
        </p:nvCxnSpPr>
        <p:spPr>
          <a:xfrm flipV="1">
            <a:off x="9446867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774764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5" idx="5"/>
            <a:endCxn id="86" idx="5"/>
          </p:cNvCxnSpPr>
          <p:nvPr/>
        </p:nvCxnSpPr>
        <p:spPr>
          <a:xfrm>
            <a:off x="8783188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39903" y="2483619"/>
            <a:ext cx="96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o-G</a:t>
            </a:r>
            <a:r>
              <a:rPr lang="en-US" sz="2400" baseline="30000" dirty="0" smtClean="0">
                <a:solidFill>
                  <a:schemeClr val="tx2"/>
                </a:solidFill>
              </a:rPr>
              <a:t>2*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190342" y="150787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86576" y="123224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612299" y="187258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761646" y="167762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83" idx="6"/>
            <a:endCxn id="86" idx="1"/>
          </p:cNvCxnSpPr>
          <p:nvPr/>
        </p:nvCxnSpPr>
        <p:spPr>
          <a:xfrm>
            <a:off x="8863782" y="1400070"/>
            <a:ext cx="478799" cy="668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4" idx="3"/>
            <a:endCxn id="85" idx="6"/>
          </p:cNvCxnSpPr>
          <p:nvPr/>
        </p:nvCxnSpPr>
        <p:spPr>
          <a:xfrm flipH="1">
            <a:off x="8804787" y="1351424"/>
            <a:ext cx="606619" cy="61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2"/>
            <a:endCxn id="85" idx="7"/>
          </p:cNvCxnSpPr>
          <p:nvPr/>
        </p:nvCxnSpPr>
        <p:spPr>
          <a:xfrm flipH="1">
            <a:off x="8783188" y="1780378"/>
            <a:ext cx="1122815" cy="13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87" idx="6"/>
            <a:endCxn id="83" idx="5"/>
          </p:cNvCxnSpPr>
          <p:nvPr/>
        </p:nvCxnSpPr>
        <p:spPr>
          <a:xfrm flipH="1" flipV="1">
            <a:off x="8842183" y="1455689"/>
            <a:ext cx="1211304" cy="324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4" idx="6"/>
          </p:cNvCxnSpPr>
          <p:nvPr/>
        </p:nvCxnSpPr>
        <p:spPr>
          <a:xfrm flipV="1">
            <a:off x="9537291" y="1295804"/>
            <a:ext cx="7472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85" idx="6"/>
            <a:endCxn id="98" idx="1"/>
          </p:cNvCxnSpPr>
          <p:nvPr/>
        </p:nvCxnSpPr>
        <p:spPr>
          <a:xfrm flipV="1">
            <a:off x="8804787" y="1256021"/>
            <a:ext cx="1503465" cy="710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6" idx="7"/>
            <a:endCxn id="98" idx="2"/>
          </p:cNvCxnSpPr>
          <p:nvPr/>
        </p:nvCxnSpPr>
        <p:spPr>
          <a:xfrm flipV="1">
            <a:off x="9446867" y="1313419"/>
            <a:ext cx="839709" cy="754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7" idx="7"/>
            <a:endCxn id="98" idx="1"/>
          </p:cNvCxnSpPr>
          <p:nvPr/>
        </p:nvCxnSpPr>
        <p:spPr>
          <a:xfrm flipV="1">
            <a:off x="10031888" y="1256021"/>
            <a:ext cx="276364" cy="46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3" idx="6"/>
            <a:endCxn id="97" idx="1"/>
          </p:cNvCxnSpPr>
          <p:nvPr/>
        </p:nvCxnSpPr>
        <p:spPr>
          <a:xfrm>
            <a:off x="8863782" y="1400070"/>
            <a:ext cx="1348236" cy="131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5" idx="7"/>
            <a:endCxn id="97" idx="2"/>
          </p:cNvCxnSpPr>
          <p:nvPr/>
        </p:nvCxnSpPr>
        <p:spPr>
          <a:xfrm flipV="1">
            <a:off x="8783188" y="1589048"/>
            <a:ext cx="1407154" cy="32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7" idx="7"/>
            <a:endCxn id="97" idx="3"/>
          </p:cNvCxnSpPr>
          <p:nvPr/>
        </p:nvCxnSpPr>
        <p:spPr>
          <a:xfrm flipV="1">
            <a:off x="10031888" y="1646445"/>
            <a:ext cx="180130" cy="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8" idx="4"/>
            <a:endCxn id="103" idx="2"/>
          </p:cNvCxnSpPr>
          <p:nvPr/>
        </p:nvCxnSpPr>
        <p:spPr>
          <a:xfrm>
            <a:off x="10360583" y="1394591"/>
            <a:ext cx="401063" cy="36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97" idx="7"/>
            <a:endCxn id="103" idx="2"/>
          </p:cNvCxnSpPr>
          <p:nvPr/>
        </p:nvCxnSpPr>
        <p:spPr>
          <a:xfrm>
            <a:off x="10316680" y="1531650"/>
            <a:ext cx="444966" cy="227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8" idx="4"/>
          </p:cNvCxnSpPr>
          <p:nvPr/>
        </p:nvCxnSpPr>
        <p:spPr>
          <a:xfrm>
            <a:off x="10360583" y="1394591"/>
            <a:ext cx="357160" cy="5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97" idx="6"/>
            <a:endCxn id="102" idx="0"/>
          </p:cNvCxnSpPr>
          <p:nvPr/>
        </p:nvCxnSpPr>
        <p:spPr>
          <a:xfrm>
            <a:off x="10338356" y="1589048"/>
            <a:ext cx="347950" cy="283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7511846" y="3051849"/>
            <a:ext cx="4497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(</a:t>
            </a:r>
            <a:r>
              <a:rPr lang="en-US" sz="2400" dirty="0">
                <a:solidFill>
                  <a:schemeClr val="tx2"/>
                </a:solidFill>
              </a:rPr>
              <a:t>co-G</a:t>
            </a:r>
            <a:r>
              <a:rPr lang="en-US" sz="2400" baseline="30000" dirty="0">
                <a:solidFill>
                  <a:schemeClr val="tx2"/>
                </a:solidFill>
              </a:rPr>
              <a:t>2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) =  (</a:t>
            </a:r>
            <a:r>
              <a:rPr lang="en-US" sz="2400" dirty="0">
                <a:solidFill>
                  <a:schemeClr val="tx2"/>
                </a:solidFill>
              </a:rPr>
              <a:t>G</a:t>
            </a:r>
            <a:r>
              <a:rPr lang="en-US" sz="2400" baseline="30000" dirty="0">
                <a:solidFill>
                  <a:schemeClr val="tx2"/>
                </a:solidFill>
              </a:rPr>
              <a:t>2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) = (G) + |E(G)|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06994" y="4699819"/>
            <a:ext cx="440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44546A"/>
                </a:solidFill>
              </a:rPr>
              <a:t>co-G</a:t>
            </a:r>
            <a:r>
              <a:rPr lang="en-US" sz="2400" baseline="30000" dirty="0" smtClean="0">
                <a:solidFill>
                  <a:srgbClr val="44546A"/>
                </a:solidFill>
              </a:rPr>
              <a:t>2*</a:t>
            </a:r>
            <a:r>
              <a:rPr lang="en-US" sz="2400" dirty="0" smtClean="0">
                <a:solidFill>
                  <a:srgbClr val="44546A"/>
                </a:solidFill>
              </a:rPr>
              <a:t> is a STRING graph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5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6309" y="196082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STRING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8224686" y="1092864"/>
            <a:ext cx="296933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716298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9389807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657303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320982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906003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790040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4" idx="5"/>
            <a:endCxn id="87" idx="6"/>
          </p:cNvCxnSpPr>
          <p:nvPr/>
        </p:nvCxnSpPr>
        <p:spPr>
          <a:xfrm>
            <a:off x="9515692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7"/>
            <a:endCxn id="87" idx="6"/>
          </p:cNvCxnSpPr>
          <p:nvPr/>
        </p:nvCxnSpPr>
        <p:spPr>
          <a:xfrm flipV="1">
            <a:off x="9446867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6" idx="5"/>
            <a:endCxn id="84" idx="4"/>
          </p:cNvCxnSpPr>
          <p:nvPr/>
        </p:nvCxnSpPr>
        <p:spPr>
          <a:xfrm flipV="1">
            <a:off x="9446867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774764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5" idx="5"/>
            <a:endCxn id="86" idx="5"/>
          </p:cNvCxnSpPr>
          <p:nvPr/>
        </p:nvCxnSpPr>
        <p:spPr>
          <a:xfrm>
            <a:off x="8783188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39903" y="2483619"/>
            <a:ext cx="96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o-G</a:t>
            </a:r>
            <a:r>
              <a:rPr lang="en-US" sz="2400" baseline="30000" dirty="0" smtClean="0">
                <a:solidFill>
                  <a:schemeClr val="tx2"/>
                </a:solidFill>
              </a:rPr>
              <a:t>2*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190342" y="150787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86576" y="123224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612299" y="187258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761646" y="167762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83" idx="6"/>
            <a:endCxn id="86" idx="1"/>
          </p:cNvCxnSpPr>
          <p:nvPr/>
        </p:nvCxnSpPr>
        <p:spPr>
          <a:xfrm>
            <a:off x="8863782" y="1400070"/>
            <a:ext cx="478799" cy="668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4" idx="3"/>
            <a:endCxn id="85" idx="6"/>
          </p:cNvCxnSpPr>
          <p:nvPr/>
        </p:nvCxnSpPr>
        <p:spPr>
          <a:xfrm flipH="1">
            <a:off x="8804787" y="1351424"/>
            <a:ext cx="606619" cy="61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2"/>
            <a:endCxn id="85" idx="7"/>
          </p:cNvCxnSpPr>
          <p:nvPr/>
        </p:nvCxnSpPr>
        <p:spPr>
          <a:xfrm flipH="1">
            <a:off x="8783188" y="1780378"/>
            <a:ext cx="1122815" cy="13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87" idx="6"/>
            <a:endCxn id="83" idx="5"/>
          </p:cNvCxnSpPr>
          <p:nvPr/>
        </p:nvCxnSpPr>
        <p:spPr>
          <a:xfrm flipH="1" flipV="1">
            <a:off x="8842183" y="1455689"/>
            <a:ext cx="1211304" cy="324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4" idx="6"/>
          </p:cNvCxnSpPr>
          <p:nvPr/>
        </p:nvCxnSpPr>
        <p:spPr>
          <a:xfrm flipV="1">
            <a:off x="9537291" y="1295804"/>
            <a:ext cx="7472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85" idx="6"/>
            <a:endCxn id="98" idx="1"/>
          </p:cNvCxnSpPr>
          <p:nvPr/>
        </p:nvCxnSpPr>
        <p:spPr>
          <a:xfrm flipV="1">
            <a:off x="8804787" y="1256021"/>
            <a:ext cx="1503465" cy="710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6" idx="7"/>
            <a:endCxn id="98" idx="2"/>
          </p:cNvCxnSpPr>
          <p:nvPr/>
        </p:nvCxnSpPr>
        <p:spPr>
          <a:xfrm flipV="1">
            <a:off x="9446867" y="1313419"/>
            <a:ext cx="839709" cy="754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7" idx="7"/>
            <a:endCxn id="98" idx="1"/>
          </p:cNvCxnSpPr>
          <p:nvPr/>
        </p:nvCxnSpPr>
        <p:spPr>
          <a:xfrm flipV="1">
            <a:off x="10031888" y="1256021"/>
            <a:ext cx="276364" cy="46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3" idx="6"/>
            <a:endCxn id="97" idx="1"/>
          </p:cNvCxnSpPr>
          <p:nvPr/>
        </p:nvCxnSpPr>
        <p:spPr>
          <a:xfrm>
            <a:off x="8863782" y="1400070"/>
            <a:ext cx="1348236" cy="131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5" idx="7"/>
            <a:endCxn id="97" idx="2"/>
          </p:cNvCxnSpPr>
          <p:nvPr/>
        </p:nvCxnSpPr>
        <p:spPr>
          <a:xfrm flipV="1">
            <a:off x="8783188" y="1589048"/>
            <a:ext cx="1407154" cy="32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7" idx="7"/>
            <a:endCxn id="97" idx="3"/>
          </p:cNvCxnSpPr>
          <p:nvPr/>
        </p:nvCxnSpPr>
        <p:spPr>
          <a:xfrm flipV="1">
            <a:off x="10031888" y="1646445"/>
            <a:ext cx="180130" cy="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8" idx="4"/>
            <a:endCxn id="103" idx="2"/>
          </p:cNvCxnSpPr>
          <p:nvPr/>
        </p:nvCxnSpPr>
        <p:spPr>
          <a:xfrm>
            <a:off x="10360583" y="1394591"/>
            <a:ext cx="401063" cy="36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97" idx="7"/>
            <a:endCxn id="103" idx="2"/>
          </p:cNvCxnSpPr>
          <p:nvPr/>
        </p:nvCxnSpPr>
        <p:spPr>
          <a:xfrm>
            <a:off x="10316680" y="1531650"/>
            <a:ext cx="444966" cy="227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8" idx="4"/>
          </p:cNvCxnSpPr>
          <p:nvPr/>
        </p:nvCxnSpPr>
        <p:spPr>
          <a:xfrm>
            <a:off x="10360583" y="1394591"/>
            <a:ext cx="357160" cy="5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97" idx="6"/>
            <a:endCxn id="102" idx="0"/>
          </p:cNvCxnSpPr>
          <p:nvPr/>
        </p:nvCxnSpPr>
        <p:spPr>
          <a:xfrm>
            <a:off x="10338356" y="1589048"/>
            <a:ext cx="347950" cy="283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40775" y="1425676"/>
            <a:ext cx="440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44546A"/>
                </a:solidFill>
              </a:rPr>
              <a:t>co-G</a:t>
            </a:r>
            <a:r>
              <a:rPr lang="en-US" sz="2400" baseline="30000" dirty="0" smtClean="0">
                <a:solidFill>
                  <a:srgbClr val="44546A"/>
                </a:solidFill>
              </a:rPr>
              <a:t>2*</a:t>
            </a:r>
            <a:r>
              <a:rPr lang="en-US" sz="2400" dirty="0" smtClean="0">
                <a:solidFill>
                  <a:srgbClr val="44546A"/>
                </a:solidFill>
              </a:rPr>
              <a:t> is a STRING graph</a:t>
            </a:r>
            <a:endParaRPr lang="en-US" sz="2400" dirty="0"/>
          </a:p>
        </p:txBody>
      </p:sp>
      <p:sp>
        <p:nvSpPr>
          <p:cNvPr id="15" name="Freeform 14"/>
          <p:cNvSpPr/>
          <p:nvPr/>
        </p:nvSpPr>
        <p:spPr>
          <a:xfrm>
            <a:off x="1995948" y="2182761"/>
            <a:ext cx="2920181" cy="295951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148348" y="2335161"/>
            <a:ext cx="2920181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300748" y="2487561"/>
            <a:ext cx="2920181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453148" y="2639961"/>
            <a:ext cx="2934929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605548" y="2792360"/>
            <a:ext cx="2920181" cy="3087329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6309" y="196082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STRING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8224686" y="1092864"/>
            <a:ext cx="296933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716298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9389807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657303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320982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906003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790040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4" idx="5"/>
            <a:endCxn id="87" idx="6"/>
          </p:cNvCxnSpPr>
          <p:nvPr/>
        </p:nvCxnSpPr>
        <p:spPr>
          <a:xfrm>
            <a:off x="9515692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7"/>
            <a:endCxn id="87" idx="6"/>
          </p:cNvCxnSpPr>
          <p:nvPr/>
        </p:nvCxnSpPr>
        <p:spPr>
          <a:xfrm flipV="1">
            <a:off x="9446867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6" idx="5"/>
            <a:endCxn id="84" idx="4"/>
          </p:cNvCxnSpPr>
          <p:nvPr/>
        </p:nvCxnSpPr>
        <p:spPr>
          <a:xfrm flipV="1">
            <a:off x="9446867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774764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5" idx="5"/>
            <a:endCxn id="86" idx="5"/>
          </p:cNvCxnSpPr>
          <p:nvPr/>
        </p:nvCxnSpPr>
        <p:spPr>
          <a:xfrm>
            <a:off x="8783188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39903" y="2483619"/>
            <a:ext cx="96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o-G</a:t>
            </a:r>
            <a:r>
              <a:rPr lang="en-US" sz="2400" baseline="30000" dirty="0" smtClean="0">
                <a:solidFill>
                  <a:schemeClr val="tx2"/>
                </a:solidFill>
              </a:rPr>
              <a:t>2*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190342" y="150787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86576" y="123224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612299" y="187258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761646" y="167762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83" idx="6"/>
            <a:endCxn id="86" idx="1"/>
          </p:cNvCxnSpPr>
          <p:nvPr/>
        </p:nvCxnSpPr>
        <p:spPr>
          <a:xfrm>
            <a:off x="8863782" y="1400070"/>
            <a:ext cx="478799" cy="668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4" idx="3"/>
            <a:endCxn id="85" idx="6"/>
          </p:cNvCxnSpPr>
          <p:nvPr/>
        </p:nvCxnSpPr>
        <p:spPr>
          <a:xfrm flipH="1">
            <a:off x="8804787" y="1351424"/>
            <a:ext cx="606619" cy="61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2"/>
            <a:endCxn id="85" idx="7"/>
          </p:cNvCxnSpPr>
          <p:nvPr/>
        </p:nvCxnSpPr>
        <p:spPr>
          <a:xfrm flipH="1">
            <a:off x="8783188" y="1780378"/>
            <a:ext cx="1122815" cy="13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87" idx="6"/>
            <a:endCxn id="83" idx="5"/>
          </p:cNvCxnSpPr>
          <p:nvPr/>
        </p:nvCxnSpPr>
        <p:spPr>
          <a:xfrm flipH="1" flipV="1">
            <a:off x="8842183" y="1455689"/>
            <a:ext cx="1211304" cy="324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4" idx="6"/>
          </p:cNvCxnSpPr>
          <p:nvPr/>
        </p:nvCxnSpPr>
        <p:spPr>
          <a:xfrm flipV="1">
            <a:off x="9537291" y="1295804"/>
            <a:ext cx="7472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85" idx="6"/>
            <a:endCxn id="98" idx="1"/>
          </p:cNvCxnSpPr>
          <p:nvPr/>
        </p:nvCxnSpPr>
        <p:spPr>
          <a:xfrm flipV="1">
            <a:off x="8804787" y="1256021"/>
            <a:ext cx="1503465" cy="710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6" idx="7"/>
            <a:endCxn id="98" idx="2"/>
          </p:cNvCxnSpPr>
          <p:nvPr/>
        </p:nvCxnSpPr>
        <p:spPr>
          <a:xfrm flipV="1">
            <a:off x="9446867" y="1313419"/>
            <a:ext cx="839709" cy="754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7" idx="7"/>
            <a:endCxn id="98" idx="1"/>
          </p:cNvCxnSpPr>
          <p:nvPr/>
        </p:nvCxnSpPr>
        <p:spPr>
          <a:xfrm flipV="1">
            <a:off x="10031888" y="1256021"/>
            <a:ext cx="276364" cy="46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3" idx="6"/>
            <a:endCxn id="97" idx="1"/>
          </p:cNvCxnSpPr>
          <p:nvPr/>
        </p:nvCxnSpPr>
        <p:spPr>
          <a:xfrm>
            <a:off x="8863782" y="1400070"/>
            <a:ext cx="1348236" cy="131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5" idx="7"/>
            <a:endCxn id="97" idx="2"/>
          </p:cNvCxnSpPr>
          <p:nvPr/>
        </p:nvCxnSpPr>
        <p:spPr>
          <a:xfrm flipV="1">
            <a:off x="8783188" y="1589048"/>
            <a:ext cx="1407154" cy="32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7" idx="7"/>
            <a:endCxn id="97" idx="3"/>
          </p:cNvCxnSpPr>
          <p:nvPr/>
        </p:nvCxnSpPr>
        <p:spPr>
          <a:xfrm flipV="1">
            <a:off x="10031888" y="1646445"/>
            <a:ext cx="180130" cy="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8" idx="4"/>
            <a:endCxn id="103" idx="2"/>
          </p:cNvCxnSpPr>
          <p:nvPr/>
        </p:nvCxnSpPr>
        <p:spPr>
          <a:xfrm>
            <a:off x="10360583" y="1394591"/>
            <a:ext cx="401063" cy="36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97" idx="7"/>
            <a:endCxn id="103" idx="2"/>
          </p:cNvCxnSpPr>
          <p:nvPr/>
        </p:nvCxnSpPr>
        <p:spPr>
          <a:xfrm>
            <a:off x="10316680" y="1531650"/>
            <a:ext cx="444966" cy="227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8" idx="4"/>
          </p:cNvCxnSpPr>
          <p:nvPr/>
        </p:nvCxnSpPr>
        <p:spPr>
          <a:xfrm>
            <a:off x="10360583" y="1394591"/>
            <a:ext cx="357160" cy="5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97" idx="6"/>
            <a:endCxn id="102" idx="0"/>
          </p:cNvCxnSpPr>
          <p:nvPr/>
        </p:nvCxnSpPr>
        <p:spPr>
          <a:xfrm>
            <a:off x="10338356" y="1589048"/>
            <a:ext cx="347950" cy="283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40775" y="1425676"/>
            <a:ext cx="440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44546A"/>
                </a:solidFill>
              </a:rPr>
              <a:t>co-G</a:t>
            </a:r>
            <a:r>
              <a:rPr lang="en-US" sz="2400" baseline="30000" dirty="0" smtClean="0">
                <a:solidFill>
                  <a:srgbClr val="44546A"/>
                </a:solidFill>
              </a:rPr>
              <a:t>2*</a:t>
            </a:r>
            <a:r>
              <a:rPr lang="en-US" sz="2400" dirty="0" smtClean="0">
                <a:solidFill>
                  <a:srgbClr val="44546A"/>
                </a:solidFill>
              </a:rPr>
              <a:t> is a STRING graph</a:t>
            </a:r>
            <a:endParaRPr lang="en-US" sz="2400" dirty="0"/>
          </a:p>
        </p:txBody>
      </p:sp>
      <p:sp>
        <p:nvSpPr>
          <p:cNvPr id="15" name="Freeform 14"/>
          <p:cNvSpPr/>
          <p:nvPr/>
        </p:nvSpPr>
        <p:spPr>
          <a:xfrm>
            <a:off x="1995948" y="2182761"/>
            <a:ext cx="2920181" cy="295951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148348" y="2335161"/>
            <a:ext cx="2858723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300748" y="2487561"/>
            <a:ext cx="2996386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453148" y="2639961"/>
            <a:ext cx="2934929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 rot="10800000">
            <a:off x="2224543" y="2945283"/>
            <a:ext cx="1772268" cy="2349388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0800000">
            <a:off x="2086891" y="3097683"/>
            <a:ext cx="1757521" cy="1929877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6309" y="196082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STRING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8224686" y="1092864"/>
            <a:ext cx="296933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716298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9389807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657303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320982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906003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790040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4" idx="5"/>
            <a:endCxn id="87" idx="6"/>
          </p:cNvCxnSpPr>
          <p:nvPr/>
        </p:nvCxnSpPr>
        <p:spPr>
          <a:xfrm>
            <a:off x="9515692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7"/>
            <a:endCxn id="87" idx="6"/>
          </p:cNvCxnSpPr>
          <p:nvPr/>
        </p:nvCxnSpPr>
        <p:spPr>
          <a:xfrm flipV="1">
            <a:off x="9446867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6" idx="5"/>
            <a:endCxn id="84" idx="4"/>
          </p:cNvCxnSpPr>
          <p:nvPr/>
        </p:nvCxnSpPr>
        <p:spPr>
          <a:xfrm flipV="1">
            <a:off x="9446867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774764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5" idx="5"/>
            <a:endCxn id="86" idx="5"/>
          </p:cNvCxnSpPr>
          <p:nvPr/>
        </p:nvCxnSpPr>
        <p:spPr>
          <a:xfrm>
            <a:off x="8783188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39903" y="2483619"/>
            <a:ext cx="96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o-G</a:t>
            </a:r>
            <a:r>
              <a:rPr lang="en-US" sz="2400" baseline="30000" dirty="0" smtClean="0">
                <a:solidFill>
                  <a:schemeClr val="tx2"/>
                </a:solidFill>
              </a:rPr>
              <a:t>2*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190342" y="150787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86576" y="123224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612299" y="187258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761646" y="167762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83" idx="6"/>
            <a:endCxn id="86" idx="1"/>
          </p:cNvCxnSpPr>
          <p:nvPr/>
        </p:nvCxnSpPr>
        <p:spPr>
          <a:xfrm>
            <a:off x="8863782" y="1400070"/>
            <a:ext cx="478799" cy="668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4" idx="3"/>
            <a:endCxn id="85" idx="6"/>
          </p:cNvCxnSpPr>
          <p:nvPr/>
        </p:nvCxnSpPr>
        <p:spPr>
          <a:xfrm flipH="1">
            <a:off x="8804787" y="1351424"/>
            <a:ext cx="606619" cy="61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2"/>
            <a:endCxn id="85" idx="7"/>
          </p:cNvCxnSpPr>
          <p:nvPr/>
        </p:nvCxnSpPr>
        <p:spPr>
          <a:xfrm flipH="1">
            <a:off x="8783188" y="1780378"/>
            <a:ext cx="1122815" cy="13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87" idx="6"/>
            <a:endCxn id="83" idx="5"/>
          </p:cNvCxnSpPr>
          <p:nvPr/>
        </p:nvCxnSpPr>
        <p:spPr>
          <a:xfrm flipH="1" flipV="1">
            <a:off x="8842183" y="1455689"/>
            <a:ext cx="1211304" cy="324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4" idx="6"/>
          </p:cNvCxnSpPr>
          <p:nvPr/>
        </p:nvCxnSpPr>
        <p:spPr>
          <a:xfrm flipV="1">
            <a:off x="9537291" y="1295804"/>
            <a:ext cx="7472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85" idx="6"/>
            <a:endCxn id="98" idx="1"/>
          </p:cNvCxnSpPr>
          <p:nvPr/>
        </p:nvCxnSpPr>
        <p:spPr>
          <a:xfrm flipV="1">
            <a:off x="8804787" y="1256021"/>
            <a:ext cx="1503465" cy="710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6" idx="7"/>
            <a:endCxn id="98" idx="2"/>
          </p:cNvCxnSpPr>
          <p:nvPr/>
        </p:nvCxnSpPr>
        <p:spPr>
          <a:xfrm flipV="1">
            <a:off x="9446867" y="1313419"/>
            <a:ext cx="839709" cy="754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7" idx="7"/>
            <a:endCxn id="98" idx="1"/>
          </p:cNvCxnSpPr>
          <p:nvPr/>
        </p:nvCxnSpPr>
        <p:spPr>
          <a:xfrm flipV="1">
            <a:off x="10031888" y="1256021"/>
            <a:ext cx="276364" cy="46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3" idx="6"/>
            <a:endCxn id="97" idx="1"/>
          </p:cNvCxnSpPr>
          <p:nvPr/>
        </p:nvCxnSpPr>
        <p:spPr>
          <a:xfrm>
            <a:off x="8863782" y="1400070"/>
            <a:ext cx="1348236" cy="131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5" idx="7"/>
            <a:endCxn id="97" idx="2"/>
          </p:cNvCxnSpPr>
          <p:nvPr/>
        </p:nvCxnSpPr>
        <p:spPr>
          <a:xfrm flipV="1">
            <a:off x="8783188" y="1589048"/>
            <a:ext cx="1407154" cy="32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7" idx="7"/>
            <a:endCxn id="97" idx="3"/>
          </p:cNvCxnSpPr>
          <p:nvPr/>
        </p:nvCxnSpPr>
        <p:spPr>
          <a:xfrm flipV="1">
            <a:off x="10031888" y="1646445"/>
            <a:ext cx="180130" cy="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8" idx="4"/>
            <a:endCxn id="103" idx="2"/>
          </p:cNvCxnSpPr>
          <p:nvPr/>
        </p:nvCxnSpPr>
        <p:spPr>
          <a:xfrm>
            <a:off x="10360583" y="1394591"/>
            <a:ext cx="401063" cy="36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97" idx="7"/>
            <a:endCxn id="103" idx="2"/>
          </p:cNvCxnSpPr>
          <p:nvPr/>
        </p:nvCxnSpPr>
        <p:spPr>
          <a:xfrm>
            <a:off x="10316680" y="1531650"/>
            <a:ext cx="444966" cy="227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8" idx="4"/>
          </p:cNvCxnSpPr>
          <p:nvPr/>
        </p:nvCxnSpPr>
        <p:spPr>
          <a:xfrm>
            <a:off x="10360583" y="1394591"/>
            <a:ext cx="357160" cy="5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97" idx="6"/>
            <a:endCxn id="102" idx="0"/>
          </p:cNvCxnSpPr>
          <p:nvPr/>
        </p:nvCxnSpPr>
        <p:spPr>
          <a:xfrm>
            <a:off x="10338356" y="1589048"/>
            <a:ext cx="347950" cy="283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40775" y="1425676"/>
            <a:ext cx="440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44546A"/>
                </a:solidFill>
              </a:rPr>
              <a:t>co-G</a:t>
            </a:r>
            <a:r>
              <a:rPr lang="en-US" sz="2400" baseline="30000" dirty="0" smtClean="0">
                <a:solidFill>
                  <a:srgbClr val="44546A"/>
                </a:solidFill>
              </a:rPr>
              <a:t>2*</a:t>
            </a:r>
            <a:r>
              <a:rPr lang="en-US" sz="2400" dirty="0" smtClean="0">
                <a:solidFill>
                  <a:srgbClr val="44546A"/>
                </a:solidFill>
              </a:rPr>
              <a:t> is a STRING graph</a:t>
            </a:r>
            <a:endParaRPr lang="en-US" sz="2400" dirty="0"/>
          </a:p>
        </p:txBody>
      </p:sp>
      <p:sp>
        <p:nvSpPr>
          <p:cNvPr id="15" name="Freeform 14"/>
          <p:cNvSpPr/>
          <p:nvPr/>
        </p:nvSpPr>
        <p:spPr>
          <a:xfrm>
            <a:off x="1995948" y="2182761"/>
            <a:ext cx="2920181" cy="295951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148348" y="2335161"/>
            <a:ext cx="2858723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300748" y="2487561"/>
            <a:ext cx="2996386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453148" y="2639961"/>
            <a:ext cx="2934929" cy="3102530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 rot="10800000">
            <a:off x="2224543" y="2945283"/>
            <a:ext cx="1772268" cy="2349388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0800000">
            <a:off x="2086891" y="3097683"/>
            <a:ext cx="1757521" cy="1929877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0800000">
            <a:off x="2403405" y="3252539"/>
            <a:ext cx="2065354" cy="2263358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0800000">
            <a:off x="2224540" y="3404939"/>
            <a:ext cx="2091819" cy="1889732"/>
          </a:xfrm>
          <a:custGeom>
            <a:avLst/>
            <a:gdLst>
              <a:gd name="connsiteX0" fmla="*/ 9833 w 2920181"/>
              <a:gd name="connsiteY0" fmla="*/ 0 h 2959510"/>
              <a:gd name="connsiteX1" fmla="*/ 0 w 2920181"/>
              <a:gd name="connsiteY1" fmla="*/ 2949678 h 2959510"/>
              <a:gd name="connsiteX2" fmla="*/ 2920181 w 2920181"/>
              <a:gd name="connsiteY2" fmla="*/ 2959510 h 29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0181" h="2959510">
                <a:moveTo>
                  <a:pt x="9833" y="0"/>
                </a:moveTo>
                <a:cubicBezTo>
                  <a:pt x="6555" y="983226"/>
                  <a:pt x="3278" y="1966452"/>
                  <a:pt x="0" y="2949678"/>
                </a:cubicBezTo>
                <a:lnTo>
                  <a:pt x="2920181" y="295951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CLIQUE v CONV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/>
              <a:t>J</a:t>
            </a:r>
            <a:r>
              <a:rPr lang="cs-CZ" dirty="0" smtClean="0"/>
              <a:t>.</a:t>
            </a:r>
            <a:r>
              <a:rPr lang="en-US" dirty="0" smtClean="0"/>
              <a:t>K</a:t>
            </a:r>
            <a:r>
              <a:rPr lang="cs-CZ" dirty="0" smtClean="0"/>
              <a:t>.</a:t>
            </a:r>
            <a:r>
              <a:rPr lang="cs-CZ" dirty="0"/>
              <a:t>,</a:t>
            </a:r>
            <a:r>
              <a:rPr lang="en-US" dirty="0" smtClean="0"/>
              <a:t> Ale</a:t>
            </a:r>
            <a:r>
              <a:rPr lang="cs-CZ" dirty="0"/>
              <a:t>š</a:t>
            </a:r>
            <a:r>
              <a:rPr lang="en-US" dirty="0" smtClean="0"/>
              <a:t> </a:t>
            </a:r>
            <a:r>
              <a:rPr lang="en-US" dirty="0" err="1" smtClean="0"/>
              <a:t>Kub</a:t>
            </a:r>
            <a:r>
              <a:rPr lang="cs-CZ" dirty="0"/>
              <a:t>ě</a:t>
            </a:r>
            <a:r>
              <a:rPr lang="en-US" dirty="0" err="1" smtClean="0"/>
              <a:t>na</a:t>
            </a:r>
            <a:r>
              <a:rPr lang="en-US" dirty="0" err="1"/>
              <a:t>.</a:t>
            </a:r>
            <a:r>
              <a:rPr lang="en-US" dirty="0"/>
              <a:t> On intersection representations of co-planar </a:t>
            </a:r>
            <a:r>
              <a:rPr lang="en-US" dirty="0" err="1"/>
              <a:t>graphs.DiscreteMath</a:t>
            </a:r>
            <a:r>
              <a:rPr lang="en-US" dirty="0"/>
              <a:t>., 178(1-3):251–255, 1998.</a:t>
            </a:r>
            <a:endParaRPr lang="cs-CZ" dirty="0"/>
          </a:p>
          <a:p>
            <a:pPr algn="l"/>
            <a:r>
              <a:rPr lang="cs-CZ" dirty="0" smtClean="0"/>
              <a:t>Následují slajdy vložené ze zvané přednášky na IWCIA 2018 v Portu 22.11.2018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INDEPENDENT SET is NP-complete in planar graphs       </a:t>
            </a:r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</a:t>
            </a:r>
          </a:p>
          <a:p>
            <a:r>
              <a:rPr lang="en-US" altLang="en-US" sz="2400" i="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CLIQUE is NP-complete in co-planar graphs</a:t>
            </a:r>
          </a:p>
          <a:p>
            <a:endParaRPr lang="en-US" altLang="en-US" sz="2400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en-US" sz="2400" i="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And co-planar graphs are CONV graphs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2998788" y="5661025"/>
            <a:ext cx="3960812" cy="71438"/>
            <a:chOff x="1837" y="1616"/>
            <a:chExt cx="2495" cy="45"/>
          </a:xfrm>
        </p:grpSpPr>
        <p:sp>
          <p:nvSpPr>
            <p:cNvPr id="23635" name="Line 4"/>
            <p:cNvSpPr>
              <a:spLocks noChangeShapeType="1"/>
            </p:cNvSpPr>
            <p:nvPr/>
          </p:nvSpPr>
          <p:spPr bwMode="auto">
            <a:xfrm>
              <a:off x="3016" y="1616"/>
              <a:ext cx="499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Line 5"/>
            <p:cNvSpPr>
              <a:spLocks noChangeShapeType="1"/>
            </p:cNvSpPr>
            <p:nvPr/>
          </p:nvSpPr>
          <p:spPr bwMode="auto">
            <a:xfrm flipH="1">
              <a:off x="2199" y="1616"/>
              <a:ext cx="680" cy="0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Line 6"/>
            <p:cNvSpPr>
              <a:spLocks noChangeShapeType="1"/>
            </p:cNvSpPr>
            <p:nvPr/>
          </p:nvSpPr>
          <p:spPr bwMode="auto">
            <a:xfrm flipH="1" flipV="1">
              <a:off x="1973" y="1661"/>
              <a:ext cx="499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Line 7"/>
            <p:cNvSpPr>
              <a:spLocks noChangeShapeType="1"/>
            </p:cNvSpPr>
            <p:nvPr/>
          </p:nvSpPr>
          <p:spPr bwMode="auto">
            <a:xfrm flipV="1">
              <a:off x="2653" y="1661"/>
              <a:ext cx="454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8"/>
            <p:cNvSpPr>
              <a:spLocks noChangeShapeType="1"/>
            </p:cNvSpPr>
            <p:nvPr/>
          </p:nvSpPr>
          <p:spPr bwMode="auto">
            <a:xfrm>
              <a:off x="1837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6" name="Group 9"/>
          <p:cNvGrpSpPr>
            <a:grpSpLocks/>
          </p:cNvGrpSpPr>
          <p:nvPr/>
        </p:nvGrpSpPr>
        <p:grpSpPr bwMode="auto">
          <a:xfrm>
            <a:off x="2551565" y="4391300"/>
            <a:ext cx="503238" cy="504825"/>
            <a:chOff x="2426" y="1253"/>
            <a:chExt cx="726" cy="726"/>
          </a:xfrm>
        </p:grpSpPr>
        <p:sp>
          <p:nvSpPr>
            <p:cNvPr id="23631" name="Oval 10"/>
            <p:cNvSpPr>
              <a:spLocks noChangeArrowheads="1"/>
            </p:cNvSpPr>
            <p:nvPr/>
          </p:nvSpPr>
          <p:spPr bwMode="auto">
            <a:xfrm>
              <a:off x="2426" y="1253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Freeform 11"/>
            <p:cNvSpPr>
              <a:spLocks/>
            </p:cNvSpPr>
            <p:nvPr/>
          </p:nvSpPr>
          <p:spPr bwMode="auto">
            <a:xfrm>
              <a:off x="2426" y="1253"/>
              <a:ext cx="589" cy="285"/>
            </a:xfrm>
            <a:custGeom>
              <a:avLst/>
              <a:gdLst>
                <a:gd name="T0" fmla="*/ 0 w 589"/>
                <a:gd name="T1" fmla="*/ 285 h 285"/>
                <a:gd name="T2" fmla="*/ 94 w 589"/>
                <a:gd name="T3" fmla="*/ 134 h 285"/>
                <a:gd name="T4" fmla="*/ 232 w 589"/>
                <a:gd name="T5" fmla="*/ 28 h 285"/>
                <a:gd name="T6" fmla="*/ 435 w 589"/>
                <a:gd name="T7" fmla="*/ 12 h 285"/>
                <a:gd name="T8" fmla="*/ 589 w 589"/>
                <a:gd name="T9" fmla="*/ 103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9" h="285">
                  <a:moveTo>
                    <a:pt x="0" y="285"/>
                  </a:moveTo>
                  <a:cubicBezTo>
                    <a:pt x="16" y="260"/>
                    <a:pt x="55" y="177"/>
                    <a:pt x="94" y="134"/>
                  </a:cubicBezTo>
                  <a:cubicBezTo>
                    <a:pt x="133" y="91"/>
                    <a:pt x="175" y="48"/>
                    <a:pt x="232" y="28"/>
                  </a:cubicBezTo>
                  <a:cubicBezTo>
                    <a:pt x="289" y="8"/>
                    <a:pt x="376" y="0"/>
                    <a:pt x="435" y="12"/>
                  </a:cubicBezTo>
                  <a:cubicBezTo>
                    <a:pt x="494" y="24"/>
                    <a:pt x="557" y="84"/>
                    <a:pt x="589" y="103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Freeform 12"/>
            <p:cNvSpPr>
              <a:spLocks/>
            </p:cNvSpPr>
            <p:nvPr/>
          </p:nvSpPr>
          <p:spPr bwMode="auto">
            <a:xfrm>
              <a:off x="2426" y="1344"/>
              <a:ext cx="235" cy="616"/>
            </a:xfrm>
            <a:custGeom>
              <a:avLst/>
              <a:gdLst>
                <a:gd name="T0" fmla="*/ 162 w 235"/>
                <a:gd name="T1" fmla="*/ 616 h 616"/>
                <a:gd name="T2" fmla="*/ 24 w 235"/>
                <a:gd name="T3" fmla="*/ 462 h 616"/>
                <a:gd name="T4" fmla="*/ 16 w 235"/>
                <a:gd name="T5" fmla="*/ 267 h 616"/>
                <a:gd name="T6" fmla="*/ 113 w 235"/>
                <a:gd name="T7" fmla="*/ 89 h 616"/>
                <a:gd name="T8" fmla="*/ 235 w 235"/>
                <a:gd name="T9" fmla="*/ 0 h 6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5" h="616">
                  <a:moveTo>
                    <a:pt x="162" y="616"/>
                  </a:moveTo>
                  <a:cubicBezTo>
                    <a:pt x="139" y="590"/>
                    <a:pt x="48" y="520"/>
                    <a:pt x="24" y="462"/>
                  </a:cubicBezTo>
                  <a:cubicBezTo>
                    <a:pt x="0" y="404"/>
                    <a:pt x="1" y="329"/>
                    <a:pt x="16" y="267"/>
                  </a:cubicBezTo>
                  <a:cubicBezTo>
                    <a:pt x="31" y="205"/>
                    <a:pt x="76" y="134"/>
                    <a:pt x="113" y="89"/>
                  </a:cubicBezTo>
                  <a:cubicBezTo>
                    <a:pt x="150" y="44"/>
                    <a:pt x="210" y="19"/>
                    <a:pt x="235" y="0"/>
                  </a:cubicBezTo>
                </a:path>
              </a:pathLst>
            </a:custGeom>
            <a:noFill/>
            <a:ln w="5715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Freeform 13"/>
            <p:cNvSpPr>
              <a:spLocks/>
            </p:cNvSpPr>
            <p:nvPr/>
          </p:nvSpPr>
          <p:spPr bwMode="auto">
            <a:xfrm>
              <a:off x="2479" y="1772"/>
              <a:ext cx="633" cy="187"/>
            </a:xfrm>
            <a:custGeom>
              <a:avLst/>
              <a:gdLst>
                <a:gd name="T0" fmla="*/ 633 w 633"/>
                <a:gd name="T1" fmla="*/ 8 h 187"/>
                <a:gd name="T2" fmla="*/ 479 w 633"/>
                <a:gd name="T3" fmla="*/ 138 h 187"/>
                <a:gd name="T4" fmla="*/ 292 w 633"/>
                <a:gd name="T5" fmla="*/ 187 h 187"/>
                <a:gd name="T6" fmla="*/ 114 w 633"/>
                <a:gd name="T7" fmla="*/ 138 h 187"/>
                <a:gd name="T8" fmla="*/ 0 w 633"/>
                <a:gd name="T9" fmla="*/ 0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3" h="187">
                  <a:moveTo>
                    <a:pt x="633" y="8"/>
                  </a:moveTo>
                  <a:cubicBezTo>
                    <a:pt x="607" y="30"/>
                    <a:pt x="536" y="108"/>
                    <a:pt x="479" y="138"/>
                  </a:cubicBezTo>
                  <a:cubicBezTo>
                    <a:pt x="422" y="168"/>
                    <a:pt x="353" y="187"/>
                    <a:pt x="292" y="187"/>
                  </a:cubicBezTo>
                  <a:cubicBezTo>
                    <a:pt x="231" y="187"/>
                    <a:pt x="163" y="169"/>
                    <a:pt x="114" y="138"/>
                  </a:cubicBezTo>
                  <a:cubicBezTo>
                    <a:pt x="65" y="107"/>
                    <a:pt x="24" y="29"/>
                    <a:pt x="0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7" name="Group 14"/>
          <p:cNvGrpSpPr>
            <a:grpSpLocks/>
          </p:cNvGrpSpPr>
          <p:nvPr/>
        </p:nvGrpSpPr>
        <p:grpSpPr bwMode="auto">
          <a:xfrm>
            <a:off x="1759404" y="4391300"/>
            <a:ext cx="503237" cy="503237"/>
            <a:chOff x="2427" y="1207"/>
            <a:chExt cx="726" cy="726"/>
          </a:xfrm>
        </p:grpSpPr>
        <p:sp>
          <p:nvSpPr>
            <p:cNvPr id="23627" name="Line 15"/>
            <p:cNvSpPr>
              <a:spLocks noChangeShapeType="1"/>
            </p:cNvSpPr>
            <p:nvPr/>
          </p:nvSpPr>
          <p:spPr bwMode="auto">
            <a:xfrm flipV="1">
              <a:off x="2472" y="1389"/>
              <a:ext cx="590" cy="46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Line 16"/>
            <p:cNvSpPr>
              <a:spLocks noChangeShapeType="1"/>
            </p:cNvSpPr>
            <p:nvPr/>
          </p:nvSpPr>
          <p:spPr bwMode="auto">
            <a:xfrm flipV="1">
              <a:off x="2472" y="1253"/>
              <a:ext cx="500" cy="54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Line 17"/>
            <p:cNvSpPr>
              <a:spLocks noChangeShapeType="1"/>
            </p:cNvSpPr>
            <p:nvPr/>
          </p:nvSpPr>
          <p:spPr bwMode="auto">
            <a:xfrm>
              <a:off x="2654" y="1253"/>
              <a:ext cx="90" cy="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Oval 18"/>
            <p:cNvSpPr>
              <a:spLocks noChangeArrowheads="1"/>
            </p:cNvSpPr>
            <p:nvPr/>
          </p:nvSpPr>
          <p:spPr bwMode="auto">
            <a:xfrm>
              <a:off x="2427" y="1207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3558" name="Group 19"/>
          <p:cNvGrpSpPr>
            <a:grpSpLocks/>
          </p:cNvGrpSpPr>
          <p:nvPr/>
        </p:nvGrpSpPr>
        <p:grpSpPr bwMode="auto">
          <a:xfrm>
            <a:off x="2048329" y="3599136"/>
            <a:ext cx="504825" cy="503238"/>
            <a:chOff x="2427" y="1200"/>
            <a:chExt cx="733" cy="733"/>
          </a:xfrm>
        </p:grpSpPr>
        <p:sp>
          <p:nvSpPr>
            <p:cNvPr id="23623" name="Freeform 20"/>
            <p:cNvSpPr>
              <a:spLocks/>
            </p:cNvSpPr>
            <p:nvPr/>
          </p:nvSpPr>
          <p:spPr bwMode="auto">
            <a:xfrm>
              <a:off x="2440" y="1424"/>
              <a:ext cx="696" cy="136"/>
            </a:xfrm>
            <a:custGeom>
              <a:avLst/>
              <a:gdLst>
                <a:gd name="T0" fmla="*/ 32 w 696"/>
                <a:gd name="T1" fmla="*/ 11 h 136"/>
                <a:gd name="T2" fmla="*/ 0 w 696"/>
                <a:gd name="T3" fmla="*/ 136 h 136"/>
                <a:gd name="T4" fmla="*/ 696 w 696"/>
                <a:gd name="T5" fmla="*/ 0 h 136"/>
                <a:gd name="T6" fmla="*/ 40 w 696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6" h="136">
                  <a:moveTo>
                    <a:pt x="32" y="11"/>
                  </a:moveTo>
                  <a:lnTo>
                    <a:pt x="0" y="136"/>
                  </a:lnTo>
                  <a:lnTo>
                    <a:pt x="696" y="0"/>
                  </a:lnTo>
                  <a:lnTo>
                    <a:pt x="40" y="0"/>
                  </a:lnTo>
                </a:path>
              </a:pathLst>
            </a:custGeom>
            <a:solidFill>
              <a:srgbClr val="00CC00"/>
            </a:solidFill>
            <a:ln w="571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Freeform 21"/>
            <p:cNvSpPr>
              <a:spLocks/>
            </p:cNvSpPr>
            <p:nvPr/>
          </p:nvSpPr>
          <p:spPr bwMode="auto">
            <a:xfrm>
              <a:off x="2488" y="1200"/>
              <a:ext cx="544" cy="696"/>
            </a:xfrm>
            <a:custGeom>
              <a:avLst/>
              <a:gdLst>
                <a:gd name="T0" fmla="*/ 368 w 544"/>
                <a:gd name="T1" fmla="*/ 0 h 696"/>
                <a:gd name="T2" fmla="*/ 0 w 544"/>
                <a:gd name="T3" fmla="*/ 560 h 696"/>
                <a:gd name="T4" fmla="*/ 192 w 544"/>
                <a:gd name="T5" fmla="*/ 696 h 696"/>
                <a:gd name="T6" fmla="*/ 544 w 544"/>
                <a:gd name="T7" fmla="*/ 72 h 696"/>
                <a:gd name="T8" fmla="*/ 368 w 544"/>
                <a:gd name="T9" fmla="*/ 16 h 6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4" h="696">
                  <a:moveTo>
                    <a:pt x="368" y="0"/>
                  </a:moveTo>
                  <a:lnTo>
                    <a:pt x="0" y="560"/>
                  </a:lnTo>
                  <a:lnTo>
                    <a:pt x="192" y="696"/>
                  </a:lnTo>
                  <a:lnTo>
                    <a:pt x="544" y="72"/>
                  </a:lnTo>
                  <a:lnTo>
                    <a:pt x="368" y="16"/>
                  </a:lnTo>
                </a:path>
              </a:pathLst>
            </a:custGeom>
            <a:solidFill>
              <a:schemeClr val="hlink"/>
            </a:solidFill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Freeform 22"/>
            <p:cNvSpPr>
              <a:spLocks/>
            </p:cNvSpPr>
            <p:nvPr/>
          </p:nvSpPr>
          <p:spPr bwMode="auto">
            <a:xfrm>
              <a:off x="2653" y="1253"/>
              <a:ext cx="507" cy="635"/>
            </a:xfrm>
            <a:custGeom>
              <a:avLst/>
              <a:gdLst>
                <a:gd name="T0" fmla="*/ 0 w 507"/>
                <a:gd name="T1" fmla="*/ 0 h 635"/>
                <a:gd name="T2" fmla="*/ 507 w 507"/>
                <a:gd name="T3" fmla="*/ 283 h 635"/>
                <a:gd name="T4" fmla="*/ 275 w 507"/>
                <a:gd name="T5" fmla="*/ 635 h 635"/>
                <a:gd name="T6" fmla="*/ 3 w 507"/>
                <a:gd name="T7" fmla="*/ 3 h 6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7" h="635">
                  <a:moveTo>
                    <a:pt x="0" y="0"/>
                  </a:moveTo>
                  <a:lnTo>
                    <a:pt x="507" y="283"/>
                  </a:lnTo>
                  <a:lnTo>
                    <a:pt x="275" y="635"/>
                  </a:lnTo>
                  <a:lnTo>
                    <a:pt x="3" y="3"/>
                  </a:lnTo>
                </a:path>
              </a:pathLst>
            </a:custGeom>
            <a:solidFill>
              <a:srgbClr val="FF3300"/>
            </a:solidFill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Oval 23"/>
            <p:cNvSpPr>
              <a:spLocks noChangeArrowheads="1"/>
            </p:cNvSpPr>
            <p:nvPr/>
          </p:nvSpPr>
          <p:spPr bwMode="auto">
            <a:xfrm>
              <a:off x="2427" y="1207"/>
              <a:ext cx="726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10000799" y="4931049"/>
            <a:ext cx="504825" cy="431800"/>
            <a:chOff x="2607" y="1298"/>
            <a:chExt cx="454" cy="635"/>
          </a:xfrm>
        </p:grpSpPr>
        <p:sp>
          <p:nvSpPr>
            <p:cNvPr id="23618" name="Line 25"/>
            <p:cNvSpPr>
              <a:spLocks noChangeShapeType="1"/>
            </p:cNvSpPr>
            <p:nvPr/>
          </p:nvSpPr>
          <p:spPr bwMode="auto">
            <a:xfrm>
              <a:off x="2607" y="129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26"/>
            <p:cNvSpPr>
              <a:spLocks noChangeShapeType="1"/>
            </p:cNvSpPr>
            <p:nvPr/>
          </p:nvSpPr>
          <p:spPr bwMode="auto">
            <a:xfrm>
              <a:off x="3061" y="129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27"/>
            <p:cNvSpPr>
              <a:spLocks noChangeShapeType="1"/>
            </p:cNvSpPr>
            <p:nvPr/>
          </p:nvSpPr>
          <p:spPr bwMode="auto">
            <a:xfrm>
              <a:off x="2608" y="1389"/>
              <a:ext cx="453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28"/>
            <p:cNvSpPr>
              <a:spLocks noChangeShapeType="1"/>
            </p:cNvSpPr>
            <p:nvPr/>
          </p:nvSpPr>
          <p:spPr bwMode="auto">
            <a:xfrm flipV="1">
              <a:off x="2608" y="1389"/>
              <a:ext cx="453" cy="22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29"/>
            <p:cNvSpPr>
              <a:spLocks noChangeShapeType="1"/>
            </p:cNvSpPr>
            <p:nvPr/>
          </p:nvSpPr>
          <p:spPr bwMode="auto">
            <a:xfrm flipV="1">
              <a:off x="2608" y="1571"/>
              <a:ext cx="453" cy="317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0" name="Group 30"/>
          <p:cNvGrpSpPr>
            <a:grpSpLocks/>
          </p:cNvGrpSpPr>
          <p:nvPr/>
        </p:nvGrpSpPr>
        <p:grpSpPr bwMode="auto">
          <a:xfrm rot="16200000">
            <a:off x="10000799" y="4138887"/>
            <a:ext cx="504825" cy="504825"/>
            <a:chOff x="2019" y="1433"/>
            <a:chExt cx="1360" cy="454"/>
          </a:xfrm>
        </p:grpSpPr>
        <p:sp>
          <p:nvSpPr>
            <p:cNvPr id="23613" name="Line 31"/>
            <p:cNvSpPr>
              <a:spLocks noChangeShapeType="1"/>
            </p:cNvSpPr>
            <p:nvPr/>
          </p:nvSpPr>
          <p:spPr bwMode="auto">
            <a:xfrm>
              <a:off x="2019" y="1434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32"/>
            <p:cNvSpPr>
              <a:spLocks noChangeShapeType="1"/>
            </p:cNvSpPr>
            <p:nvPr/>
          </p:nvSpPr>
          <p:spPr bwMode="auto">
            <a:xfrm>
              <a:off x="2019" y="1887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AutoShape 33"/>
            <p:cNvSpPr>
              <a:spLocks noChangeArrowheads="1"/>
            </p:cNvSpPr>
            <p:nvPr/>
          </p:nvSpPr>
          <p:spPr bwMode="auto">
            <a:xfrm>
              <a:off x="2200" y="1434"/>
              <a:ext cx="363" cy="453"/>
            </a:xfrm>
            <a:custGeom>
              <a:avLst/>
              <a:gdLst>
                <a:gd name="T0" fmla="*/ 318 w 21600"/>
                <a:gd name="T1" fmla="*/ 227 h 21600"/>
                <a:gd name="T2" fmla="*/ 182 w 21600"/>
                <a:gd name="T3" fmla="*/ 453 h 21600"/>
                <a:gd name="T4" fmla="*/ 45 w 21600"/>
                <a:gd name="T5" fmla="*/ 227 h 21600"/>
                <a:gd name="T6" fmla="*/ 18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2 w 21600"/>
                <a:gd name="T13" fmla="*/ 4482 h 21600"/>
                <a:gd name="T14" fmla="*/ 17078 w 21600"/>
                <a:gd name="T15" fmla="*/ 171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AutoShape 34"/>
            <p:cNvSpPr>
              <a:spLocks noChangeArrowheads="1"/>
            </p:cNvSpPr>
            <p:nvPr/>
          </p:nvSpPr>
          <p:spPr bwMode="auto">
            <a:xfrm>
              <a:off x="2472" y="1434"/>
              <a:ext cx="681" cy="453"/>
            </a:xfrm>
            <a:prstGeom prst="parallelogram">
              <a:avLst>
                <a:gd name="adj" fmla="val 3758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7" name="AutoShape 35"/>
            <p:cNvSpPr>
              <a:spLocks noChangeArrowheads="1"/>
            </p:cNvSpPr>
            <p:nvPr/>
          </p:nvSpPr>
          <p:spPr bwMode="auto">
            <a:xfrm>
              <a:off x="3062" y="1433"/>
              <a:ext cx="227" cy="453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3561" name="Group 36"/>
          <p:cNvGrpSpPr>
            <a:grpSpLocks/>
          </p:cNvGrpSpPr>
          <p:nvPr/>
        </p:nvGrpSpPr>
        <p:grpSpPr bwMode="auto">
          <a:xfrm>
            <a:off x="10000798" y="3346724"/>
            <a:ext cx="503238" cy="527050"/>
            <a:chOff x="2608" y="1267"/>
            <a:chExt cx="454" cy="635"/>
          </a:xfrm>
        </p:grpSpPr>
        <p:sp>
          <p:nvSpPr>
            <p:cNvPr id="23608" name="Line 37"/>
            <p:cNvSpPr>
              <a:spLocks noChangeShapeType="1"/>
            </p:cNvSpPr>
            <p:nvPr/>
          </p:nvSpPr>
          <p:spPr bwMode="auto">
            <a:xfrm>
              <a:off x="2608" y="126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38"/>
            <p:cNvSpPr>
              <a:spLocks noChangeShapeType="1"/>
            </p:cNvSpPr>
            <p:nvPr/>
          </p:nvSpPr>
          <p:spPr bwMode="auto">
            <a:xfrm>
              <a:off x="3062" y="126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Freeform 39"/>
            <p:cNvSpPr>
              <a:spLocks/>
            </p:cNvSpPr>
            <p:nvPr/>
          </p:nvSpPr>
          <p:spPr bwMode="auto">
            <a:xfrm>
              <a:off x="2608" y="1388"/>
              <a:ext cx="454" cy="333"/>
            </a:xfrm>
            <a:custGeom>
              <a:avLst/>
              <a:gdLst>
                <a:gd name="T0" fmla="*/ 0 w 454"/>
                <a:gd name="T1" fmla="*/ 288 h 333"/>
                <a:gd name="T2" fmla="*/ 46 w 454"/>
                <a:gd name="T3" fmla="*/ 197 h 333"/>
                <a:gd name="T4" fmla="*/ 136 w 454"/>
                <a:gd name="T5" fmla="*/ 15 h 333"/>
                <a:gd name="T6" fmla="*/ 273 w 454"/>
                <a:gd name="T7" fmla="*/ 106 h 333"/>
                <a:gd name="T8" fmla="*/ 273 w 454"/>
                <a:gd name="T9" fmla="*/ 288 h 333"/>
                <a:gd name="T10" fmla="*/ 454 w 454"/>
                <a:gd name="T11" fmla="*/ 333 h 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4" h="333">
                  <a:moveTo>
                    <a:pt x="0" y="288"/>
                  </a:moveTo>
                  <a:cubicBezTo>
                    <a:pt x="11" y="265"/>
                    <a:pt x="23" y="242"/>
                    <a:pt x="46" y="197"/>
                  </a:cubicBezTo>
                  <a:cubicBezTo>
                    <a:pt x="69" y="152"/>
                    <a:pt x="98" y="30"/>
                    <a:pt x="136" y="15"/>
                  </a:cubicBezTo>
                  <a:cubicBezTo>
                    <a:pt x="174" y="0"/>
                    <a:pt x="250" y="60"/>
                    <a:pt x="273" y="106"/>
                  </a:cubicBezTo>
                  <a:cubicBezTo>
                    <a:pt x="296" y="152"/>
                    <a:pt x="243" y="250"/>
                    <a:pt x="273" y="288"/>
                  </a:cubicBezTo>
                  <a:cubicBezTo>
                    <a:pt x="303" y="326"/>
                    <a:pt x="378" y="329"/>
                    <a:pt x="454" y="333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Freeform 40"/>
            <p:cNvSpPr>
              <a:spLocks/>
            </p:cNvSpPr>
            <p:nvPr/>
          </p:nvSpPr>
          <p:spPr bwMode="auto">
            <a:xfrm>
              <a:off x="2608" y="1283"/>
              <a:ext cx="454" cy="295"/>
            </a:xfrm>
            <a:custGeom>
              <a:avLst/>
              <a:gdLst>
                <a:gd name="T0" fmla="*/ 0 w 454"/>
                <a:gd name="T1" fmla="*/ 30 h 295"/>
                <a:gd name="T2" fmla="*/ 91 w 454"/>
                <a:gd name="T3" fmla="*/ 257 h 295"/>
                <a:gd name="T4" fmla="*/ 227 w 454"/>
                <a:gd name="T5" fmla="*/ 257 h 295"/>
                <a:gd name="T6" fmla="*/ 318 w 454"/>
                <a:gd name="T7" fmla="*/ 30 h 295"/>
                <a:gd name="T8" fmla="*/ 454 w 454"/>
                <a:gd name="T9" fmla="*/ 7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295">
                  <a:moveTo>
                    <a:pt x="0" y="30"/>
                  </a:moveTo>
                  <a:cubicBezTo>
                    <a:pt x="26" y="124"/>
                    <a:pt x="53" y="219"/>
                    <a:pt x="91" y="257"/>
                  </a:cubicBezTo>
                  <a:cubicBezTo>
                    <a:pt x="129" y="295"/>
                    <a:pt x="189" y="295"/>
                    <a:pt x="227" y="257"/>
                  </a:cubicBezTo>
                  <a:cubicBezTo>
                    <a:pt x="265" y="219"/>
                    <a:pt x="280" y="60"/>
                    <a:pt x="318" y="30"/>
                  </a:cubicBezTo>
                  <a:cubicBezTo>
                    <a:pt x="356" y="0"/>
                    <a:pt x="405" y="37"/>
                    <a:pt x="454" y="75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Freeform 41"/>
            <p:cNvSpPr>
              <a:spLocks/>
            </p:cNvSpPr>
            <p:nvPr/>
          </p:nvSpPr>
          <p:spPr bwMode="auto">
            <a:xfrm>
              <a:off x="2608" y="1480"/>
              <a:ext cx="454" cy="422"/>
            </a:xfrm>
            <a:custGeom>
              <a:avLst/>
              <a:gdLst>
                <a:gd name="T0" fmla="*/ 0 w 454"/>
                <a:gd name="T1" fmla="*/ 377 h 422"/>
                <a:gd name="T2" fmla="*/ 136 w 454"/>
                <a:gd name="T3" fmla="*/ 332 h 422"/>
                <a:gd name="T4" fmla="*/ 318 w 454"/>
                <a:gd name="T5" fmla="*/ 377 h 422"/>
                <a:gd name="T6" fmla="*/ 363 w 454"/>
                <a:gd name="T7" fmla="*/ 60 h 422"/>
                <a:gd name="T8" fmla="*/ 454 w 454"/>
                <a:gd name="T9" fmla="*/ 14 h 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4" h="422">
                  <a:moveTo>
                    <a:pt x="0" y="377"/>
                  </a:moveTo>
                  <a:cubicBezTo>
                    <a:pt x="41" y="354"/>
                    <a:pt x="83" y="332"/>
                    <a:pt x="136" y="332"/>
                  </a:cubicBezTo>
                  <a:cubicBezTo>
                    <a:pt x="189" y="332"/>
                    <a:pt x="280" y="422"/>
                    <a:pt x="318" y="377"/>
                  </a:cubicBezTo>
                  <a:cubicBezTo>
                    <a:pt x="356" y="332"/>
                    <a:pt x="340" y="120"/>
                    <a:pt x="363" y="60"/>
                  </a:cubicBezTo>
                  <a:cubicBezTo>
                    <a:pt x="386" y="0"/>
                    <a:pt x="420" y="7"/>
                    <a:pt x="454" y="14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2" name="Group 42"/>
          <p:cNvGrpSpPr>
            <a:grpSpLocks/>
          </p:cNvGrpSpPr>
          <p:nvPr/>
        </p:nvGrpSpPr>
        <p:grpSpPr bwMode="auto">
          <a:xfrm>
            <a:off x="9535044" y="2688546"/>
            <a:ext cx="1582737" cy="300038"/>
            <a:chOff x="1837" y="1525"/>
            <a:chExt cx="2358" cy="688"/>
          </a:xfrm>
        </p:grpSpPr>
        <p:sp>
          <p:nvSpPr>
            <p:cNvPr id="23599" name="Freeform 43"/>
            <p:cNvSpPr>
              <a:spLocks/>
            </p:cNvSpPr>
            <p:nvPr/>
          </p:nvSpPr>
          <p:spPr bwMode="auto">
            <a:xfrm>
              <a:off x="2245" y="1661"/>
              <a:ext cx="488" cy="516"/>
            </a:xfrm>
            <a:custGeom>
              <a:avLst/>
              <a:gdLst>
                <a:gd name="T0" fmla="*/ 0 w 488"/>
                <a:gd name="T1" fmla="*/ 516 h 516"/>
                <a:gd name="T2" fmla="*/ 136 w 488"/>
                <a:gd name="T3" fmla="*/ 76 h 516"/>
                <a:gd name="T4" fmla="*/ 264 w 488"/>
                <a:gd name="T5" fmla="*/ 204 h 516"/>
                <a:gd name="T6" fmla="*/ 352 w 488"/>
                <a:gd name="T7" fmla="*/ 12 h 516"/>
                <a:gd name="T8" fmla="*/ 400 w 488"/>
                <a:gd name="T9" fmla="*/ 276 h 516"/>
                <a:gd name="T10" fmla="*/ 488 w 488"/>
                <a:gd name="T11" fmla="*/ 508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8" h="516">
                  <a:moveTo>
                    <a:pt x="0" y="516"/>
                  </a:moveTo>
                  <a:cubicBezTo>
                    <a:pt x="23" y="443"/>
                    <a:pt x="92" y="128"/>
                    <a:pt x="136" y="76"/>
                  </a:cubicBezTo>
                  <a:cubicBezTo>
                    <a:pt x="180" y="24"/>
                    <a:pt x="228" y="215"/>
                    <a:pt x="264" y="204"/>
                  </a:cubicBezTo>
                  <a:cubicBezTo>
                    <a:pt x="300" y="193"/>
                    <a:pt x="330" y="0"/>
                    <a:pt x="352" y="12"/>
                  </a:cubicBezTo>
                  <a:cubicBezTo>
                    <a:pt x="374" y="24"/>
                    <a:pt x="377" y="193"/>
                    <a:pt x="400" y="276"/>
                  </a:cubicBezTo>
                  <a:cubicBezTo>
                    <a:pt x="423" y="359"/>
                    <a:pt x="470" y="460"/>
                    <a:pt x="488" y="508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Freeform 44"/>
            <p:cNvSpPr>
              <a:spLocks/>
            </p:cNvSpPr>
            <p:nvPr/>
          </p:nvSpPr>
          <p:spPr bwMode="auto">
            <a:xfrm>
              <a:off x="2925" y="1793"/>
              <a:ext cx="443" cy="367"/>
            </a:xfrm>
            <a:custGeom>
              <a:avLst/>
              <a:gdLst>
                <a:gd name="T0" fmla="*/ 0 w 443"/>
                <a:gd name="T1" fmla="*/ 324 h 367"/>
                <a:gd name="T2" fmla="*/ 123 w 443"/>
                <a:gd name="T3" fmla="*/ 15 h 367"/>
                <a:gd name="T4" fmla="*/ 243 w 443"/>
                <a:gd name="T5" fmla="*/ 231 h 367"/>
                <a:gd name="T6" fmla="*/ 371 w 443"/>
                <a:gd name="T7" fmla="*/ 111 h 367"/>
                <a:gd name="T8" fmla="*/ 443 w 443"/>
                <a:gd name="T9" fmla="*/ 367 h 3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3" h="367">
                  <a:moveTo>
                    <a:pt x="0" y="324"/>
                  </a:moveTo>
                  <a:cubicBezTo>
                    <a:pt x="20" y="273"/>
                    <a:pt x="83" y="30"/>
                    <a:pt x="123" y="15"/>
                  </a:cubicBezTo>
                  <a:cubicBezTo>
                    <a:pt x="163" y="0"/>
                    <a:pt x="202" y="215"/>
                    <a:pt x="243" y="231"/>
                  </a:cubicBezTo>
                  <a:cubicBezTo>
                    <a:pt x="284" y="247"/>
                    <a:pt x="338" y="88"/>
                    <a:pt x="371" y="111"/>
                  </a:cubicBezTo>
                  <a:cubicBezTo>
                    <a:pt x="404" y="134"/>
                    <a:pt x="428" y="314"/>
                    <a:pt x="443" y="367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Freeform 45"/>
            <p:cNvSpPr>
              <a:spLocks/>
            </p:cNvSpPr>
            <p:nvPr/>
          </p:nvSpPr>
          <p:spPr bwMode="auto">
            <a:xfrm>
              <a:off x="3296" y="1703"/>
              <a:ext cx="480" cy="409"/>
            </a:xfrm>
            <a:custGeom>
              <a:avLst/>
              <a:gdLst>
                <a:gd name="T0" fmla="*/ 0 w 480"/>
                <a:gd name="T1" fmla="*/ 409 h 409"/>
                <a:gd name="T2" fmla="*/ 219 w 480"/>
                <a:gd name="T3" fmla="*/ 199 h 409"/>
                <a:gd name="T4" fmla="*/ 312 w 480"/>
                <a:gd name="T5" fmla="*/ 305 h 409"/>
                <a:gd name="T6" fmla="*/ 392 w 480"/>
                <a:gd name="T7" fmla="*/ 17 h 409"/>
                <a:gd name="T8" fmla="*/ 480 w 480"/>
                <a:gd name="T9" fmla="*/ 409 h 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409">
                  <a:moveTo>
                    <a:pt x="0" y="409"/>
                  </a:moveTo>
                  <a:cubicBezTo>
                    <a:pt x="36" y="374"/>
                    <a:pt x="167" y="216"/>
                    <a:pt x="219" y="199"/>
                  </a:cubicBezTo>
                  <a:cubicBezTo>
                    <a:pt x="271" y="182"/>
                    <a:pt x="283" y="335"/>
                    <a:pt x="312" y="305"/>
                  </a:cubicBezTo>
                  <a:cubicBezTo>
                    <a:pt x="341" y="275"/>
                    <a:pt x="364" y="0"/>
                    <a:pt x="392" y="17"/>
                  </a:cubicBezTo>
                  <a:cubicBezTo>
                    <a:pt x="420" y="34"/>
                    <a:pt x="462" y="327"/>
                    <a:pt x="480" y="409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46"/>
            <p:cNvSpPr>
              <a:spLocks noChangeShapeType="1"/>
            </p:cNvSpPr>
            <p:nvPr/>
          </p:nvSpPr>
          <p:spPr bwMode="auto">
            <a:xfrm>
              <a:off x="3289" y="2115"/>
              <a:ext cx="499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Freeform 47"/>
            <p:cNvSpPr>
              <a:spLocks/>
            </p:cNvSpPr>
            <p:nvPr/>
          </p:nvSpPr>
          <p:spPr bwMode="auto">
            <a:xfrm>
              <a:off x="2109" y="2205"/>
              <a:ext cx="1779" cy="3"/>
            </a:xfrm>
            <a:custGeom>
              <a:avLst/>
              <a:gdLst>
                <a:gd name="T0" fmla="*/ 1779 w 1779"/>
                <a:gd name="T1" fmla="*/ 0 h 3"/>
                <a:gd name="T2" fmla="*/ 0 w 1779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79" h="3">
                  <a:moveTo>
                    <a:pt x="1779" y="0"/>
                  </a:moveTo>
                  <a:lnTo>
                    <a:pt x="0" y="3"/>
                  </a:lnTo>
                </a:path>
              </a:pathLst>
            </a:cu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48"/>
            <p:cNvSpPr>
              <a:spLocks noChangeShapeType="1"/>
            </p:cNvSpPr>
            <p:nvPr/>
          </p:nvSpPr>
          <p:spPr bwMode="auto">
            <a:xfrm flipH="1" flipV="1">
              <a:off x="2246" y="2160"/>
              <a:ext cx="499" cy="0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49"/>
            <p:cNvSpPr>
              <a:spLocks noChangeShapeType="1"/>
            </p:cNvSpPr>
            <p:nvPr/>
          </p:nvSpPr>
          <p:spPr bwMode="auto">
            <a:xfrm flipV="1">
              <a:off x="2925" y="2160"/>
              <a:ext cx="45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50"/>
            <p:cNvSpPr>
              <a:spLocks noChangeShapeType="1"/>
            </p:cNvSpPr>
            <p:nvPr/>
          </p:nvSpPr>
          <p:spPr bwMode="auto">
            <a:xfrm>
              <a:off x="1837" y="2160"/>
              <a:ext cx="23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Freeform 51"/>
            <p:cNvSpPr>
              <a:spLocks/>
            </p:cNvSpPr>
            <p:nvPr/>
          </p:nvSpPr>
          <p:spPr bwMode="auto">
            <a:xfrm>
              <a:off x="2154" y="1525"/>
              <a:ext cx="1736" cy="688"/>
            </a:xfrm>
            <a:custGeom>
              <a:avLst/>
              <a:gdLst>
                <a:gd name="T0" fmla="*/ 0 w 1736"/>
                <a:gd name="T1" fmla="*/ 688 h 688"/>
                <a:gd name="T2" fmla="*/ 152 w 1736"/>
                <a:gd name="T3" fmla="*/ 176 h 688"/>
                <a:gd name="T4" fmla="*/ 534 w 1736"/>
                <a:gd name="T5" fmla="*/ 75 h 688"/>
                <a:gd name="T6" fmla="*/ 752 w 1736"/>
                <a:gd name="T7" fmla="*/ 368 h 688"/>
                <a:gd name="T8" fmla="*/ 928 w 1736"/>
                <a:gd name="T9" fmla="*/ 536 h 688"/>
                <a:gd name="T10" fmla="*/ 1208 w 1736"/>
                <a:gd name="T11" fmla="*/ 72 h 688"/>
                <a:gd name="T12" fmla="*/ 1600 w 1736"/>
                <a:gd name="T13" fmla="*/ 104 h 688"/>
                <a:gd name="T14" fmla="*/ 1736 w 1736"/>
                <a:gd name="T15" fmla="*/ 688 h 6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6" h="688">
                  <a:moveTo>
                    <a:pt x="0" y="688"/>
                  </a:moveTo>
                  <a:cubicBezTo>
                    <a:pt x="25" y="603"/>
                    <a:pt x="63" y="278"/>
                    <a:pt x="152" y="176"/>
                  </a:cubicBezTo>
                  <a:cubicBezTo>
                    <a:pt x="241" y="74"/>
                    <a:pt x="434" y="43"/>
                    <a:pt x="534" y="75"/>
                  </a:cubicBezTo>
                  <a:cubicBezTo>
                    <a:pt x="634" y="107"/>
                    <a:pt x="686" y="291"/>
                    <a:pt x="752" y="368"/>
                  </a:cubicBezTo>
                  <a:cubicBezTo>
                    <a:pt x="818" y="445"/>
                    <a:pt x="852" y="585"/>
                    <a:pt x="928" y="536"/>
                  </a:cubicBezTo>
                  <a:cubicBezTo>
                    <a:pt x="1004" y="487"/>
                    <a:pt x="1096" y="144"/>
                    <a:pt x="1208" y="72"/>
                  </a:cubicBezTo>
                  <a:cubicBezTo>
                    <a:pt x="1320" y="0"/>
                    <a:pt x="1512" y="1"/>
                    <a:pt x="1600" y="104"/>
                  </a:cubicBezTo>
                  <a:cubicBezTo>
                    <a:pt x="1688" y="207"/>
                    <a:pt x="1708" y="566"/>
                    <a:pt x="1736" y="688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3" name="Group 52"/>
          <p:cNvGrpSpPr>
            <a:grpSpLocks/>
          </p:cNvGrpSpPr>
          <p:nvPr/>
        </p:nvGrpSpPr>
        <p:grpSpPr bwMode="auto">
          <a:xfrm>
            <a:off x="10038281" y="1248684"/>
            <a:ext cx="720725" cy="588962"/>
            <a:chOff x="2253" y="1298"/>
            <a:chExt cx="1803" cy="915"/>
          </a:xfrm>
        </p:grpSpPr>
        <p:sp>
          <p:nvSpPr>
            <p:cNvPr id="23595" name="Freeform 53"/>
            <p:cNvSpPr>
              <a:spLocks/>
            </p:cNvSpPr>
            <p:nvPr/>
          </p:nvSpPr>
          <p:spPr bwMode="auto">
            <a:xfrm>
              <a:off x="2455" y="1298"/>
              <a:ext cx="969" cy="774"/>
            </a:xfrm>
            <a:custGeom>
              <a:avLst/>
              <a:gdLst>
                <a:gd name="T0" fmla="*/ 129 w 969"/>
                <a:gd name="T1" fmla="*/ 774 h 774"/>
                <a:gd name="T2" fmla="*/ 25 w 969"/>
                <a:gd name="T3" fmla="*/ 318 h 774"/>
                <a:gd name="T4" fmla="*/ 282 w 969"/>
                <a:gd name="T5" fmla="*/ 73 h 774"/>
                <a:gd name="T6" fmla="*/ 532 w 969"/>
                <a:gd name="T7" fmla="*/ 197 h 774"/>
                <a:gd name="T8" fmla="*/ 704 w 969"/>
                <a:gd name="T9" fmla="*/ 12 h 774"/>
                <a:gd name="T10" fmla="*/ 797 w 969"/>
                <a:gd name="T11" fmla="*/ 267 h 774"/>
                <a:gd name="T12" fmla="*/ 969 w 969"/>
                <a:gd name="T13" fmla="*/ 491 h 7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9" h="774">
                  <a:moveTo>
                    <a:pt x="129" y="774"/>
                  </a:moveTo>
                  <a:cubicBezTo>
                    <a:pt x="112" y="698"/>
                    <a:pt x="0" y="435"/>
                    <a:pt x="25" y="318"/>
                  </a:cubicBezTo>
                  <a:cubicBezTo>
                    <a:pt x="50" y="201"/>
                    <a:pt x="198" y="93"/>
                    <a:pt x="282" y="73"/>
                  </a:cubicBezTo>
                  <a:cubicBezTo>
                    <a:pt x="366" y="53"/>
                    <a:pt x="462" y="208"/>
                    <a:pt x="532" y="197"/>
                  </a:cubicBezTo>
                  <a:cubicBezTo>
                    <a:pt x="602" y="187"/>
                    <a:pt x="661" y="0"/>
                    <a:pt x="704" y="12"/>
                  </a:cubicBezTo>
                  <a:cubicBezTo>
                    <a:pt x="747" y="23"/>
                    <a:pt x="752" y="187"/>
                    <a:pt x="797" y="267"/>
                  </a:cubicBezTo>
                  <a:cubicBezTo>
                    <a:pt x="842" y="347"/>
                    <a:pt x="934" y="445"/>
                    <a:pt x="969" y="491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Freeform 54"/>
            <p:cNvSpPr>
              <a:spLocks/>
            </p:cNvSpPr>
            <p:nvPr/>
          </p:nvSpPr>
          <p:spPr bwMode="auto">
            <a:xfrm>
              <a:off x="2800" y="1528"/>
              <a:ext cx="1056" cy="539"/>
            </a:xfrm>
            <a:custGeom>
              <a:avLst/>
              <a:gdLst>
                <a:gd name="T0" fmla="*/ 0 w 1056"/>
                <a:gd name="T1" fmla="*/ 512 h 539"/>
                <a:gd name="T2" fmla="*/ 248 w 1056"/>
                <a:gd name="T3" fmla="*/ 284 h 539"/>
                <a:gd name="T4" fmla="*/ 368 w 1056"/>
                <a:gd name="T5" fmla="*/ 500 h 539"/>
                <a:gd name="T6" fmla="*/ 632 w 1056"/>
                <a:gd name="T7" fmla="*/ 456 h 539"/>
                <a:gd name="T8" fmla="*/ 1056 w 1056"/>
                <a:gd name="T9" fmla="*/ 0 h 5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6" h="539">
                  <a:moveTo>
                    <a:pt x="0" y="512"/>
                  </a:moveTo>
                  <a:cubicBezTo>
                    <a:pt x="41" y="473"/>
                    <a:pt x="187" y="286"/>
                    <a:pt x="248" y="284"/>
                  </a:cubicBezTo>
                  <a:cubicBezTo>
                    <a:pt x="309" y="282"/>
                    <a:pt x="304" y="471"/>
                    <a:pt x="368" y="500"/>
                  </a:cubicBezTo>
                  <a:cubicBezTo>
                    <a:pt x="432" y="529"/>
                    <a:pt x="517" y="539"/>
                    <a:pt x="632" y="456"/>
                  </a:cubicBezTo>
                  <a:cubicBezTo>
                    <a:pt x="747" y="373"/>
                    <a:pt x="968" y="95"/>
                    <a:pt x="1056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Freeform 55"/>
            <p:cNvSpPr>
              <a:spLocks/>
            </p:cNvSpPr>
            <p:nvPr/>
          </p:nvSpPr>
          <p:spPr bwMode="auto">
            <a:xfrm>
              <a:off x="2688" y="1360"/>
              <a:ext cx="1368" cy="616"/>
            </a:xfrm>
            <a:custGeom>
              <a:avLst/>
              <a:gdLst>
                <a:gd name="T0" fmla="*/ 0 w 1368"/>
                <a:gd name="T1" fmla="*/ 288 h 616"/>
                <a:gd name="T2" fmla="*/ 412 w 1368"/>
                <a:gd name="T3" fmla="*/ 271 h 616"/>
                <a:gd name="T4" fmla="*/ 601 w 1368"/>
                <a:gd name="T5" fmla="*/ 423 h 616"/>
                <a:gd name="T6" fmla="*/ 765 w 1368"/>
                <a:gd name="T7" fmla="*/ 8 h 616"/>
                <a:gd name="T8" fmla="*/ 912 w 1368"/>
                <a:gd name="T9" fmla="*/ 472 h 616"/>
                <a:gd name="T10" fmla="*/ 1368 w 1368"/>
                <a:gd name="T11" fmla="*/ 616 h 6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68" h="616">
                  <a:moveTo>
                    <a:pt x="0" y="288"/>
                  </a:moveTo>
                  <a:cubicBezTo>
                    <a:pt x="69" y="285"/>
                    <a:pt x="312" y="249"/>
                    <a:pt x="412" y="271"/>
                  </a:cubicBezTo>
                  <a:cubicBezTo>
                    <a:pt x="512" y="293"/>
                    <a:pt x="542" y="466"/>
                    <a:pt x="601" y="423"/>
                  </a:cubicBezTo>
                  <a:cubicBezTo>
                    <a:pt x="660" y="380"/>
                    <a:pt x="713" y="0"/>
                    <a:pt x="765" y="8"/>
                  </a:cubicBezTo>
                  <a:cubicBezTo>
                    <a:pt x="817" y="16"/>
                    <a:pt x="812" y="371"/>
                    <a:pt x="912" y="472"/>
                  </a:cubicBezTo>
                  <a:cubicBezTo>
                    <a:pt x="1012" y="573"/>
                    <a:pt x="1273" y="586"/>
                    <a:pt x="1368" y="616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Freeform 56"/>
            <p:cNvSpPr>
              <a:spLocks/>
            </p:cNvSpPr>
            <p:nvPr/>
          </p:nvSpPr>
          <p:spPr bwMode="auto">
            <a:xfrm>
              <a:off x="2253" y="1304"/>
              <a:ext cx="1637" cy="909"/>
            </a:xfrm>
            <a:custGeom>
              <a:avLst/>
              <a:gdLst>
                <a:gd name="T0" fmla="*/ 219 w 1637"/>
                <a:gd name="T1" fmla="*/ 0 h 909"/>
                <a:gd name="T2" fmla="*/ 53 w 1637"/>
                <a:gd name="T3" fmla="*/ 397 h 909"/>
                <a:gd name="T4" fmla="*/ 539 w 1637"/>
                <a:gd name="T5" fmla="*/ 480 h 909"/>
                <a:gd name="T6" fmla="*/ 653 w 1637"/>
                <a:gd name="T7" fmla="*/ 589 h 909"/>
                <a:gd name="T8" fmla="*/ 829 w 1637"/>
                <a:gd name="T9" fmla="*/ 757 h 909"/>
                <a:gd name="T10" fmla="*/ 1109 w 1637"/>
                <a:gd name="T11" fmla="*/ 293 h 909"/>
                <a:gd name="T12" fmla="*/ 1501 w 1637"/>
                <a:gd name="T13" fmla="*/ 325 h 909"/>
                <a:gd name="T14" fmla="*/ 1637 w 1637"/>
                <a:gd name="T15" fmla="*/ 909 h 9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7" h="909">
                  <a:moveTo>
                    <a:pt x="219" y="0"/>
                  </a:moveTo>
                  <a:cubicBezTo>
                    <a:pt x="191" y="66"/>
                    <a:pt x="0" y="317"/>
                    <a:pt x="53" y="397"/>
                  </a:cubicBezTo>
                  <a:cubicBezTo>
                    <a:pt x="106" y="477"/>
                    <a:pt x="439" y="448"/>
                    <a:pt x="539" y="480"/>
                  </a:cubicBezTo>
                  <a:cubicBezTo>
                    <a:pt x="639" y="512"/>
                    <a:pt x="605" y="543"/>
                    <a:pt x="653" y="589"/>
                  </a:cubicBezTo>
                  <a:cubicBezTo>
                    <a:pt x="701" y="635"/>
                    <a:pt x="753" y="806"/>
                    <a:pt x="829" y="757"/>
                  </a:cubicBezTo>
                  <a:cubicBezTo>
                    <a:pt x="905" y="708"/>
                    <a:pt x="997" y="365"/>
                    <a:pt x="1109" y="293"/>
                  </a:cubicBezTo>
                  <a:cubicBezTo>
                    <a:pt x="1221" y="221"/>
                    <a:pt x="1413" y="222"/>
                    <a:pt x="1501" y="325"/>
                  </a:cubicBezTo>
                  <a:cubicBezTo>
                    <a:pt x="1589" y="428"/>
                    <a:pt x="1609" y="787"/>
                    <a:pt x="1637" y="909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4" name="Group 57"/>
          <p:cNvGrpSpPr>
            <a:grpSpLocks/>
          </p:cNvGrpSpPr>
          <p:nvPr/>
        </p:nvGrpSpPr>
        <p:grpSpPr bwMode="auto">
          <a:xfrm>
            <a:off x="9679506" y="1967822"/>
            <a:ext cx="1439863" cy="423863"/>
            <a:chOff x="1701" y="1279"/>
            <a:chExt cx="2313" cy="857"/>
          </a:xfrm>
        </p:grpSpPr>
        <p:sp>
          <p:nvSpPr>
            <p:cNvPr id="23590" name="Freeform 58"/>
            <p:cNvSpPr>
              <a:spLocks/>
            </p:cNvSpPr>
            <p:nvPr/>
          </p:nvSpPr>
          <p:spPr bwMode="auto">
            <a:xfrm>
              <a:off x="2472" y="1298"/>
              <a:ext cx="1056" cy="838"/>
            </a:xfrm>
            <a:custGeom>
              <a:avLst/>
              <a:gdLst>
                <a:gd name="T0" fmla="*/ 0 w 1056"/>
                <a:gd name="T1" fmla="*/ 499 h 838"/>
                <a:gd name="T2" fmla="*/ 265 w 1056"/>
                <a:gd name="T3" fmla="*/ 73 h 838"/>
                <a:gd name="T4" fmla="*/ 515 w 1056"/>
                <a:gd name="T5" fmla="*/ 197 h 838"/>
                <a:gd name="T6" fmla="*/ 687 w 1056"/>
                <a:gd name="T7" fmla="*/ 12 h 838"/>
                <a:gd name="T8" fmla="*/ 780 w 1056"/>
                <a:gd name="T9" fmla="*/ 267 h 838"/>
                <a:gd name="T10" fmla="*/ 1056 w 1056"/>
                <a:gd name="T11" fmla="*/ 838 h 8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6" h="838">
                  <a:moveTo>
                    <a:pt x="0" y="499"/>
                  </a:moveTo>
                  <a:cubicBezTo>
                    <a:pt x="45" y="428"/>
                    <a:pt x="179" y="124"/>
                    <a:pt x="265" y="73"/>
                  </a:cubicBezTo>
                  <a:cubicBezTo>
                    <a:pt x="351" y="23"/>
                    <a:pt x="445" y="208"/>
                    <a:pt x="515" y="197"/>
                  </a:cubicBezTo>
                  <a:cubicBezTo>
                    <a:pt x="585" y="187"/>
                    <a:pt x="644" y="0"/>
                    <a:pt x="687" y="12"/>
                  </a:cubicBezTo>
                  <a:cubicBezTo>
                    <a:pt x="730" y="23"/>
                    <a:pt x="719" y="129"/>
                    <a:pt x="780" y="267"/>
                  </a:cubicBezTo>
                  <a:cubicBezTo>
                    <a:pt x="841" y="405"/>
                    <a:pt x="999" y="719"/>
                    <a:pt x="1056" y="838"/>
                  </a:cubicBezTo>
                </a:path>
              </a:pathLst>
            </a:custGeom>
            <a:noFill/>
            <a:ln w="38100" cmpd="sng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Freeform 59"/>
            <p:cNvSpPr>
              <a:spLocks/>
            </p:cNvSpPr>
            <p:nvPr/>
          </p:nvSpPr>
          <p:spPr bwMode="auto">
            <a:xfrm>
              <a:off x="2789" y="1512"/>
              <a:ext cx="811" cy="595"/>
            </a:xfrm>
            <a:custGeom>
              <a:avLst/>
              <a:gdLst>
                <a:gd name="T0" fmla="*/ 119 w 811"/>
                <a:gd name="T1" fmla="*/ 595 h 595"/>
                <a:gd name="T2" fmla="*/ 50 w 811"/>
                <a:gd name="T3" fmla="*/ 122 h 595"/>
                <a:gd name="T4" fmla="*/ 418 w 811"/>
                <a:gd name="T5" fmla="*/ 378 h 595"/>
                <a:gd name="T6" fmla="*/ 651 w 811"/>
                <a:gd name="T7" fmla="*/ 216 h 595"/>
                <a:gd name="T8" fmla="*/ 811 w 811"/>
                <a:gd name="T9" fmla="*/ 0 h 5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1" h="595">
                  <a:moveTo>
                    <a:pt x="119" y="595"/>
                  </a:moveTo>
                  <a:cubicBezTo>
                    <a:pt x="108" y="516"/>
                    <a:pt x="0" y="158"/>
                    <a:pt x="50" y="122"/>
                  </a:cubicBezTo>
                  <a:cubicBezTo>
                    <a:pt x="100" y="86"/>
                    <a:pt x="318" y="362"/>
                    <a:pt x="418" y="378"/>
                  </a:cubicBezTo>
                  <a:cubicBezTo>
                    <a:pt x="518" y="394"/>
                    <a:pt x="586" y="279"/>
                    <a:pt x="651" y="216"/>
                  </a:cubicBezTo>
                  <a:cubicBezTo>
                    <a:pt x="716" y="153"/>
                    <a:pt x="778" y="45"/>
                    <a:pt x="811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Freeform 60"/>
            <p:cNvSpPr>
              <a:spLocks/>
            </p:cNvSpPr>
            <p:nvPr/>
          </p:nvSpPr>
          <p:spPr bwMode="auto">
            <a:xfrm>
              <a:off x="2504" y="1493"/>
              <a:ext cx="712" cy="627"/>
            </a:xfrm>
            <a:custGeom>
              <a:avLst/>
              <a:gdLst>
                <a:gd name="T0" fmla="*/ 0 w 712"/>
                <a:gd name="T1" fmla="*/ 627 h 627"/>
                <a:gd name="T2" fmla="*/ 280 w 712"/>
                <a:gd name="T3" fmla="*/ 75 h 627"/>
                <a:gd name="T4" fmla="*/ 552 w 712"/>
                <a:gd name="T5" fmla="*/ 179 h 627"/>
                <a:gd name="T6" fmla="*/ 688 w 712"/>
                <a:gd name="T7" fmla="*/ 203 h 627"/>
                <a:gd name="T8" fmla="*/ 696 w 712"/>
                <a:gd name="T9" fmla="*/ 299 h 6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2" h="627">
                  <a:moveTo>
                    <a:pt x="0" y="627"/>
                  </a:moveTo>
                  <a:cubicBezTo>
                    <a:pt x="47" y="535"/>
                    <a:pt x="188" y="150"/>
                    <a:pt x="280" y="75"/>
                  </a:cubicBezTo>
                  <a:cubicBezTo>
                    <a:pt x="372" y="0"/>
                    <a:pt x="484" y="158"/>
                    <a:pt x="552" y="179"/>
                  </a:cubicBezTo>
                  <a:cubicBezTo>
                    <a:pt x="620" y="200"/>
                    <a:pt x="664" y="183"/>
                    <a:pt x="688" y="203"/>
                  </a:cubicBezTo>
                  <a:cubicBezTo>
                    <a:pt x="712" y="223"/>
                    <a:pt x="694" y="279"/>
                    <a:pt x="696" y="299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Freeform 61"/>
            <p:cNvSpPr>
              <a:spLocks/>
            </p:cNvSpPr>
            <p:nvPr/>
          </p:nvSpPr>
          <p:spPr bwMode="auto">
            <a:xfrm>
              <a:off x="1973" y="1279"/>
              <a:ext cx="1214" cy="848"/>
            </a:xfrm>
            <a:custGeom>
              <a:avLst/>
              <a:gdLst>
                <a:gd name="T0" fmla="*/ 0 w 1214"/>
                <a:gd name="T1" fmla="*/ 848 h 848"/>
                <a:gd name="T2" fmla="*/ 152 w 1214"/>
                <a:gd name="T3" fmla="*/ 336 h 848"/>
                <a:gd name="T4" fmla="*/ 534 w 1214"/>
                <a:gd name="T5" fmla="*/ 235 h 848"/>
                <a:gd name="T6" fmla="*/ 752 w 1214"/>
                <a:gd name="T7" fmla="*/ 528 h 848"/>
                <a:gd name="T8" fmla="*/ 928 w 1214"/>
                <a:gd name="T9" fmla="*/ 696 h 848"/>
                <a:gd name="T10" fmla="*/ 1208 w 1214"/>
                <a:gd name="T11" fmla="*/ 232 h 848"/>
                <a:gd name="T12" fmla="*/ 963 w 1214"/>
                <a:gd name="T13" fmla="*/ 49 h 848"/>
                <a:gd name="T14" fmla="*/ 771 w 1214"/>
                <a:gd name="T15" fmla="*/ 1 h 848"/>
                <a:gd name="T16" fmla="*/ 555 w 1214"/>
                <a:gd name="T17" fmla="*/ 57 h 8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14" h="848">
                  <a:moveTo>
                    <a:pt x="0" y="848"/>
                  </a:moveTo>
                  <a:cubicBezTo>
                    <a:pt x="25" y="763"/>
                    <a:pt x="63" y="438"/>
                    <a:pt x="152" y="336"/>
                  </a:cubicBezTo>
                  <a:cubicBezTo>
                    <a:pt x="241" y="234"/>
                    <a:pt x="434" y="203"/>
                    <a:pt x="534" y="235"/>
                  </a:cubicBezTo>
                  <a:cubicBezTo>
                    <a:pt x="634" y="267"/>
                    <a:pt x="686" y="451"/>
                    <a:pt x="752" y="528"/>
                  </a:cubicBezTo>
                  <a:cubicBezTo>
                    <a:pt x="818" y="605"/>
                    <a:pt x="852" y="745"/>
                    <a:pt x="928" y="696"/>
                  </a:cubicBezTo>
                  <a:cubicBezTo>
                    <a:pt x="1004" y="647"/>
                    <a:pt x="1202" y="340"/>
                    <a:pt x="1208" y="232"/>
                  </a:cubicBezTo>
                  <a:cubicBezTo>
                    <a:pt x="1214" y="124"/>
                    <a:pt x="1036" y="87"/>
                    <a:pt x="963" y="49"/>
                  </a:cubicBezTo>
                  <a:cubicBezTo>
                    <a:pt x="890" y="11"/>
                    <a:pt x="839" y="0"/>
                    <a:pt x="771" y="1"/>
                  </a:cubicBezTo>
                  <a:cubicBezTo>
                    <a:pt x="703" y="2"/>
                    <a:pt x="600" y="45"/>
                    <a:pt x="555" y="57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62"/>
            <p:cNvSpPr>
              <a:spLocks noChangeShapeType="1"/>
            </p:cNvSpPr>
            <p:nvPr/>
          </p:nvSpPr>
          <p:spPr bwMode="auto">
            <a:xfrm>
              <a:off x="1701" y="2115"/>
              <a:ext cx="2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5" name="Text Box 63"/>
          <p:cNvSpPr txBox="1">
            <a:spLocks noChangeArrowheads="1"/>
          </p:cNvSpPr>
          <p:nvPr/>
        </p:nvSpPr>
        <p:spPr bwMode="auto">
          <a:xfrm>
            <a:off x="7464426" y="5300664"/>
            <a:ext cx="13684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INT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66" name="Text Box 64"/>
          <p:cNvSpPr txBox="1">
            <a:spLocks noChangeArrowheads="1"/>
          </p:cNvSpPr>
          <p:nvPr/>
        </p:nvSpPr>
        <p:spPr bwMode="auto">
          <a:xfrm>
            <a:off x="8401050" y="4724401"/>
            <a:ext cx="10795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PER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67" name="Text Box 65"/>
          <p:cNvSpPr txBox="1">
            <a:spLocks noChangeArrowheads="1"/>
          </p:cNvSpPr>
          <p:nvPr/>
        </p:nvSpPr>
        <p:spPr bwMode="auto">
          <a:xfrm>
            <a:off x="8401050" y="4076701"/>
            <a:ext cx="1150938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TRAP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68" name="Text Box 66"/>
          <p:cNvSpPr txBox="1">
            <a:spLocks noChangeArrowheads="1"/>
          </p:cNvSpPr>
          <p:nvPr/>
        </p:nvSpPr>
        <p:spPr bwMode="auto">
          <a:xfrm>
            <a:off x="8543926" y="3500439"/>
            <a:ext cx="100806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FUN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69" name="Text Box 67"/>
          <p:cNvSpPr txBox="1">
            <a:spLocks noChangeArrowheads="1"/>
          </p:cNvSpPr>
          <p:nvPr/>
        </p:nvSpPr>
        <p:spPr bwMode="auto">
          <a:xfrm>
            <a:off x="5069339" y="3767419"/>
            <a:ext cx="720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CP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70" name="Text Box 68"/>
          <p:cNvSpPr txBox="1">
            <a:spLocks noChangeArrowheads="1"/>
          </p:cNvSpPr>
          <p:nvPr/>
        </p:nvSpPr>
        <p:spPr bwMode="auto">
          <a:xfrm>
            <a:off x="4924877" y="4486556"/>
            <a:ext cx="720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CA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71" name="Text Box 69"/>
          <p:cNvSpPr txBox="1">
            <a:spLocks noChangeArrowheads="1"/>
          </p:cNvSpPr>
          <p:nvPr/>
        </p:nvSpPr>
        <p:spPr bwMode="auto">
          <a:xfrm>
            <a:off x="5717039" y="4486556"/>
            <a:ext cx="720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CIR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72" name="Text Box 70"/>
          <p:cNvSpPr txBox="1">
            <a:spLocks noChangeArrowheads="1"/>
          </p:cNvSpPr>
          <p:nvPr/>
        </p:nvSpPr>
        <p:spPr bwMode="auto">
          <a:xfrm>
            <a:off x="8256589" y="2708276"/>
            <a:ext cx="9366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IFA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73" name="Text Box 71"/>
          <p:cNvSpPr txBox="1">
            <a:spLocks noChangeArrowheads="1"/>
          </p:cNvSpPr>
          <p:nvPr/>
        </p:nvSpPr>
        <p:spPr bwMode="auto">
          <a:xfrm>
            <a:off x="7319963" y="2133601"/>
            <a:ext cx="2087562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 dirty="0">
                <a:solidFill>
                  <a:schemeClr val="tx2"/>
                </a:solidFill>
              </a:rPr>
              <a:t>O-STRING  </a:t>
            </a:r>
            <a:endParaRPr lang="en-US" altLang="en-US" sz="2000" i="0" dirty="0">
              <a:solidFill>
                <a:schemeClr val="tx2"/>
              </a:solidFill>
            </a:endParaRPr>
          </a:p>
        </p:txBody>
      </p:sp>
      <p:sp>
        <p:nvSpPr>
          <p:cNvPr id="23574" name="Text Box 72"/>
          <p:cNvSpPr txBox="1">
            <a:spLocks noChangeArrowheads="1"/>
          </p:cNvSpPr>
          <p:nvPr/>
        </p:nvSpPr>
        <p:spPr bwMode="auto">
          <a:xfrm>
            <a:off x="7175501" y="1125539"/>
            <a:ext cx="2087563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STRING 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75" name="Line 73"/>
          <p:cNvSpPr>
            <a:spLocks noChangeShapeType="1"/>
          </p:cNvSpPr>
          <p:nvPr/>
        </p:nvSpPr>
        <p:spPr bwMode="auto">
          <a:xfrm flipH="1" flipV="1">
            <a:off x="5356676" y="4992926"/>
            <a:ext cx="2179187" cy="307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74"/>
          <p:cNvSpPr>
            <a:spLocks noChangeShapeType="1"/>
          </p:cNvSpPr>
          <p:nvPr/>
        </p:nvSpPr>
        <p:spPr bwMode="auto">
          <a:xfrm flipV="1">
            <a:off x="5285238" y="4199219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75"/>
          <p:cNvSpPr>
            <a:spLocks noChangeShapeType="1"/>
          </p:cNvSpPr>
          <p:nvPr/>
        </p:nvSpPr>
        <p:spPr bwMode="auto">
          <a:xfrm flipV="1">
            <a:off x="5790064" y="3141662"/>
            <a:ext cx="2898324" cy="7321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76"/>
          <p:cNvSpPr>
            <a:spLocks noChangeShapeType="1"/>
          </p:cNvSpPr>
          <p:nvPr/>
        </p:nvSpPr>
        <p:spPr bwMode="auto">
          <a:xfrm flipH="1" flipV="1">
            <a:off x="8616951" y="2565401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77"/>
          <p:cNvSpPr>
            <a:spLocks noChangeShapeType="1"/>
          </p:cNvSpPr>
          <p:nvPr/>
        </p:nvSpPr>
        <p:spPr bwMode="auto">
          <a:xfrm flipH="1" flipV="1">
            <a:off x="8256589" y="1628776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78"/>
          <p:cNvSpPr>
            <a:spLocks noChangeShapeType="1"/>
          </p:cNvSpPr>
          <p:nvPr/>
        </p:nvSpPr>
        <p:spPr bwMode="auto">
          <a:xfrm flipH="1" flipV="1">
            <a:off x="8832850" y="3141664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79"/>
          <p:cNvSpPr>
            <a:spLocks noChangeShapeType="1"/>
          </p:cNvSpPr>
          <p:nvPr/>
        </p:nvSpPr>
        <p:spPr bwMode="auto">
          <a:xfrm flipV="1">
            <a:off x="9048750" y="393382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80"/>
          <p:cNvSpPr>
            <a:spLocks noChangeShapeType="1"/>
          </p:cNvSpPr>
          <p:nvPr/>
        </p:nvSpPr>
        <p:spPr bwMode="auto">
          <a:xfrm flipV="1">
            <a:off x="8975725" y="450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81"/>
          <p:cNvSpPr>
            <a:spLocks noChangeShapeType="1"/>
          </p:cNvSpPr>
          <p:nvPr/>
        </p:nvSpPr>
        <p:spPr bwMode="auto">
          <a:xfrm flipH="1" flipV="1">
            <a:off x="6451599" y="4800266"/>
            <a:ext cx="1949452" cy="28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82"/>
          <p:cNvSpPr>
            <a:spLocks noChangeShapeType="1"/>
          </p:cNvSpPr>
          <p:nvPr/>
        </p:nvSpPr>
        <p:spPr bwMode="auto">
          <a:xfrm flipH="1" flipV="1">
            <a:off x="5644014" y="4270655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83"/>
          <p:cNvSpPr>
            <a:spLocks noChangeShapeType="1"/>
          </p:cNvSpPr>
          <p:nvPr/>
        </p:nvSpPr>
        <p:spPr bwMode="auto">
          <a:xfrm flipV="1">
            <a:off x="8112126" y="4508501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Text Box 84"/>
          <p:cNvSpPr txBox="1">
            <a:spLocks noChangeArrowheads="1"/>
          </p:cNvSpPr>
          <p:nvPr/>
        </p:nvSpPr>
        <p:spPr bwMode="auto">
          <a:xfrm>
            <a:off x="3700913" y="4486556"/>
            <a:ext cx="1150938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>
                <a:solidFill>
                  <a:schemeClr val="tx2"/>
                </a:solidFill>
              </a:rPr>
              <a:t>CHOR </a:t>
            </a:r>
            <a:endParaRPr lang="en-US" altLang="en-US" sz="2000" i="0">
              <a:solidFill>
                <a:schemeClr val="tx2"/>
              </a:solidFill>
            </a:endParaRPr>
          </a:p>
        </p:txBody>
      </p:sp>
      <p:sp>
        <p:nvSpPr>
          <p:cNvPr id="23587" name="Line 85"/>
          <p:cNvSpPr>
            <a:spLocks noChangeShapeType="1"/>
          </p:cNvSpPr>
          <p:nvPr/>
        </p:nvSpPr>
        <p:spPr bwMode="auto">
          <a:xfrm flipH="1" flipV="1">
            <a:off x="4348614" y="4992928"/>
            <a:ext cx="3115812" cy="3807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86"/>
          <p:cNvSpPr>
            <a:spLocks noChangeShapeType="1"/>
          </p:cNvSpPr>
          <p:nvPr/>
        </p:nvSpPr>
        <p:spPr bwMode="auto">
          <a:xfrm flipV="1">
            <a:off x="4348614" y="412778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Text Box 72"/>
          <p:cNvSpPr txBox="1">
            <a:spLocks noChangeArrowheads="1"/>
          </p:cNvSpPr>
          <p:nvPr/>
        </p:nvSpPr>
        <p:spPr bwMode="auto">
          <a:xfrm>
            <a:off x="4633876" y="1874192"/>
            <a:ext cx="1258268" cy="46166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 dirty="0" smtClean="0">
                <a:solidFill>
                  <a:schemeClr val="tx2"/>
                </a:solidFill>
              </a:rPr>
              <a:t>CONV  </a:t>
            </a:r>
            <a:endParaRPr lang="en-US" altLang="en-US" sz="2000" i="0" dirty="0">
              <a:solidFill>
                <a:schemeClr val="tx2"/>
              </a:solidFill>
            </a:endParaRPr>
          </a:p>
        </p:txBody>
      </p:sp>
      <p:sp>
        <p:nvSpPr>
          <p:cNvPr id="89" name="Text Box 72"/>
          <p:cNvSpPr txBox="1">
            <a:spLocks noChangeArrowheads="1"/>
          </p:cNvSpPr>
          <p:nvPr/>
        </p:nvSpPr>
        <p:spPr bwMode="auto">
          <a:xfrm>
            <a:off x="6148839" y="2824848"/>
            <a:ext cx="1146232" cy="46166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i="0" dirty="0" smtClean="0">
                <a:solidFill>
                  <a:schemeClr val="tx2"/>
                </a:solidFill>
              </a:rPr>
              <a:t>SEG  </a:t>
            </a:r>
            <a:endParaRPr lang="en-US" altLang="en-US" sz="2000" i="0" dirty="0">
              <a:solidFill>
                <a:schemeClr val="tx2"/>
              </a:solidFill>
            </a:endParaRPr>
          </a:p>
        </p:txBody>
      </p:sp>
      <p:sp>
        <p:nvSpPr>
          <p:cNvPr id="90" name="Line 81"/>
          <p:cNvSpPr>
            <a:spLocks noChangeShapeType="1"/>
          </p:cNvSpPr>
          <p:nvPr/>
        </p:nvSpPr>
        <p:spPr bwMode="auto">
          <a:xfrm flipH="1" flipV="1">
            <a:off x="7032625" y="3252753"/>
            <a:ext cx="1361779" cy="14994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81"/>
          <p:cNvSpPr>
            <a:spLocks noChangeShapeType="1"/>
          </p:cNvSpPr>
          <p:nvPr/>
        </p:nvSpPr>
        <p:spPr bwMode="auto">
          <a:xfrm flipH="1" flipV="1">
            <a:off x="6694063" y="3285534"/>
            <a:ext cx="897813" cy="1973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81"/>
          <p:cNvSpPr>
            <a:spLocks noChangeShapeType="1"/>
          </p:cNvSpPr>
          <p:nvPr/>
        </p:nvSpPr>
        <p:spPr bwMode="auto">
          <a:xfrm flipH="1" flipV="1">
            <a:off x="5501139" y="2335856"/>
            <a:ext cx="641476" cy="5161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81"/>
          <p:cNvSpPr>
            <a:spLocks noChangeShapeType="1"/>
          </p:cNvSpPr>
          <p:nvPr/>
        </p:nvSpPr>
        <p:spPr bwMode="auto">
          <a:xfrm flipV="1">
            <a:off x="5370243" y="2335856"/>
            <a:ext cx="1993" cy="14076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81"/>
          <p:cNvSpPr>
            <a:spLocks noChangeShapeType="1"/>
          </p:cNvSpPr>
          <p:nvPr/>
        </p:nvSpPr>
        <p:spPr bwMode="auto">
          <a:xfrm flipV="1">
            <a:off x="5892144" y="1457441"/>
            <a:ext cx="1283357" cy="409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20"/>
          <p:cNvSpPr>
            <a:spLocks/>
          </p:cNvSpPr>
          <p:nvPr/>
        </p:nvSpPr>
        <p:spPr bwMode="auto">
          <a:xfrm>
            <a:off x="3686017" y="1991432"/>
            <a:ext cx="479343" cy="93370"/>
          </a:xfrm>
          <a:custGeom>
            <a:avLst/>
            <a:gdLst>
              <a:gd name="T0" fmla="*/ 32 w 696"/>
              <a:gd name="T1" fmla="*/ 11 h 136"/>
              <a:gd name="T2" fmla="*/ 0 w 696"/>
              <a:gd name="T3" fmla="*/ 136 h 136"/>
              <a:gd name="T4" fmla="*/ 696 w 696"/>
              <a:gd name="T5" fmla="*/ 0 h 136"/>
              <a:gd name="T6" fmla="*/ 40 w 696"/>
              <a:gd name="T7" fmla="*/ 0 h 1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6" h="136">
                <a:moveTo>
                  <a:pt x="32" y="11"/>
                </a:moveTo>
                <a:lnTo>
                  <a:pt x="0" y="136"/>
                </a:lnTo>
                <a:lnTo>
                  <a:pt x="696" y="0"/>
                </a:lnTo>
                <a:lnTo>
                  <a:pt x="40" y="0"/>
                </a:lnTo>
              </a:path>
            </a:pathLst>
          </a:custGeom>
          <a:solidFill>
            <a:srgbClr val="00CC00"/>
          </a:solidFill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21"/>
          <p:cNvSpPr>
            <a:spLocks/>
          </p:cNvSpPr>
          <p:nvPr/>
        </p:nvSpPr>
        <p:spPr bwMode="auto">
          <a:xfrm>
            <a:off x="3719075" y="1837646"/>
            <a:ext cx="374659" cy="477836"/>
          </a:xfrm>
          <a:custGeom>
            <a:avLst/>
            <a:gdLst>
              <a:gd name="T0" fmla="*/ 368 w 544"/>
              <a:gd name="T1" fmla="*/ 0 h 696"/>
              <a:gd name="T2" fmla="*/ 0 w 544"/>
              <a:gd name="T3" fmla="*/ 560 h 696"/>
              <a:gd name="T4" fmla="*/ 192 w 544"/>
              <a:gd name="T5" fmla="*/ 696 h 696"/>
              <a:gd name="T6" fmla="*/ 544 w 544"/>
              <a:gd name="T7" fmla="*/ 72 h 696"/>
              <a:gd name="T8" fmla="*/ 368 w 544"/>
              <a:gd name="T9" fmla="*/ 16 h 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4" h="696">
                <a:moveTo>
                  <a:pt x="368" y="0"/>
                </a:moveTo>
                <a:lnTo>
                  <a:pt x="0" y="560"/>
                </a:lnTo>
                <a:lnTo>
                  <a:pt x="192" y="696"/>
                </a:lnTo>
                <a:lnTo>
                  <a:pt x="544" y="72"/>
                </a:lnTo>
                <a:lnTo>
                  <a:pt x="368" y="16"/>
                </a:lnTo>
              </a:path>
            </a:pathLst>
          </a:custGeom>
          <a:solidFill>
            <a:schemeClr val="hlink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22"/>
          <p:cNvSpPr>
            <a:spLocks/>
          </p:cNvSpPr>
          <p:nvPr/>
        </p:nvSpPr>
        <p:spPr bwMode="auto">
          <a:xfrm>
            <a:off x="3832713" y="1874033"/>
            <a:ext cx="349176" cy="435957"/>
          </a:xfrm>
          <a:custGeom>
            <a:avLst/>
            <a:gdLst>
              <a:gd name="T0" fmla="*/ 0 w 507"/>
              <a:gd name="T1" fmla="*/ 0 h 635"/>
              <a:gd name="T2" fmla="*/ 507 w 507"/>
              <a:gd name="T3" fmla="*/ 283 h 635"/>
              <a:gd name="T4" fmla="*/ 275 w 507"/>
              <a:gd name="T5" fmla="*/ 635 h 635"/>
              <a:gd name="T6" fmla="*/ 3 w 507"/>
              <a:gd name="T7" fmla="*/ 3 h 6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7" h="635">
                <a:moveTo>
                  <a:pt x="0" y="0"/>
                </a:moveTo>
                <a:lnTo>
                  <a:pt x="507" y="283"/>
                </a:lnTo>
                <a:lnTo>
                  <a:pt x="275" y="635"/>
                </a:lnTo>
                <a:lnTo>
                  <a:pt x="3" y="3"/>
                </a:lnTo>
              </a:path>
            </a:pathLst>
          </a:custGeom>
          <a:solidFill>
            <a:srgbClr val="FF3300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2"/>
          <p:cNvSpPr>
            <a:spLocks/>
          </p:cNvSpPr>
          <p:nvPr/>
        </p:nvSpPr>
        <p:spPr bwMode="auto">
          <a:xfrm>
            <a:off x="3436452" y="2040703"/>
            <a:ext cx="349176" cy="435957"/>
          </a:xfrm>
          <a:custGeom>
            <a:avLst/>
            <a:gdLst>
              <a:gd name="T0" fmla="*/ 0 w 507"/>
              <a:gd name="T1" fmla="*/ 0 h 635"/>
              <a:gd name="T2" fmla="*/ 507 w 507"/>
              <a:gd name="T3" fmla="*/ 283 h 635"/>
              <a:gd name="T4" fmla="*/ 275 w 507"/>
              <a:gd name="T5" fmla="*/ 635 h 635"/>
              <a:gd name="T6" fmla="*/ 3 w 507"/>
              <a:gd name="T7" fmla="*/ 3 h 6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7" h="635">
                <a:moveTo>
                  <a:pt x="0" y="0"/>
                </a:moveTo>
                <a:lnTo>
                  <a:pt x="507" y="283"/>
                </a:lnTo>
                <a:lnTo>
                  <a:pt x="275" y="635"/>
                </a:lnTo>
                <a:lnTo>
                  <a:pt x="3" y="3"/>
                </a:lnTo>
              </a:path>
            </a:pathLst>
          </a:custGeom>
          <a:solidFill>
            <a:srgbClr val="FF3300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21"/>
          <p:cNvSpPr>
            <a:spLocks/>
          </p:cNvSpPr>
          <p:nvPr/>
        </p:nvSpPr>
        <p:spPr bwMode="auto">
          <a:xfrm>
            <a:off x="3179718" y="1911376"/>
            <a:ext cx="374659" cy="477836"/>
          </a:xfrm>
          <a:custGeom>
            <a:avLst/>
            <a:gdLst>
              <a:gd name="T0" fmla="*/ 368 w 544"/>
              <a:gd name="T1" fmla="*/ 0 h 696"/>
              <a:gd name="T2" fmla="*/ 0 w 544"/>
              <a:gd name="T3" fmla="*/ 560 h 696"/>
              <a:gd name="T4" fmla="*/ 192 w 544"/>
              <a:gd name="T5" fmla="*/ 696 h 696"/>
              <a:gd name="T6" fmla="*/ 544 w 544"/>
              <a:gd name="T7" fmla="*/ 72 h 696"/>
              <a:gd name="T8" fmla="*/ 368 w 544"/>
              <a:gd name="T9" fmla="*/ 16 h 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4" h="696">
                <a:moveTo>
                  <a:pt x="368" y="0"/>
                </a:moveTo>
                <a:lnTo>
                  <a:pt x="0" y="560"/>
                </a:lnTo>
                <a:lnTo>
                  <a:pt x="192" y="696"/>
                </a:lnTo>
                <a:lnTo>
                  <a:pt x="544" y="72"/>
                </a:lnTo>
                <a:lnTo>
                  <a:pt x="368" y="16"/>
                </a:lnTo>
              </a:path>
            </a:pathLst>
          </a:custGeom>
          <a:solidFill>
            <a:schemeClr val="hlink"/>
          </a:solid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27"/>
          <p:cNvSpPr>
            <a:spLocks noChangeShapeType="1"/>
          </p:cNvSpPr>
          <p:nvPr/>
        </p:nvSpPr>
        <p:spPr bwMode="auto">
          <a:xfrm>
            <a:off x="5539508" y="2922250"/>
            <a:ext cx="503713" cy="2162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28"/>
          <p:cNvSpPr>
            <a:spLocks noChangeShapeType="1"/>
          </p:cNvSpPr>
          <p:nvPr/>
        </p:nvSpPr>
        <p:spPr bwMode="auto">
          <a:xfrm flipV="1">
            <a:off x="5539508" y="2922250"/>
            <a:ext cx="503713" cy="15436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29"/>
          <p:cNvSpPr>
            <a:spLocks noChangeShapeType="1"/>
          </p:cNvSpPr>
          <p:nvPr/>
        </p:nvSpPr>
        <p:spPr bwMode="auto">
          <a:xfrm flipV="1">
            <a:off x="5695406" y="2944537"/>
            <a:ext cx="35605" cy="177485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29"/>
          <p:cNvSpPr>
            <a:spLocks noChangeShapeType="1"/>
          </p:cNvSpPr>
          <p:nvPr/>
        </p:nvSpPr>
        <p:spPr bwMode="auto">
          <a:xfrm flipV="1">
            <a:off x="5847806" y="3096937"/>
            <a:ext cx="35605" cy="177485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1587137" y="209006"/>
            <a:ext cx="9144000" cy="5617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Geometrick</a:t>
            </a:r>
            <a:r>
              <a:rPr lang="cs-CZ" sz="2800" smtClean="0"/>
              <a:t>é reprezentace grafů II - 30. 3. 2020</a:t>
            </a:r>
            <a:endParaRPr lang="en-US" sz="2800" dirty="0"/>
          </a:p>
        </p:txBody>
      </p:sp>
      <p:sp>
        <p:nvSpPr>
          <p:cNvPr id="110" name="Subtitle 2"/>
          <p:cNvSpPr txBox="1">
            <a:spLocks/>
          </p:cNvSpPr>
          <p:nvPr/>
        </p:nvSpPr>
        <p:spPr>
          <a:xfrm>
            <a:off x="156754" y="862149"/>
            <a:ext cx="11874137" cy="58652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V</a:t>
            </a:r>
            <a:r>
              <a:rPr lang="cs-CZ" dirty="0" smtClean="0"/>
              <a:t>ýpočetní složitost CLIQUE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INDEPENDENT SET is NP-complete in planar graphs       </a:t>
            </a:r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</a:t>
            </a:r>
          </a:p>
          <a:p>
            <a:r>
              <a:rPr lang="en-US" altLang="en-US" sz="2400" i="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CLIQUE is NP-complete in co-planar graphs</a:t>
            </a:r>
          </a:p>
          <a:p>
            <a:endParaRPr lang="en-US" altLang="en-US" sz="2400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en-US" sz="2400" i="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And co-planar graphs are CONV graphs</a:t>
            </a:r>
          </a:p>
          <a:p>
            <a:endParaRPr lang="en-US" altLang="en-US" sz="2400" dirty="0">
              <a:solidFill>
                <a:schemeClr val="tx2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en-US" sz="2400" i="0" dirty="0" smtClean="0">
                <a:solidFill>
                  <a:schemeClr val="tx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Four-Color-Theorem says that a co-planar graph can be covered by 4 cliques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Co-planar graphs are CONV graphs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27587" y="1975516"/>
            <a:ext cx="3814916" cy="414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66684" y="2569088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90685" y="3070328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58529" y="4274370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48116" y="4520381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Co-planar graphs are CONV graphs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27587" y="1975516"/>
            <a:ext cx="3814916" cy="414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66684" y="2569088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90685" y="3070328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58529" y="4274370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48116" y="4520381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282813" y="1730477"/>
            <a:ext cx="2418735" cy="2340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701548" y="1804219"/>
            <a:ext cx="2418735" cy="2340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08606" y="3784651"/>
            <a:ext cx="2418735" cy="2340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04902" y="3425005"/>
            <a:ext cx="353962" cy="3596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Co-planar graphs are CONV graphs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27587" y="1975516"/>
            <a:ext cx="3814916" cy="4149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66684" y="2569088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90685" y="3070328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58529" y="4274370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48116" y="4520381"/>
            <a:ext cx="1268361" cy="1193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282813" y="1730477"/>
            <a:ext cx="2418735" cy="2340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701548" y="1804219"/>
            <a:ext cx="2418735" cy="2340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08606" y="3784651"/>
            <a:ext cx="2418735" cy="2340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04902" y="3425005"/>
            <a:ext cx="353962" cy="3596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82813" y="1809135"/>
            <a:ext cx="2418735" cy="2133600"/>
          </a:xfrm>
          <a:custGeom>
            <a:avLst/>
            <a:gdLst>
              <a:gd name="connsiteX0" fmla="*/ 796413 w 2418735"/>
              <a:gd name="connsiteY0" fmla="*/ 0 h 2133600"/>
              <a:gd name="connsiteX1" fmla="*/ 2418735 w 2418735"/>
              <a:gd name="connsiteY1" fmla="*/ 1042220 h 2133600"/>
              <a:gd name="connsiteX2" fmla="*/ 2251587 w 2418735"/>
              <a:gd name="connsiteY2" fmla="*/ 1730478 h 2133600"/>
              <a:gd name="connsiteX3" fmla="*/ 1759974 w 2418735"/>
              <a:gd name="connsiteY3" fmla="*/ 2133600 h 2133600"/>
              <a:gd name="connsiteX4" fmla="*/ 580103 w 2418735"/>
              <a:gd name="connsiteY4" fmla="*/ 2064775 h 2133600"/>
              <a:gd name="connsiteX5" fmla="*/ 0 w 2418735"/>
              <a:gd name="connsiteY5" fmla="*/ 1002891 h 2133600"/>
              <a:gd name="connsiteX6" fmla="*/ 796413 w 2418735"/>
              <a:gd name="connsiteY6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735" h="2133600">
                <a:moveTo>
                  <a:pt x="796413" y="0"/>
                </a:moveTo>
                <a:lnTo>
                  <a:pt x="2418735" y="1042220"/>
                </a:lnTo>
                <a:lnTo>
                  <a:pt x="2251587" y="1730478"/>
                </a:lnTo>
                <a:lnTo>
                  <a:pt x="1759974" y="2133600"/>
                </a:lnTo>
                <a:lnTo>
                  <a:pt x="580103" y="2064775"/>
                </a:lnTo>
                <a:lnTo>
                  <a:pt x="0" y="1002891"/>
                </a:lnTo>
                <a:lnTo>
                  <a:pt x="79641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Co-planar graphs are CONV graphs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-1641987" y="-658762"/>
            <a:ext cx="7590503" cy="85835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8516" y="-1582994"/>
            <a:ext cx="7423355" cy="99404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98374" y="1002890"/>
            <a:ext cx="1789471" cy="5879691"/>
          </a:xfrm>
          <a:custGeom>
            <a:avLst/>
            <a:gdLst>
              <a:gd name="connsiteX0" fmla="*/ 0 w 1789471"/>
              <a:gd name="connsiteY0" fmla="*/ 0 h 5879691"/>
              <a:gd name="connsiteX1" fmla="*/ 1789471 w 1789471"/>
              <a:gd name="connsiteY1" fmla="*/ 1553497 h 5879691"/>
              <a:gd name="connsiteX2" fmla="*/ 452284 w 1789471"/>
              <a:gd name="connsiteY2" fmla="*/ 5879691 h 587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471" h="5879691">
                <a:moveTo>
                  <a:pt x="0" y="0"/>
                </a:moveTo>
                <a:lnTo>
                  <a:pt x="1789471" y="1553497"/>
                </a:lnTo>
                <a:lnTo>
                  <a:pt x="452284" y="5879691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75819" y="1150374"/>
            <a:ext cx="2772697" cy="5722374"/>
          </a:xfrm>
          <a:custGeom>
            <a:avLst/>
            <a:gdLst>
              <a:gd name="connsiteX0" fmla="*/ 0 w 2772697"/>
              <a:gd name="connsiteY0" fmla="*/ 0 h 5722374"/>
              <a:gd name="connsiteX1" fmla="*/ 2772697 w 2772697"/>
              <a:gd name="connsiteY1" fmla="*/ 1976284 h 5722374"/>
              <a:gd name="connsiteX2" fmla="*/ 1799304 w 2772697"/>
              <a:gd name="connsiteY2" fmla="*/ 5407742 h 5722374"/>
              <a:gd name="connsiteX3" fmla="*/ 766916 w 2772697"/>
              <a:gd name="connsiteY3" fmla="*/ 5722374 h 572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697" h="5722374">
                <a:moveTo>
                  <a:pt x="0" y="0"/>
                </a:moveTo>
                <a:lnTo>
                  <a:pt x="2772697" y="1976284"/>
                </a:lnTo>
                <a:lnTo>
                  <a:pt x="1799304" y="5407742"/>
                </a:lnTo>
                <a:lnTo>
                  <a:pt x="766916" y="5722374"/>
                </a:ln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16594" y="855406"/>
            <a:ext cx="2271251" cy="6017342"/>
          </a:xfrm>
          <a:custGeom>
            <a:avLst/>
            <a:gdLst>
              <a:gd name="connsiteX0" fmla="*/ 0 w 2271251"/>
              <a:gd name="connsiteY0" fmla="*/ 0 h 6017342"/>
              <a:gd name="connsiteX1" fmla="*/ 2271251 w 2271251"/>
              <a:gd name="connsiteY1" fmla="*/ 2959510 h 6017342"/>
              <a:gd name="connsiteX2" fmla="*/ 688258 w 2271251"/>
              <a:gd name="connsiteY2" fmla="*/ 6017342 h 601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1251" h="6017342">
                <a:moveTo>
                  <a:pt x="0" y="0"/>
                </a:moveTo>
                <a:lnTo>
                  <a:pt x="2271251" y="2959510"/>
                </a:lnTo>
                <a:lnTo>
                  <a:pt x="688258" y="6017342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29823" y="1044769"/>
            <a:ext cx="4605762" cy="5634238"/>
          </a:xfrm>
          <a:custGeom>
            <a:avLst/>
            <a:gdLst>
              <a:gd name="connsiteX0" fmla="*/ 0 w 2772697"/>
              <a:gd name="connsiteY0" fmla="*/ 0 h 5722374"/>
              <a:gd name="connsiteX1" fmla="*/ 2772697 w 2772697"/>
              <a:gd name="connsiteY1" fmla="*/ 1976284 h 5722374"/>
              <a:gd name="connsiteX2" fmla="*/ 1799304 w 2772697"/>
              <a:gd name="connsiteY2" fmla="*/ 5407742 h 5722374"/>
              <a:gd name="connsiteX3" fmla="*/ 766916 w 2772697"/>
              <a:gd name="connsiteY3" fmla="*/ 5722374 h 5722374"/>
              <a:gd name="connsiteX0" fmla="*/ 0 w 2772697"/>
              <a:gd name="connsiteY0" fmla="*/ 0 h 5722374"/>
              <a:gd name="connsiteX1" fmla="*/ 2772697 w 2772697"/>
              <a:gd name="connsiteY1" fmla="*/ 1976284 h 5722374"/>
              <a:gd name="connsiteX2" fmla="*/ 2206928 w 2772697"/>
              <a:gd name="connsiteY2" fmla="*/ 3325554 h 5722374"/>
              <a:gd name="connsiteX3" fmla="*/ 766916 w 2772697"/>
              <a:gd name="connsiteY3" fmla="*/ 5722374 h 5722374"/>
              <a:gd name="connsiteX0" fmla="*/ 1172053 w 3944750"/>
              <a:gd name="connsiteY0" fmla="*/ 0 h 3331111"/>
              <a:gd name="connsiteX1" fmla="*/ 3944750 w 3944750"/>
              <a:gd name="connsiteY1" fmla="*/ 1976284 h 3331111"/>
              <a:gd name="connsiteX2" fmla="*/ 3378981 w 3944750"/>
              <a:gd name="connsiteY2" fmla="*/ 3325554 h 3331111"/>
              <a:gd name="connsiteX3" fmla="*/ 0 w 3944750"/>
              <a:gd name="connsiteY3" fmla="*/ 2119858 h 3331111"/>
              <a:gd name="connsiteX0" fmla="*/ 1172053 w 3944750"/>
              <a:gd name="connsiteY0" fmla="*/ 0 h 3331458"/>
              <a:gd name="connsiteX1" fmla="*/ 3944750 w 3944750"/>
              <a:gd name="connsiteY1" fmla="*/ 1976284 h 3331458"/>
              <a:gd name="connsiteX2" fmla="*/ 3378981 w 3944750"/>
              <a:gd name="connsiteY2" fmla="*/ 3325554 h 3331458"/>
              <a:gd name="connsiteX3" fmla="*/ 0 w 3944750"/>
              <a:gd name="connsiteY3" fmla="*/ 2119858 h 3331458"/>
              <a:gd name="connsiteX0" fmla="*/ 1833065 w 4605762"/>
              <a:gd name="connsiteY0" fmla="*/ 0 h 4202046"/>
              <a:gd name="connsiteX1" fmla="*/ 4605762 w 4605762"/>
              <a:gd name="connsiteY1" fmla="*/ 1976284 h 4202046"/>
              <a:gd name="connsiteX2" fmla="*/ 4039993 w 4605762"/>
              <a:gd name="connsiteY2" fmla="*/ 3325554 h 4202046"/>
              <a:gd name="connsiteX3" fmla="*/ 0 w 4605762"/>
              <a:gd name="connsiteY3" fmla="*/ 4202046 h 4202046"/>
              <a:gd name="connsiteX0" fmla="*/ 3055937 w 4605762"/>
              <a:gd name="connsiteY0" fmla="*/ 0 h 5634238"/>
              <a:gd name="connsiteX1" fmla="*/ 4605762 w 4605762"/>
              <a:gd name="connsiteY1" fmla="*/ 3408476 h 5634238"/>
              <a:gd name="connsiteX2" fmla="*/ 4039993 w 4605762"/>
              <a:gd name="connsiteY2" fmla="*/ 4757746 h 5634238"/>
              <a:gd name="connsiteX3" fmla="*/ 0 w 4605762"/>
              <a:gd name="connsiteY3" fmla="*/ 5634238 h 563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5762" h="5634238">
                <a:moveTo>
                  <a:pt x="3055937" y="0"/>
                </a:moveTo>
                <a:lnTo>
                  <a:pt x="4605762" y="3408476"/>
                </a:lnTo>
                <a:lnTo>
                  <a:pt x="4039993" y="4757746"/>
                </a:lnTo>
                <a:cubicBezTo>
                  <a:pt x="3695864" y="4862623"/>
                  <a:pt x="13623" y="5617496"/>
                  <a:pt x="0" y="5634238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CONV graphs</a:t>
            </a:r>
          </a:p>
          <a:p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Co-planar graphs are CONV graphs</a:t>
            </a:r>
            <a:endParaRPr lang="en-US" altLang="en-US" sz="24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-1641987" y="-658762"/>
            <a:ext cx="7590503" cy="85835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8516" y="-1582994"/>
            <a:ext cx="7423355" cy="99404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98374" y="1002890"/>
            <a:ext cx="1789471" cy="5879691"/>
          </a:xfrm>
          <a:custGeom>
            <a:avLst/>
            <a:gdLst>
              <a:gd name="connsiteX0" fmla="*/ 0 w 1789471"/>
              <a:gd name="connsiteY0" fmla="*/ 0 h 5879691"/>
              <a:gd name="connsiteX1" fmla="*/ 1789471 w 1789471"/>
              <a:gd name="connsiteY1" fmla="*/ 1553497 h 5879691"/>
              <a:gd name="connsiteX2" fmla="*/ 452284 w 1789471"/>
              <a:gd name="connsiteY2" fmla="*/ 5879691 h 587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471" h="5879691">
                <a:moveTo>
                  <a:pt x="0" y="0"/>
                </a:moveTo>
                <a:lnTo>
                  <a:pt x="1789471" y="1553497"/>
                </a:lnTo>
                <a:lnTo>
                  <a:pt x="452284" y="5879691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75819" y="1150374"/>
            <a:ext cx="2772697" cy="5722374"/>
          </a:xfrm>
          <a:custGeom>
            <a:avLst/>
            <a:gdLst>
              <a:gd name="connsiteX0" fmla="*/ 0 w 2772697"/>
              <a:gd name="connsiteY0" fmla="*/ 0 h 5722374"/>
              <a:gd name="connsiteX1" fmla="*/ 2772697 w 2772697"/>
              <a:gd name="connsiteY1" fmla="*/ 1976284 h 5722374"/>
              <a:gd name="connsiteX2" fmla="*/ 1799304 w 2772697"/>
              <a:gd name="connsiteY2" fmla="*/ 5407742 h 5722374"/>
              <a:gd name="connsiteX3" fmla="*/ 766916 w 2772697"/>
              <a:gd name="connsiteY3" fmla="*/ 5722374 h 572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697" h="5722374">
                <a:moveTo>
                  <a:pt x="0" y="0"/>
                </a:moveTo>
                <a:lnTo>
                  <a:pt x="2772697" y="1976284"/>
                </a:lnTo>
                <a:lnTo>
                  <a:pt x="1799304" y="5407742"/>
                </a:lnTo>
                <a:lnTo>
                  <a:pt x="766916" y="5722374"/>
                </a:ln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16594" y="855406"/>
            <a:ext cx="2271251" cy="6017342"/>
          </a:xfrm>
          <a:custGeom>
            <a:avLst/>
            <a:gdLst>
              <a:gd name="connsiteX0" fmla="*/ 0 w 2271251"/>
              <a:gd name="connsiteY0" fmla="*/ 0 h 6017342"/>
              <a:gd name="connsiteX1" fmla="*/ 2271251 w 2271251"/>
              <a:gd name="connsiteY1" fmla="*/ 2959510 h 6017342"/>
              <a:gd name="connsiteX2" fmla="*/ 688258 w 2271251"/>
              <a:gd name="connsiteY2" fmla="*/ 6017342 h 601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1251" h="6017342">
                <a:moveTo>
                  <a:pt x="0" y="0"/>
                </a:moveTo>
                <a:lnTo>
                  <a:pt x="2271251" y="2959510"/>
                </a:lnTo>
                <a:lnTo>
                  <a:pt x="688258" y="6017342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29823" y="1044769"/>
            <a:ext cx="4605762" cy="5634238"/>
          </a:xfrm>
          <a:custGeom>
            <a:avLst/>
            <a:gdLst>
              <a:gd name="connsiteX0" fmla="*/ 0 w 2772697"/>
              <a:gd name="connsiteY0" fmla="*/ 0 h 5722374"/>
              <a:gd name="connsiteX1" fmla="*/ 2772697 w 2772697"/>
              <a:gd name="connsiteY1" fmla="*/ 1976284 h 5722374"/>
              <a:gd name="connsiteX2" fmla="*/ 1799304 w 2772697"/>
              <a:gd name="connsiteY2" fmla="*/ 5407742 h 5722374"/>
              <a:gd name="connsiteX3" fmla="*/ 766916 w 2772697"/>
              <a:gd name="connsiteY3" fmla="*/ 5722374 h 5722374"/>
              <a:gd name="connsiteX0" fmla="*/ 0 w 2772697"/>
              <a:gd name="connsiteY0" fmla="*/ 0 h 5722374"/>
              <a:gd name="connsiteX1" fmla="*/ 2772697 w 2772697"/>
              <a:gd name="connsiteY1" fmla="*/ 1976284 h 5722374"/>
              <a:gd name="connsiteX2" fmla="*/ 2206928 w 2772697"/>
              <a:gd name="connsiteY2" fmla="*/ 3325554 h 5722374"/>
              <a:gd name="connsiteX3" fmla="*/ 766916 w 2772697"/>
              <a:gd name="connsiteY3" fmla="*/ 5722374 h 5722374"/>
              <a:gd name="connsiteX0" fmla="*/ 1172053 w 3944750"/>
              <a:gd name="connsiteY0" fmla="*/ 0 h 3331111"/>
              <a:gd name="connsiteX1" fmla="*/ 3944750 w 3944750"/>
              <a:gd name="connsiteY1" fmla="*/ 1976284 h 3331111"/>
              <a:gd name="connsiteX2" fmla="*/ 3378981 w 3944750"/>
              <a:gd name="connsiteY2" fmla="*/ 3325554 h 3331111"/>
              <a:gd name="connsiteX3" fmla="*/ 0 w 3944750"/>
              <a:gd name="connsiteY3" fmla="*/ 2119858 h 3331111"/>
              <a:gd name="connsiteX0" fmla="*/ 1172053 w 3944750"/>
              <a:gd name="connsiteY0" fmla="*/ 0 h 3331458"/>
              <a:gd name="connsiteX1" fmla="*/ 3944750 w 3944750"/>
              <a:gd name="connsiteY1" fmla="*/ 1976284 h 3331458"/>
              <a:gd name="connsiteX2" fmla="*/ 3378981 w 3944750"/>
              <a:gd name="connsiteY2" fmla="*/ 3325554 h 3331458"/>
              <a:gd name="connsiteX3" fmla="*/ 0 w 3944750"/>
              <a:gd name="connsiteY3" fmla="*/ 2119858 h 3331458"/>
              <a:gd name="connsiteX0" fmla="*/ 1833065 w 4605762"/>
              <a:gd name="connsiteY0" fmla="*/ 0 h 4202046"/>
              <a:gd name="connsiteX1" fmla="*/ 4605762 w 4605762"/>
              <a:gd name="connsiteY1" fmla="*/ 1976284 h 4202046"/>
              <a:gd name="connsiteX2" fmla="*/ 4039993 w 4605762"/>
              <a:gd name="connsiteY2" fmla="*/ 3325554 h 4202046"/>
              <a:gd name="connsiteX3" fmla="*/ 0 w 4605762"/>
              <a:gd name="connsiteY3" fmla="*/ 4202046 h 4202046"/>
              <a:gd name="connsiteX0" fmla="*/ 3055937 w 4605762"/>
              <a:gd name="connsiteY0" fmla="*/ 0 h 5634238"/>
              <a:gd name="connsiteX1" fmla="*/ 4605762 w 4605762"/>
              <a:gd name="connsiteY1" fmla="*/ 3408476 h 5634238"/>
              <a:gd name="connsiteX2" fmla="*/ 4039993 w 4605762"/>
              <a:gd name="connsiteY2" fmla="*/ 4757746 h 5634238"/>
              <a:gd name="connsiteX3" fmla="*/ 0 w 4605762"/>
              <a:gd name="connsiteY3" fmla="*/ 5634238 h 563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5762" h="5634238">
                <a:moveTo>
                  <a:pt x="3055937" y="0"/>
                </a:moveTo>
                <a:lnTo>
                  <a:pt x="4605762" y="3408476"/>
                </a:lnTo>
                <a:lnTo>
                  <a:pt x="4039993" y="4757746"/>
                </a:lnTo>
                <a:cubicBezTo>
                  <a:pt x="3695864" y="4862623"/>
                  <a:pt x="13623" y="5617496"/>
                  <a:pt x="0" y="5634238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987845" y="924232"/>
            <a:ext cx="2684207" cy="5643716"/>
          </a:xfrm>
          <a:custGeom>
            <a:avLst/>
            <a:gdLst>
              <a:gd name="connsiteX0" fmla="*/ 2074607 w 2684207"/>
              <a:gd name="connsiteY0" fmla="*/ 0 h 5643716"/>
              <a:gd name="connsiteX1" fmla="*/ 2074607 w 2684207"/>
              <a:gd name="connsiteY1" fmla="*/ 0 h 5643716"/>
              <a:gd name="connsiteX2" fmla="*/ 29497 w 2684207"/>
              <a:gd name="connsiteY2" fmla="*/ 1632155 h 5643716"/>
              <a:gd name="connsiteX3" fmla="*/ 0 w 2684207"/>
              <a:gd name="connsiteY3" fmla="*/ 2930013 h 5643716"/>
              <a:gd name="connsiteX4" fmla="*/ 2684207 w 2684207"/>
              <a:gd name="connsiteY4" fmla="*/ 5643716 h 564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4207" h="5643716">
                <a:moveTo>
                  <a:pt x="2074607" y="0"/>
                </a:moveTo>
                <a:lnTo>
                  <a:pt x="2074607" y="0"/>
                </a:lnTo>
                <a:lnTo>
                  <a:pt x="29497" y="1632155"/>
                </a:lnTo>
                <a:lnTo>
                  <a:pt x="0" y="2930013"/>
                </a:lnTo>
                <a:lnTo>
                  <a:pt x="2684207" y="5643716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960421" y="1076632"/>
            <a:ext cx="2864031" cy="5643716"/>
          </a:xfrm>
          <a:custGeom>
            <a:avLst/>
            <a:gdLst>
              <a:gd name="connsiteX0" fmla="*/ 2074607 w 2684207"/>
              <a:gd name="connsiteY0" fmla="*/ 0 h 5643716"/>
              <a:gd name="connsiteX1" fmla="*/ 2074607 w 2684207"/>
              <a:gd name="connsiteY1" fmla="*/ 0 h 5643716"/>
              <a:gd name="connsiteX2" fmla="*/ 29497 w 2684207"/>
              <a:gd name="connsiteY2" fmla="*/ 1632155 h 5643716"/>
              <a:gd name="connsiteX3" fmla="*/ 0 w 2684207"/>
              <a:gd name="connsiteY3" fmla="*/ 2930013 h 5643716"/>
              <a:gd name="connsiteX4" fmla="*/ 2684207 w 2684207"/>
              <a:gd name="connsiteY4" fmla="*/ 5643716 h 5643716"/>
              <a:gd name="connsiteX0" fmla="*/ 2254431 w 2864031"/>
              <a:gd name="connsiteY0" fmla="*/ 0 h 5643716"/>
              <a:gd name="connsiteX1" fmla="*/ 2254431 w 2864031"/>
              <a:gd name="connsiteY1" fmla="*/ 0 h 5643716"/>
              <a:gd name="connsiteX2" fmla="*/ 0 w 2864031"/>
              <a:gd name="connsiteY2" fmla="*/ 2050796 h 5643716"/>
              <a:gd name="connsiteX3" fmla="*/ 179824 w 2864031"/>
              <a:gd name="connsiteY3" fmla="*/ 2930013 h 5643716"/>
              <a:gd name="connsiteX4" fmla="*/ 2864031 w 2864031"/>
              <a:gd name="connsiteY4" fmla="*/ 5643716 h 5643716"/>
              <a:gd name="connsiteX0" fmla="*/ 2254431 w 2864031"/>
              <a:gd name="connsiteY0" fmla="*/ 0 h 5643716"/>
              <a:gd name="connsiteX1" fmla="*/ 2254431 w 2864031"/>
              <a:gd name="connsiteY1" fmla="*/ 0 h 5643716"/>
              <a:gd name="connsiteX2" fmla="*/ 0 w 2864031"/>
              <a:gd name="connsiteY2" fmla="*/ 2050796 h 5643716"/>
              <a:gd name="connsiteX3" fmla="*/ 113723 w 2864031"/>
              <a:gd name="connsiteY3" fmla="*/ 3403738 h 5643716"/>
              <a:gd name="connsiteX4" fmla="*/ 2864031 w 2864031"/>
              <a:gd name="connsiteY4" fmla="*/ 5643716 h 5643716"/>
              <a:gd name="connsiteX0" fmla="*/ 2254431 w 2864031"/>
              <a:gd name="connsiteY0" fmla="*/ 0 h 5643716"/>
              <a:gd name="connsiteX1" fmla="*/ 2254431 w 2864031"/>
              <a:gd name="connsiteY1" fmla="*/ 0 h 5643716"/>
              <a:gd name="connsiteX2" fmla="*/ 0 w 2864031"/>
              <a:gd name="connsiteY2" fmla="*/ 2050796 h 5643716"/>
              <a:gd name="connsiteX3" fmla="*/ 1105241 w 2864031"/>
              <a:gd name="connsiteY3" fmla="*/ 3502890 h 5643716"/>
              <a:gd name="connsiteX4" fmla="*/ 2864031 w 2864031"/>
              <a:gd name="connsiteY4" fmla="*/ 5643716 h 564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031" h="5643716">
                <a:moveTo>
                  <a:pt x="2254431" y="0"/>
                </a:moveTo>
                <a:lnTo>
                  <a:pt x="2254431" y="0"/>
                </a:lnTo>
                <a:lnTo>
                  <a:pt x="0" y="2050796"/>
                </a:lnTo>
                <a:lnTo>
                  <a:pt x="1105241" y="3502890"/>
                </a:lnTo>
                <a:lnTo>
                  <a:pt x="2864031" y="5643716"/>
                </a:lnTo>
              </a:path>
            </a:pathLst>
          </a:cu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intersection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5377828" y="5666344"/>
            <a:ext cx="13684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INT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6314452" y="5090081"/>
            <a:ext cx="10795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PER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6314452" y="4442381"/>
            <a:ext cx="1150938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TRAP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6457328" y="3866119"/>
            <a:ext cx="100806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FUN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 Box 68"/>
          <p:cNvSpPr txBox="1">
            <a:spLocks noChangeArrowheads="1"/>
          </p:cNvSpPr>
          <p:nvPr/>
        </p:nvSpPr>
        <p:spPr bwMode="auto">
          <a:xfrm>
            <a:off x="4730128" y="4155044"/>
            <a:ext cx="7207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CP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>
            <a:off x="4585666" y="4874181"/>
            <a:ext cx="7207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CA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70"/>
          <p:cNvSpPr txBox="1">
            <a:spLocks noChangeArrowheads="1"/>
          </p:cNvSpPr>
          <p:nvPr/>
        </p:nvSpPr>
        <p:spPr bwMode="auto">
          <a:xfrm>
            <a:off x="5377828" y="4874181"/>
            <a:ext cx="7207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CIR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/>
        </p:nvSpPr>
        <p:spPr bwMode="auto">
          <a:xfrm>
            <a:off x="6169991" y="3073956"/>
            <a:ext cx="9366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IFA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5233365" y="2499281"/>
            <a:ext cx="2087562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O-STRING  </a:t>
            </a:r>
            <a:endParaRPr lang="en-US" altLang="en-US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73"/>
          <p:cNvSpPr txBox="1">
            <a:spLocks noChangeArrowheads="1"/>
          </p:cNvSpPr>
          <p:nvPr/>
        </p:nvSpPr>
        <p:spPr bwMode="auto">
          <a:xfrm>
            <a:off x="5088903" y="1491219"/>
            <a:ext cx="2087563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STRING  </a:t>
            </a:r>
            <a:endParaRPr lang="en-US" altLang="en-US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" name="Line 74"/>
          <p:cNvSpPr>
            <a:spLocks noChangeShapeType="1"/>
          </p:cNvSpPr>
          <p:nvPr/>
        </p:nvSpPr>
        <p:spPr bwMode="auto">
          <a:xfrm flipH="1" flipV="1">
            <a:off x="5017465" y="5307569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5"/>
          <p:cNvSpPr>
            <a:spLocks noChangeShapeType="1"/>
          </p:cNvSpPr>
          <p:nvPr/>
        </p:nvSpPr>
        <p:spPr bwMode="auto">
          <a:xfrm flipV="1">
            <a:off x="4946027" y="4586844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76"/>
          <p:cNvSpPr>
            <a:spLocks noChangeShapeType="1"/>
          </p:cNvSpPr>
          <p:nvPr/>
        </p:nvSpPr>
        <p:spPr bwMode="auto">
          <a:xfrm flipV="1">
            <a:off x="5088902" y="3507343"/>
            <a:ext cx="15128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77"/>
          <p:cNvSpPr>
            <a:spLocks noChangeShapeType="1"/>
          </p:cNvSpPr>
          <p:nvPr/>
        </p:nvSpPr>
        <p:spPr bwMode="auto">
          <a:xfrm flipH="1" flipV="1">
            <a:off x="6530353" y="2931081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78"/>
          <p:cNvSpPr>
            <a:spLocks noChangeShapeType="1"/>
          </p:cNvSpPr>
          <p:nvPr/>
        </p:nvSpPr>
        <p:spPr bwMode="auto">
          <a:xfrm flipH="1" flipV="1">
            <a:off x="6169991" y="1994456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9"/>
          <p:cNvSpPr>
            <a:spLocks noChangeShapeType="1"/>
          </p:cNvSpPr>
          <p:nvPr/>
        </p:nvSpPr>
        <p:spPr bwMode="auto">
          <a:xfrm flipH="1" flipV="1">
            <a:off x="6746252" y="3507344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0"/>
          <p:cNvSpPr>
            <a:spLocks noChangeShapeType="1"/>
          </p:cNvSpPr>
          <p:nvPr/>
        </p:nvSpPr>
        <p:spPr bwMode="auto">
          <a:xfrm flipV="1">
            <a:off x="6962152" y="429950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81"/>
          <p:cNvSpPr>
            <a:spLocks noChangeShapeType="1"/>
          </p:cNvSpPr>
          <p:nvPr/>
        </p:nvSpPr>
        <p:spPr bwMode="auto">
          <a:xfrm flipV="1">
            <a:off x="6889127" y="487418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82"/>
          <p:cNvSpPr>
            <a:spLocks noChangeShapeType="1"/>
          </p:cNvSpPr>
          <p:nvPr/>
        </p:nvSpPr>
        <p:spPr bwMode="auto">
          <a:xfrm flipH="1" flipV="1">
            <a:off x="6096966" y="5090081"/>
            <a:ext cx="2174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3"/>
          <p:cNvSpPr>
            <a:spLocks noChangeShapeType="1"/>
          </p:cNvSpPr>
          <p:nvPr/>
        </p:nvSpPr>
        <p:spPr bwMode="auto">
          <a:xfrm flipH="1" flipV="1">
            <a:off x="5304803" y="4658280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84"/>
          <p:cNvSpPr>
            <a:spLocks noChangeShapeType="1"/>
          </p:cNvSpPr>
          <p:nvPr/>
        </p:nvSpPr>
        <p:spPr bwMode="auto">
          <a:xfrm flipV="1">
            <a:off x="6025528" y="4874181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3676572" y="2265918"/>
            <a:ext cx="1150938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CONV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86"/>
          <p:cNvSpPr>
            <a:spLocks noChangeShapeType="1"/>
          </p:cNvSpPr>
          <p:nvPr/>
        </p:nvSpPr>
        <p:spPr bwMode="auto">
          <a:xfrm flipH="1" flipV="1">
            <a:off x="4206157" y="2721786"/>
            <a:ext cx="882745" cy="591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87"/>
          <p:cNvSpPr>
            <a:spLocks noChangeShapeType="1"/>
          </p:cNvSpPr>
          <p:nvPr/>
        </p:nvSpPr>
        <p:spPr bwMode="auto">
          <a:xfrm flipV="1">
            <a:off x="4333252" y="1737662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85"/>
          <p:cNvSpPr txBox="1">
            <a:spLocks noChangeArrowheads="1"/>
          </p:cNvSpPr>
          <p:nvPr/>
        </p:nvSpPr>
        <p:spPr bwMode="auto">
          <a:xfrm>
            <a:off x="4558728" y="3313207"/>
            <a:ext cx="1150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11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SEG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" name="Line 86"/>
          <p:cNvSpPr>
            <a:spLocks noChangeShapeType="1"/>
          </p:cNvSpPr>
          <p:nvPr/>
        </p:nvSpPr>
        <p:spPr bwMode="auto">
          <a:xfrm flipH="1" flipV="1">
            <a:off x="5522288" y="3779931"/>
            <a:ext cx="358774" cy="10609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09852" y="3871179"/>
            <a:ext cx="1977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Perfect graphs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24284" y="3193770"/>
            <a:ext cx="276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JK, J. </a:t>
            </a:r>
            <a:r>
              <a:rPr lang="en-US" sz="2400" dirty="0" err="1" smtClean="0"/>
              <a:t>Nesetril</a:t>
            </a:r>
            <a:r>
              <a:rPr lang="en-US" sz="2400" dirty="0" smtClean="0"/>
              <a:t> (1991):</a:t>
            </a:r>
          </a:p>
          <a:p>
            <a:r>
              <a:rPr lang="en-US" sz="2400" dirty="0" smtClean="0"/>
              <a:t>Open problem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676572" y="3540681"/>
            <a:ext cx="823113" cy="199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906332" y="3002518"/>
            <a:ext cx="2043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F. Gavril (2000)</a:t>
            </a:r>
            <a:endParaRPr lang="en-US" sz="2400" dirty="0"/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7176466" y="3233351"/>
            <a:ext cx="729866" cy="798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266126" y="1260386"/>
            <a:ext cx="359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Middendorf</a:t>
            </a:r>
            <a:r>
              <a:rPr lang="en-US" sz="2400" dirty="0" smtClean="0"/>
              <a:t>, Pfeiffer (1991)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409999" y="1514403"/>
            <a:ext cx="729866" cy="798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834" y="2242959"/>
            <a:ext cx="273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JK, A. </a:t>
            </a:r>
            <a:r>
              <a:rPr lang="en-US" sz="2400" dirty="0" err="1" smtClean="0"/>
              <a:t>Kubena</a:t>
            </a:r>
            <a:r>
              <a:rPr lang="en-US" sz="2400" dirty="0" smtClean="0"/>
              <a:t> (1996)</a:t>
            </a:r>
          </a:p>
        </p:txBody>
      </p:sp>
      <p:cxnSp>
        <p:nvCxnSpPr>
          <p:cNvPr id="48" name="Straight Arrow Connector 47"/>
          <p:cNvCxnSpPr>
            <a:stCxn id="47" idx="3"/>
          </p:cNvCxnSpPr>
          <p:nvPr/>
        </p:nvCxnSpPr>
        <p:spPr>
          <a:xfrm>
            <a:off x="3384467" y="2473792"/>
            <a:ext cx="133253" cy="222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4333" y="4621769"/>
            <a:ext cx="277505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Open problem:</a:t>
            </a:r>
          </a:p>
          <a:p>
            <a:r>
              <a:rPr lang="en-US" sz="2400" dirty="0" smtClean="0"/>
              <a:t>Are co-planar graphs</a:t>
            </a:r>
          </a:p>
          <a:p>
            <a:r>
              <a:rPr lang="en-US" sz="2400" dirty="0" smtClean="0"/>
              <a:t>SEG graphs?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4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intersection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5377828" y="5666344"/>
            <a:ext cx="13684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INT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6314452" y="5090081"/>
            <a:ext cx="1079500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PER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6314452" y="4442381"/>
            <a:ext cx="1150938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TRAP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6457328" y="3866119"/>
            <a:ext cx="100806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FUN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 Box 68"/>
          <p:cNvSpPr txBox="1">
            <a:spLocks noChangeArrowheads="1"/>
          </p:cNvSpPr>
          <p:nvPr/>
        </p:nvSpPr>
        <p:spPr bwMode="auto">
          <a:xfrm>
            <a:off x="4730128" y="4155044"/>
            <a:ext cx="7207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CP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>
            <a:off x="4585666" y="4874181"/>
            <a:ext cx="7207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CA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70"/>
          <p:cNvSpPr txBox="1">
            <a:spLocks noChangeArrowheads="1"/>
          </p:cNvSpPr>
          <p:nvPr/>
        </p:nvSpPr>
        <p:spPr bwMode="auto">
          <a:xfrm>
            <a:off x="5377828" y="4874181"/>
            <a:ext cx="7207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CIR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/>
        </p:nvSpPr>
        <p:spPr bwMode="auto">
          <a:xfrm>
            <a:off x="6169991" y="3073956"/>
            <a:ext cx="936625" cy="4667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IFA 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5233365" y="2499281"/>
            <a:ext cx="2087562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O-STRING  </a:t>
            </a:r>
            <a:endParaRPr lang="en-US" altLang="en-US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73"/>
          <p:cNvSpPr txBox="1">
            <a:spLocks noChangeArrowheads="1"/>
          </p:cNvSpPr>
          <p:nvPr/>
        </p:nvSpPr>
        <p:spPr bwMode="auto">
          <a:xfrm>
            <a:off x="5088903" y="1491219"/>
            <a:ext cx="2087563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STRING  </a:t>
            </a:r>
            <a:endParaRPr lang="en-US" altLang="en-US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" name="Line 74"/>
          <p:cNvSpPr>
            <a:spLocks noChangeShapeType="1"/>
          </p:cNvSpPr>
          <p:nvPr/>
        </p:nvSpPr>
        <p:spPr bwMode="auto">
          <a:xfrm flipH="1" flipV="1">
            <a:off x="5017465" y="5307569"/>
            <a:ext cx="4318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5"/>
          <p:cNvSpPr>
            <a:spLocks noChangeShapeType="1"/>
          </p:cNvSpPr>
          <p:nvPr/>
        </p:nvSpPr>
        <p:spPr bwMode="auto">
          <a:xfrm flipV="1">
            <a:off x="4946027" y="4586844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76"/>
          <p:cNvSpPr>
            <a:spLocks noChangeShapeType="1"/>
          </p:cNvSpPr>
          <p:nvPr/>
        </p:nvSpPr>
        <p:spPr bwMode="auto">
          <a:xfrm flipV="1">
            <a:off x="5088902" y="3507343"/>
            <a:ext cx="15128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77"/>
          <p:cNvSpPr>
            <a:spLocks noChangeShapeType="1"/>
          </p:cNvSpPr>
          <p:nvPr/>
        </p:nvSpPr>
        <p:spPr bwMode="auto">
          <a:xfrm flipH="1" flipV="1">
            <a:off x="6530353" y="2931081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78"/>
          <p:cNvSpPr>
            <a:spLocks noChangeShapeType="1"/>
          </p:cNvSpPr>
          <p:nvPr/>
        </p:nvSpPr>
        <p:spPr bwMode="auto">
          <a:xfrm flipH="1" flipV="1">
            <a:off x="6169991" y="1994456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9"/>
          <p:cNvSpPr>
            <a:spLocks noChangeShapeType="1"/>
          </p:cNvSpPr>
          <p:nvPr/>
        </p:nvSpPr>
        <p:spPr bwMode="auto">
          <a:xfrm flipH="1" flipV="1">
            <a:off x="6746252" y="3507344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0"/>
          <p:cNvSpPr>
            <a:spLocks noChangeShapeType="1"/>
          </p:cNvSpPr>
          <p:nvPr/>
        </p:nvSpPr>
        <p:spPr bwMode="auto">
          <a:xfrm flipV="1">
            <a:off x="6962152" y="4299506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81"/>
          <p:cNvSpPr>
            <a:spLocks noChangeShapeType="1"/>
          </p:cNvSpPr>
          <p:nvPr/>
        </p:nvSpPr>
        <p:spPr bwMode="auto">
          <a:xfrm flipV="1">
            <a:off x="6889127" y="487418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82"/>
          <p:cNvSpPr>
            <a:spLocks noChangeShapeType="1"/>
          </p:cNvSpPr>
          <p:nvPr/>
        </p:nvSpPr>
        <p:spPr bwMode="auto">
          <a:xfrm flipH="1" flipV="1">
            <a:off x="6096966" y="5090081"/>
            <a:ext cx="2174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3"/>
          <p:cNvSpPr>
            <a:spLocks noChangeShapeType="1"/>
          </p:cNvSpPr>
          <p:nvPr/>
        </p:nvSpPr>
        <p:spPr bwMode="auto">
          <a:xfrm flipH="1" flipV="1">
            <a:off x="5304803" y="4658280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84"/>
          <p:cNvSpPr>
            <a:spLocks noChangeShapeType="1"/>
          </p:cNvSpPr>
          <p:nvPr/>
        </p:nvSpPr>
        <p:spPr bwMode="auto">
          <a:xfrm flipV="1">
            <a:off x="6025528" y="4874181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3676572" y="2265918"/>
            <a:ext cx="1150938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CONV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86"/>
          <p:cNvSpPr>
            <a:spLocks noChangeShapeType="1"/>
          </p:cNvSpPr>
          <p:nvPr/>
        </p:nvSpPr>
        <p:spPr bwMode="auto">
          <a:xfrm flipH="1" flipV="1">
            <a:off x="4206157" y="2721786"/>
            <a:ext cx="882745" cy="591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87"/>
          <p:cNvSpPr>
            <a:spLocks noChangeShapeType="1"/>
          </p:cNvSpPr>
          <p:nvPr/>
        </p:nvSpPr>
        <p:spPr bwMode="auto">
          <a:xfrm flipV="1">
            <a:off x="4333252" y="1737662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85"/>
          <p:cNvSpPr txBox="1">
            <a:spLocks noChangeArrowheads="1"/>
          </p:cNvSpPr>
          <p:nvPr/>
        </p:nvSpPr>
        <p:spPr bwMode="auto">
          <a:xfrm>
            <a:off x="4558728" y="3313207"/>
            <a:ext cx="1150938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SEG 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" name="Line 86"/>
          <p:cNvSpPr>
            <a:spLocks noChangeShapeType="1"/>
          </p:cNvSpPr>
          <p:nvPr/>
        </p:nvSpPr>
        <p:spPr bwMode="auto">
          <a:xfrm flipH="1" flipV="1">
            <a:off x="5522288" y="3779931"/>
            <a:ext cx="358774" cy="10609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09852" y="3871179"/>
            <a:ext cx="1977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Perfect graphs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24284" y="3193770"/>
            <a:ext cx="2764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JK, J. </a:t>
            </a:r>
            <a:r>
              <a:rPr lang="en-US" sz="2400" dirty="0" err="1" smtClean="0"/>
              <a:t>Nesetril</a:t>
            </a:r>
            <a:r>
              <a:rPr lang="en-US" sz="2400" dirty="0" smtClean="0"/>
              <a:t> (1991):</a:t>
            </a:r>
          </a:p>
          <a:p>
            <a:r>
              <a:rPr lang="en-US" sz="2400" dirty="0" smtClean="0"/>
              <a:t>Open problem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906332" y="3002518"/>
            <a:ext cx="2043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F. Gavril (2000)</a:t>
            </a:r>
            <a:endParaRPr lang="en-US" sz="2400" dirty="0"/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7176466" y="3233351"/>
            <a:ext cx="729866" cy="798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266126" y="1260386"/>
            <a:ext cx="359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Middendorf</a:t>
            </a:r>
            <a:r>
              <a:rPr lang="en-US" sz="2400" dirty="0" smtClean="0"/>
              <a:t>, Pfeiffer (1991)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409999" y="1514403"/>
            <a:ext cx="729866" cy="798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834" y="2242959"/>
            <a:ext cx="273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JK, A. </a:t>
            </a:r>
            <a:r>
              <a:rPr lang="en-US" sz="2400" dirty="0" err="1" smtClean="0"/>
              <a:t>Kubena</a:t>
            </a:r>
            <a:r>
              <a:rPr lang="en-US" sz="2400" dirty="0" smtClean="0"/>
              <a:t> (1996)</a:t>
            </a:r>
          </a:p>
        </p:txBody>
      </p:sp>
      <p:cxnSp>
        <p:nvCxnSpPr>
          <p:cNvPr id="48" name="Straight Arrow Connector 47"/>
          <p:cNvCxnSpPr>
            <a:stCxn id="47" idx="3"/>
          </p:cNvCxnSpPr>
          <p:nvPr/>
        </p:nvCxnSpPr>
        <p:spPr>
          <a:xfrm>
            <a:off x="3384467" y="2473792"/>
            <a:ext cx="133253" cy="222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4333" y="4621769"/>
            <a:ext cx="262026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Cabello, Cardinal,</a:t>
            </a:r>
          </a:p>
          <a:p>
            <a:r>
              <a:rPr lang="en-US" sz="2400" dirty="0" err="1" smtClean="0"/>
              <a:t>Langermann</a:t>
            </a:r>
            <a:r>
              <a:rPr lang="en-US" sz="2400" dirty="0" smtClean="0"/>
              <a:t> (2013)</a:t>
            </a:r>
            <a:endParaRPr lang="en-US" sz="2400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2998839" y="3866119"/>
            <a:ext cx="1500846" cy="10429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5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CLIQUE v SEG a OUTER-STRING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cs-CZ" dirty="0" smtClean="0"/>
              <a:t>S. Cabello, J. Cardinal, S. Langerman: </a:t>
            </a:r>
            <a:r>
              <a:rPr lang="en-US" dirty="0" smtClean="0"/>
              <a:t>The Clique Problem in Ray Intersection Graphs. ESA 2012: 241-252</a:t>
            </a:r>
            <a:r>
              <a:rPr lang="cs-CZ" dirty="0" smtClean="0"/>
              <a:t>; </a:t>
            </a:r>
            <a:r>
              <a:rPr lang="en-US" dirty="0" err="1" smtClean="0"/>
              <a:t>Discret</a:t>
            </a:r>
            <a:r>
              <a:rPr lang="en-US" dirty="0" smtClean="0"/>
              <a:t>. </a:t>
            </a:r>
            <a:r>
              <a:rPr lang="en-US" dirty="0" err="1" smtClean="0"/>
              <a:t>Comput</a:t>
            </a:r>
            <a:r>
              <a:rPr lang="en-US" dirty="0" smtClean="0"/>
              <a:t>. Geom. 50(3): 771-783 (2013)</a:t>
            </a:r>
            <a:endParaRPr lang="cs-CZ" dirty="0" smtClean="0"/>
          </a:p>
          <a:p>
            <a:pPr algn="l"/>
            <a:r>
              <a:rPr lang="cs-CZ" dirty="0" smtClean="0">
                <a:hlinkClick r:id="rId2"/>
              </a:rPr>
              <a:t>https://arxiv.org/pdf/1111.5986.pdf</a:t>
            </a:r>
            <a:endParaRPr lang="cs-CZ" dirty="0"/>
          </a:p>
          <a:p>
            <a:pPr algn="l"/>
            <a:r>
              <a:rPr lang="cs-CZ" dirty="0" smtClean="0"/>
              <a:t>Následuje slajd vložený ze zvané přednášky na IWCIA 2018 v Portu 22.11.2018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5974" y="156753"/>
            <a:ext cx="11759381" cy="6479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4400" b="1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CLIQUE in SEG graphs</a:t>
            </a:r>
          </a:p>
          <a:p>
            <a:endParaRPr lang="en-US" altLang="en-US" sz="360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78194" y="1122363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9806" y="135091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443315" y="1246645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10811" y="191728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4490" y="207460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959511" y="1731218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843548" y="1313419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5"/>
            <a:endCxn id="50" idx="6"/>
          </p:cNvCxnSpPr>
          <p:nvPr/>
        </p:nvCxnSpPr>
        <p:spPr>
          <a:xfrm>
            <a:off x="2569200" y="1380923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9" idx="7"/>
            <a:endCxn id="50" idx="6"/>
          </p:cNvCxnSpPr>
          <p:nvPr/>
        </p:nvCxnSpPr>
        <p:spPr>
          <a:xfrm flipV="1">
            <a:off x="2500375" y="1809877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5"/>
            <a:endCxn id="47" idx="4"/>
          </p:cNvCxnSpPr>
          <p:nvPr/>
        </p:nvCxnSpPr>
        <p:spPr>
          <a:xfrm flipV="1">
            <a:off x="2500375" y="1403962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828272" y="1455175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49" idx="5"/>
          </p:cNvCxnSpPr>
          <p:nvPr/>
        </p:nvCxnSpPr>
        <p:spPr>
          <a:xfrm>
            <a:off x="1836696" y="2051567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06995" y="2485947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18766" y="3040216"/>
            <a:ext cx="271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(G) is NP-complete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44065" y="1092864"/>
            <a:ext cx="195661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82451" y="1715838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9186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936316" y="1283921"/>
            <a:ext cx="1046612" cy="496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5"/>
            <a:endCxn id="23" idx="6"/>
          </p:cNvCxnSpPr>
          <p:nvPr/>
        </p:nvCxnSpPr>
        <p:spPr>
          <a:xfrm>
            <a:off x="6035071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5"/>
            <a:endCxn id="20" idx="4"/>
          </p:cNvCxnSpPr>
          <p:nvPr/>
        </p:nvCxnSpPr>
        <p:spPr>
          <a:xfrm flipV="1">
            <a:off x="5966246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9" idx="5"/>
          </p:cNvCxnSpPr>
          <p:nvPr/>
        </p:nvCxnSpPr>
        <p:spPr>
          <a:xfrm flipH="1" flipV="1">
            <a:off x="5008336" y="1850116"/>
            <a:ext cx="352733" cy="329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59282" y="2483619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</a:t>
            </a:r>
            <a:r>
              <a:rPr lang="en-US" sz="2400" baseline="30000" dirty="0" smtClean="0">
                <a:solidFill>
                  <a:schemeClr val="tx2"/>
                </a:solidFill>
              </a:rPr>
              <a:t>a*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309774" y="1490389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119964" y="1578703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489332" y="1398330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63511" y="1317613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23927" y="3068684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 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G</a:t>
            </a:r>
            <a:r>
              <a:rPr lang="en-US" sz="2400" baseline="30000" dirty="0">
                <a:solidFill>
                  <a:schemeClr val="tx2"/>
                </a:solidFill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) = (G) + a(e)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224686" y="1092864"/>
            <a:ext cx="2969339" cy="1276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716298" y="1321411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9389807" y="1217146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657303" y="1887790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320982" y="2045107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906003" y="1701719"/>
            <a:ext cx="147484" cy="1573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790040" y="1283920"/>
            <a:ext cx="673509" cy="104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4" idx="5"/>
            <a:endCxn id="87" idx="6"/>
          </p:cNvCxnSpPr>
          <p:nvPr/>
        </p:nvCxnSpPr>
        <p:spPr>
          <a:xfrm>
            <a:off x="9515692" y="1351424"/>
            <a:ext cx="537795" cy="42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7"/>
            <a:endCxn id="87" idx="6"/>
          </p:cNvCxnSpPr>
          <p:nvPr/>
        </p:nvCxnSpPr>
        <p:spPr>
          <a:xfrm flipV="1">
            <a:off x="9446867" y="1780378"/>
            <a:ext cx="606620" cy="287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6" idx="5"/>
            <a:endCxn id="84" idx="4"/>
          </p:cNvCxnSpPr>
          <p:nvPr/>
        </p:nvCxnSpPr>
        <p:spPr>
          <a:xfrm flipV="1">
            <a:off x="9446867" y="1374463"/>
            <a:ext cx="16682" cy="804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774764" y="1425676"/>
            <a:ext cx="37396" cy="5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5" idx="5"/>
            <a:endCxn id="86" idx="5"/>
          </p:cNvCxnSpPr>
          <p:nvPr/>
        </p:nvCxnSpPr>
        <p:spPr>
          <a:xfrm>
            <a:off x="8783188" y="2022068"/>
            <a:ext cx="663679" cy="15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39903" y="2483619"/>
            <a:ext cx="962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co-G</a:t>
            </a:r>
            <a:r>
              <a:rPr lang="en-US" sz="2400" baseline="30000" dirty="0">
                <a:solidFill>
                  <a:schemeClr val="tx2"/>
                </a:solidFill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endParaRPr 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190342" y="1507875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286576" y="1232246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612299" y="187258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0761646" y="1677628"/>
            <a:ext cx="148014" cy="162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83" idx="6"/>
            <a:endCxn id="86" idx="1"/>
          </p:cNvCxnSpPr>
          <p:nvPr/>
        </p:nvCxnSpPr>
        <p:spPr>
          <a:xfrm>
            <a:off x="8863782" y="1400070"/>
            <a:ext cx="478799" cy="668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4" idx="3"/>
            <a:endCxn id="85" idx="6"/>
          </p:cNvCxnSpPr>
          <p:nvPr/>
        </p:nvCxnSpPr>
        <p:spPr>
          <a:xfrm flipH="1">
            <a:off x="8804787" y="1351424"/>
            <a:ext cx="606619" cy="615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2"/>
            <a:endCxn id="85" idx="7"/>
          </p:cNvCxnSpPr>
          <p:nvPr/>
        </p:nvCxnSpPr>
        <p:spPr>
          <a:xfrm flipH="1">
            <a:off x="8783188" y="1780378"/>
            <a:ext cx="1122815" cy="13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87" idx="6"/>
            <a:endCxn id="83" idx="5"/>
          </p:cNvCxnSpPr>
          <p:nvPr/>
        </p:nvCxnSpPr>
        <p:spPr>
          <a:xfrm flipH="1" flipV="1">
            <a:off x="8842183" y="1455689"/>
            <a:ext cx="1211304" cy="324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4" idx="6"/>
          </p:cNvCxnSpPr>
          <p:nvPr/>
        </p:nvCxnSpPr>
        <p:spPr>
          <a:xfrm flipV="1">
            <a:off x="9537291" y="1295804"/>
            <a:ext cx="7472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85" idx="6"/>
            <a:endCxn id="98" idx="1"/>
          </p:cNvCxnSpPr>
          <p:nvPr/>
        </p:nvCxnSpPr>
        <p:spPr>
          <a:xfrm flipV="1">
            <a:off x="8804787" y="1256021"/>
            <a:ext cx="1503465" cy="710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6" idx="7"/>
            <a:endCxn id="98" idx="2"/>
          </p:cNvCxnSpPr>
          <p:nvPr/>
        </p:nvCxnSpPr>
        <p:spPr>
          <a:xfrm flipV="1">
            <a:off x="9446867" y="1313419"/>
            <a:ext cx="839709" cy="754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7" idx="7"/>
            <a:endCxn id="98" idx="1"/>
          </p:cNvCxnSpPr>
          <p:nvPr/>
        </p:nvCxnSpPr>
        <p:spPr>
          <a:xfrm flipV="1">
            <a:off x="10031888" y="1256021"/>
            <a:ext cx="276364" cy="46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3" idx="6"/>
            <a:endCxn id="97" idx="1"/>
          </p:cNvCxnSpPr>
          <p:nvPr/>
        </p:nvCxnSpPr>
        <p:spPr>
          <a:xfrm>
            <a:off x="8863782" y="1400070"/>
            <a:ext cx="1348236" cy="131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85" idx="7"/>
            <a:endCxn id="97" idx="2"/>
          </p:cNvCxnSpPr>
          <p:nvPr/>
        </p:nvCxnSpPr>
        <p:spPr>
          <a:xfrm flipV="1">
            <a:off x="8783188" y="1589048"/>
            <a:ext cx="1407154" cy="32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87" idx="7"/>
            <a:endCxn id="97" idx="3"/>
          </p:cNvCxnSpPr>
          <p:nvPr/>
        </p:nvCxnSpPr>
        <p:spPr>
          <a:xfrm flipV="1">
            <a:off x="10031888" y="1646445"/>
            <a:ext cx="180130" cy="7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8" idx="4"/>
            <a:endCxn id="103" idx="2"/>
          </p:cNvCxnSpPr>
          <p:nvPr/>
        </p:nvCxnSpPr>
        <p:spPr>
          <a:xfrm>
            <a:off x="10360583" y="1394591"/>
            <a:ext cx="401063" cy="36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97" idx="7"/>
            <a:endCxn id="103" idx="2"/>
          </p:cNvCxnSpPr>
          <p:nvPr/>
        </p:nvCxnSpPr>
        <p:spPr>
          <a:xfrm>
            <a:off x="10316680" y="1531650"/>
            <a:ext cx="444966" cy="227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8" idx="4"/>
          </p:cNvCxnSpPr>
          <p:nvPr/>
        </p:nvCxnSpPr>
        <p:spPr>
          <a:xfrm>
            <a:off x="10360583" y="1394591"/>
            <a:ext cx="357160" cy="5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97" idx="6"/>
            <a:endCxn id="102" idx="0"/>
          </p:cNvCxnSpPr>
          <p:nvPr/>
        </p:nvCxnSpPr>
        <p:spPr>
          <a:xfrm>
            <a:off x="10338356" y="1589048"/>
            <a:ext cx="347950" cy="283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8147228" y="3071212"/>
            <a:ext cx="3205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(</a:t>
            </a:r>
            <a:r>
              <a:rPr lang="en-US" sz="2400" dirty="0" smtClean="0">
                <a:solidFill>
                  <a:schemeClr val="tx2"/>
                </a:solidFill>
              </a:rPr>
              <a:t>co-G</a:t>
            </a:r>
            <a:r>
              <a:rPr lang="en-US" sz="2400" baseline="30000" dirty="0">
                <a:solidFill>
                  <a:schemeClr val="tx2"/>
                </a:solidFill>
              </a:rPr>
              <a:t>a</a:t>
            </a:r>
            <a:r>
              <a:rPr lang="en-US" sz="2400" baseline="300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>
                <a:solidFill>
                  <a:schemeClr val="tx2"/>
                </a:solidFill>
                <a:sym typeface="Symbol" panose="05050102010706020507" pitchFamily="18" charset="2"/>
              </a:rPr>
              <a:t>) = (G)+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 a(e)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77600" y="3947411"/>
            <a:ext cx="11026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44546A"/>
                </a:solidFill>
              </a:rPr>
              <a:t>Cabello, Cardinal, </a:t>
            </a:r>
            <a:r>
              <a:rPr lang="en-US" sz="2400" dirty="0" err="1" smtClean="0">
                <a:solidFill>
                  <a:srgbClr val="44546A"/>
                </a:solidFill>
              </a:rPr>
              <a:t>Langerman</a:t>
            </a:r>
            <a:r>
              <a:rPr lang="en-US" sz="2400" dirty="0" smtClean="0">
                <a:solidFill>
                  <a:srgbClr val="44546A"/>
                </a:solidFill>
              </a:rPr>
              <a:t> </a:t>
            </a:r>
            <a:r>
              <a:rPr lang="en-US" sz="2400" dirty="0" smtClean="0">
                <a:solidFill>
                  <a:srgbClr val="44546A"/>
                </a:solidFill>
              </a:rPr>
              <a:t>(2013): For every planar graph G, there is an even subdivision such that co-G</a:t>
            </a:r>
            <a:r>
              <a:rPr lang="en-US" sz="2400" baseline="30000" dirty="0">
                <a:solidFill>
                  <a:srgbClr val="44546A"/>
                </a:solidFill>
              </a:rPr>
              <a:t>a</a:t>
            </a:r>
            <a:r>
              <a:rPr lang="en-US" sz="2400" baseline="30000" dirty="0" smtClean="0">
                <a:solidFill>
                  <a:srgbClr val="44546A"/>
                </a:solidFill>
              </a:rPr>
              <a:t>*</a:t>
            </a:r>
            <a:r>
              <a:rPr lang="en-US" sz="2400" dirty="0" smtClean="0">
                <a:solidFill>
                  <a:srgbClr val="44546A"/>
                </a:solidFill>
              </a:rPr>
              <a:t> is a </a:t>
            </a:r>
            <a:r>
              <a:rPr lang="cs-CZ" sz="2400" dirty="0" smtClean="0">
                <a:solidFill>
                  <a:srgbClr val="44546A"/>
                </a:solidFill>
              </a:rPr>
              <a:t>RAY intersection graph (and hence a </a:t>
            </a:r>
            <a:r>
              <a:rPr lang="en-US" sz="2400" dirty="0" smtClean="0">
                <a:solidFill>
                  <a:srgbClr val="44546A"/>
                </a:solidFill>
              </a:rPr>
              <a:t>SEG graph</a:t>
            </a:r>
            <a:r>
              <a:rPr lang="cs-CZ" sz="2400" dirty="0" smtClean="0">
                <a:solidFill>
                  <a:srgbClr val="44546A"/>
                </a:solidFill>
              </a:rPr>
              <a:t> and also an OUTER-STRING graph)</a:t>
            </a:r>
            <a:r>
              <a:rPr lang="en-US" sz="2400" dirty="0" smtClean="0">
                <a:solidFill>
                  <a:srgbClr val="44546A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01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cs-CZ" dirty="0" smtClean="0"/>
              <a:t>ýpočetní složitost CLIQUE v průnikových grafech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cs-CZ" dirty="0" smtClean="0"/>
              <a:t>1990 Polynomiální v k-DIR (JK, Nešetřil) + publikován otevřený problém pro SEG</a:t>
            </a:r>
          </a:p>
          <a:p>
            <a:pPr algn="l"/>
            <a:r>
              <a:rPr lang="cs-CZ" dirty="0" smtClean="0"/>
              <a:t>1992 NP-úplné pro STRING (Middendorf, Pfeiffer)</a:t>
            </a:r>
          </a:p>
          <a:p>
            <a:pPr algn="l"/>
            <a:r>
              <a:rPr lang="cs-CZ" dirty="0" smtClean="0"/>
              <a:t>1998 NP-úplné pro CONV (JK, Kuběna)</a:t>
            </a:r>
          </a:p>
          <a:p>
            <a:pPr algn="l"/>
            <a:r>
              <a:rPr lang="cs-CZ" dirty="0" smtClean="0"/>
              <a:t>2000 </a:t>
            </a:r>
            <a:r>
              <a:rPr lang="en-US" dirty="0" smtClean="0"/>
              <a:t>P</a:t>
            </a:r>
            <a:r>
              <a:rPr lang="cs-CZ" dirty="0" smtClean="0"/>
              <a:t>o</a:t>
            </a:r>
            <a:r>
              <a:rPr lang="en-US" dirty="0" err="1" smtClean="0"/>
              <a:t>lynomi</a:t>
            </a:r>
            <a:r>
              <a:rPr lang="cs-CZ" dirty="0" smtClean="0"/>
              <a:t>ální v IFA grafech (Gavril) </a:t>
            </a:r>
          </a:p>
          <a:p>
            <a:pPr algn="l"/>
            <a:r>
              <a:rPr lang="cs-CZ" dirty="0" smtClean="0"/>
              <a:t>2005 NP-úplné pro průnikové grafy elips (Ambuhl, Wagner)</a:t>
            </a:r>
          </a:p>
          <a:p>
            <a:pPr algn="l"/>
            <a:r>
              <a:rPr lang="cs-CZ" dirty="0" smtClean="0"/>
              <a:t>2006 Survey paper (Wagner)</a:t>
            </a:r>
          </a:p>
          <a:p>
            <a:pPr algn="l"/>
            <a:r>
              <a:rPr lang="cs-CZ" dirty="0" smtClean="0"/>
              <a:t>2012 NP-úplné pro SEG a OUTER-STRING (Cabello, Cardinal, Langerman)</a:t>
            </a:r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b="1" dirty="0" smtClean="0">
                <a:solidFill>
                  <a:srgbClr val="FF0000"/>
                </a:solidFill>
              </a:rPr>
              <a:t>Stále otevřený problém pro DISK</a:t>
            </a:r>
            <a:r>
              <a:rPr lang="en-US" b="1" dirty="0" smtClean="0">
                <a:solidFill>
                  <a:srgbClr val="FF0000"/>
                </a:solidFill>
              </a:rPr>
              <a:t> intersection graphs</a:t>
            </a:r>
            <a:endParaRPr lang="cs-CZ" b="1" dirty="0" smtClean="0">
              <a:solidFill>
                <a:srgbClr val="FF0000"/>
              </a:solidFill>
            </a:endParaRP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/>
              <a:t>Úkoly</a:t>
            </a:r>
            <a:endParaRPr lang="en-US" dirty="0" smtClean="0"/>
          </a:p>
          <a:p>
            <a:endParaRPr lang="en-US" dirty="0"/>
          </a:p>
          <a:p>
            <a:pPr marL="457200" indent="-457200" algn="l">
              <a:buAutoNum type="arabicPeriod"/>
            </a:pPr>
            <a:r>
              <a:rPr lang="cs-CZ" dirty="0" smtClean="0"/>
              <a:t>Prostudujte důkaz v </a:t>
            </a:r>
            <a:r>
              <a:rPr lang="cs-CZ" dirty="0" smtClean="0">
                <a:hlinkClick r:id="rId2"/>
              </a:rPr>
              <a:t>https://arxiv.org/pdf/1111.5986.pdf</a:t>
            </a:r>
            <a:endParaRPr lang="cs-CZ" dirty="0" smtClean="0"/>
          </a:p>
          <a:p>
            <a:pPr marL="457200" indent="-457200" algn="l">
              <a:buAutoNum type="arabicPeriod"/>
            </a:pPr>
            <a:r>
              <a:rPr lang="cs-CZ" dirty="0" smtClean="0"/>
              <a:t>Rozmyslete si alternativní důkaz NP-úplnosti pro OUTER-STRING grafy na základě přístupu Middendorfa a Pfeiffera</a:t>
            </a:r>
          </a:p>
          <a:p>
            <a:pPr marL="457200" indent="-457200" algn="l"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Jak těžký je problém CLIQUE pro průnikové grafy kruhů v rovině? </a:t>
            </a:r>
          </a:p>
          <a:p>
            <a:pPr marL="457200" indent="-457200" algn="l">
              <a:buAutoNum type="arabicPeriod"/>
            </a:pPr>
            <a:r>
              <a:rPr lang="cs-CZ" dirty="0" smtClean="0"/>
              <a:t>Jak těžký je CLIQUE pro k-DIR grafy z hlediska Fixed Parameter Complexity? (Možná uvažoval Daniel Marx)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Jsou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dopl</a:t>
            </a:r>
            <a:r>
              <a:rPr lang="cs-CZ" dirty="0" smtClean="0">
                <a:solidFill>
                  <a:srgbClr val="FF0000"/>
                </a:solidFill>
              </a:rPr>
              <a:t>ňky rovinných grafů ve třídě SEG?</a:t>
            </a:r>
          </a:p>
          <a:p>
            <a:pPr algn="l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/>
          </a:p>
          <a:p>
            <a:pPr algn="l"/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9954" y="125403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09157" y="2338248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15542" y="203780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73336" y="242968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2772" y="164591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91990" y="3592285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314304" y="1476100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89214" y="130628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889864" y="156754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134498" y="1502226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27020" y="6198322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02772" y="531657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56754" y="4460963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1530" y="339633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2772" y="2775855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60617" y="1988810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9954" y="125403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09157" y="2338248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15542" y="203780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73336" y="242968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2772" y="164591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91990" y="3592285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314304" y="1476100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89214" y="130628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889864" y="156754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134498" y="1502226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27020" y="6198322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02772" y="531657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56754" y="4460963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1530" y="339633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2772" y="2775855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60617" y="1988810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75166" y="198881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75763" y="198881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68043" y="189737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9954" y="2815044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65371" y="3513907"/>
            <a:ext cx="432271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12530" y="3330116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10308" y="3409548"/>
            <a:ext cx="5909855" cy="195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35085" y="4500152"/>
            <a:ext cx="457744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36569" y="2707094"/>
            <a:ext cx="457744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0830" y="4500152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30360" y="5342706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65372" y="6198322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65648" y="622281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83179" y="5340877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74851" y="4010295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59692" y="2524384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00878" y="2418473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btitle 2"/>
          <p:cNvSpPr txBox="1">
            <a:spLocks/>
          </p:cNvSpPr>
          <p:nvPr/>
        </p:nvSpPr>
        <p:spPr>
          <a:xfrm>
            <a:off x="156754" y="907865"/>
            <a:ext cx="11874137" cy="586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8570863" y="3205533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13358" y="1685986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52578" y="1711077"/>
            <a:ext cx="1144807" cy="139505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54514" y="2263262"/>
            <a:ext cx="1562731" cy="186346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93367" y="3685996"/>
            <a:ext cx="1562731" cy="186346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07155" y="3197876"/>
            <a:ext cx="2710177" cy="318934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06843" y="4973896"/>
            <a:ext cx="876481" cy="1014727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218595" y="4833392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493164" y="3117407"/>
            <a:ext cx="3794926" cy="17912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950262" y="3217527"/>
            <a:ext cx="2909965" cy="13708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422694" y="2696151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906216" y="2262534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075422" y="2230620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761157" y="2502797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672896" y="3001625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150324" y="4007790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892519" y="3756167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251409" y="2939211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330137" y="1518760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893956" y="4615872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9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/>
          </a:p>
          <a:p>
            <a:pPr algn="l"/>
            <a:r>
              <a:rPr lang="en-US" b="1" dirty="0" err="1" smtClean="0"/>
              <a:t>Algoritmus</a:t>
            </a:r>
            <a:r>
              <a:rPr lang="en-US" b="1" dirty="0" smtClean="0"/>
              <a:t>:</a:t>
            </a:r>
          </a:p>
          <a:p>
            <a:pPr algn="l"/>
            <a:r>
              <a:rPr lang="en-US" dirty="0" smtClean="0"/>
              <a:t>1. </a:t>
            </a:r>
            <a:r>
              <a:rPr lang="en-US" dirty="0" err="1" smtClean="0"/>
              <a:t>Uhodnu</a:t>
            </a:r>
            <a:r>
              <a:rPr lang="en-US" dirty="0" smtClean="0"/>
              <a:t> </a:t>
            </a:r>
            <a:r>
              <a:rPr lang="cs-CZ" dirty="0" smtClean="0"/>
              <a:t>nosné přímky pro kliku – O</a:t>
            </a:r>
            <a:r>
              <a:rPr lang="en-US" dirty="0" smtClean="0"/>
              <a:t>(n</a:t>
            </a:r>
            <a:r>
              <a:rPr lang="en-US" baseline="30000" dirty="0" smtClean="0"/>
              <a:t>k+1</a:t>
            </a:r>
            <a:r>
              <a:rPr lang="en-US" dirty="0" smtClean="0"/>
              <a:t>) </a:t>
            </a:r>
            <a:r>
              <a:rPr lang="cs-CZ" dirty="0" smtClean="0"/>
              <a:t>možností (vyzkouším všechny)</a:t>
            </a:r>
          </a:p>
          <a:p>
            <a:pPr algn="l"/>
            <a:r>
              <a:rPr lang="cs-CZ" dirty="0" smtClean="0"/>
              <a:t>2</a:t>
            </a:r>
            <a:r>
              <a:rPr lang="en-US" dirty="0" smtClean="0"/>
              <a:t>A</a:t>
            </a:r>
            <a:r>
              <a:rPr lang="cs-CZ" dirty="0" smtClean="0"/>
              <a:t>.</a:t>
            </a:r>
            <a:r>
              <a:rPr lang="en-US" dirty="0" smtClean="0"/>
              <a:t> Je</a:t>
            </a:r>
            <a:r>
              <a:rPr lang="cs-CZ" dirty="0" smtClean="0"/>
              <a:t>-li nosná přímka jen jedna, najdu najvětší kliku jako kliku v intervalovém grafu </a:t>
            </a:r>
            <a:endParaRPr lang="en-US" dirty="0" smtClean="0"/>
          </a:p>
          <a:p>
            <a:pPr algn="l"/>
            <a:r>
              <a:rPr lang="en-US" dirty="0" smtClean="0"/>
              <a:t>2B. </a:t>
            </a:r>
            <a:r>
              <a:rPr lang="cs-CZ" dirty="0" smtClean="0"/>
              <a:t>Je-li nosných pčímek více, n</a:t>
            </a:r>
            <a:r>
              <a:rPr lang="cs-CZ" dirty="0" smtClean="0"/>
              <a:t>a každé přímce spočítám, kolik úseček obsahuje všechny průsečíky těchto přímek, a sečtu před </a:t>
            </a:r>
            <a:r>
              <a:rPr lang="cs-CZ" dirty="0" smtClean="0"/>
              <a:t>přes jednotlivé nosné přímky</a:t>
            </a:r>
          </a:p>
          <a:p>
            <a:pPr algn="l"/>
            <a:r>
              <a:rPr lang="cs-CZ" dirty="0"/>
              <a:t>3</a:t>
            </a:r>
            <a:r>
              <a:rPr lang="cs-CZ" dirty="0" smtClean="0"/>
              <a:t>. Porovnám přes všechny možnosti souboru nosných přímek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9954" y="125403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09157" y="2338248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15542" y="203780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73336" y="242968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2772" y="164591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91990" y="3592285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314304" y="1476100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89214" y="130628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889864" y="156754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134498" y="1502226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27020" y="6198322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02772" y="531657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56754" y="4460963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1530" y="339633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2772" y="2775855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60617" y="1988810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75166" y="198881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75763" y="198881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68043" y="189737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9954" y="2815044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65371" y="3513907"/>
            <a:ext cx="432271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12530" y="3330116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10308" y="3409548"/>
            <a:ext cx="5909855" cy="195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35085" y="4500152"/>
            <a:ext cx="457744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36569" y="2707094"/>
            <a:ext cx="457744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0830" y="4500152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30360" y="5342706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65372" y="6198322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65648" y="6222810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83179" y="5340877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74851" y="4010295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59692" y="2524384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00878" y="2418473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btitle 2"/>
          <p:cNvSpPr txBox="1">
            <a:spLocks/>
          </p:cNvSpPr>
          <p:nvPr/>
        </p:nvSpPr>
        <p:spPr>
          <a:xfrm>
            <a:off x="156754" y="907865"/>
            <a:ext cx="11874137" cy="586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8570863" y="3205533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13358" y="1685986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52578" y="1711077"/>
            <a:ext cx="1144807" cy="139505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54514" y="2263262"/>
            <a:ext cx="1562731" cy="186346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93367" y="3685996"/>
            <a:ext cx="1562731" cy="186346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07155" y="3197876"/>
            <a:ext cx="2710177" cy="318934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06843" y="4973896"/>
            <a:ext cx="876481" cy="1014727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218595" y="4833392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493164" y="3117407"/>
            <a:ext cx="3794926" cy="17912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950262" y="3217527"/>
            <a:ext cx="2909965" cy="13708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422694" y="2696151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906216" y="2262534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075422" y="2230620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761157" y="2502797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672896" y="3001625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150324" y="4007790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892519" y="3756167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251409" y="2939211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330137" y="1518760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893956" y="4615872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9389306" y="3148714"/>
            <a:ext cx="558854" cy="53443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254374" y="1682223"/>
            <a:ext cx="558854" cy="53443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102346" y="3155260"/>
            <a:ext cx="558854" cy="53443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131236" y="4208758"/>
            <a:ext cx="558854" cy="53443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9954" y="125403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09157" y="2338248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15542" y="2037804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73336" y="242968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2772" y="1645919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91990" y="3592285"/>
            <a:ext cx="6204857" cy="295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314304" y="1476100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789214" y="130628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889864" y="1567541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134498" y="1502226"/>
            <a:ext cx="4293325" cy="506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27020" y="6198322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02772" y="531657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56754" y="4460963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1530" y="3396339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02772" y="2775855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60617" y="1988810"/>
            <a:ext cx="11169827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65371" y="3513907"/>
            <a:ext cx="432271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12530" y="3330116"/>
            <a:ext cx="233825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10308" y="3409548"/>
            <a:ext cx="5909855" cy="195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00878" y="2418473"/>
            <a:ext cx="1965775" cy="2324309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btitle 2"/>
          <p:cNvSpPr txBox="1">
            <a:spLocks/>
          </p:cNvSpPr>
          <p:nvPr/>
        </p:nvSpPr>
        <p:spPr>
          <a:xfrm>
            <a:off x="156754" y="907865"/>
            <a:ext cx="11874137" cy="586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5152578" y="1711077"/>
            <a:ext cx="1144807" cy="139505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07155" y="3197876"/>
            <a:ext cx="2710177" cy="318934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493164" y="3117407"/>
            <a:ext cx="3794926" cy="17912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950262" y="3217527"/>
            <a:ext cx="2909965" cy="13708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893956" y="4615872"/>
            <a:ext cx="2002875" cy="940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7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137" y="209006"/>
            <a:ext cx="9144000" cy="56170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Geometrick</a:t>
            </a:r>
            <a:r>
              <a:rPr lang="cs-CZ" sz="2800" dirty="0" smtClean="0"/>
              <a:t>é reprezentace grafů II - </a:t>
            </a:r>
            <a:r>
              <a:rPr lang="cs-CZ" sz="2800" dirty="0" smtClean="0"/>
              <a:t>30. </a:t>
            </a:r>
            <a:r>
              <a:rPr lang="cs-CZ" sz="2800" dirty="0" smtClean="0"/>
              <a:t>3. 2020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862149"/>
            <a:ext cx="11874137" cy="5865222"/>
          </a:xfrm>
        </p:spPr>
        <p:txBody>
          <a:bodyPr/>
          <a:lstStyle/>
          <a:p>
            <a:r>
              <a:rPr lang="cs-CZ" dirty="0" smtClean="0"/>
              <a:t>1. CLIQUE v </a:t>
            </a:r>
            <a:r>
              <a:rPr lang="en-US" dirty="0" smtClean="0"/>
              <a:t>k-DIR</a:t>
            </a:r>
          </a:p>
          <a:p>
            <a:endParaRPr lang="en-US" dirty="0"/>
          </a:p>
          <a:p>
            <a:pPr algn="l"/>
            <a:r>
              <a:rPr lang="en-US" b="1" dirty="0" err="1" smtClean="0"/>
              <a:t>Algoritmus</a:t>
            </a:r>
            <a:r>
              <a:rPr lang="en-US" b="1" dirty="0" smtClean="0"/>
              <a:t>:</a:t>
            </a:r>
          </a:p>
          <a:p>
            <a:pPr algn="l"/>
            <a:r>
              <a:rPr lang="en-US" dirty="0" smtClean="0"/>
              <a:t>1. </a:t>
            </a:r>
            <a:r>
              <a:rPr lang="en-US" dirty="0" err="1" smtClean="0"/>
              <a:t>Uhodnu</a:t>
            </a:r>
            <a:r>
              <a:rPr lang="en-US" dirty="0" smtClean="0"/>
              <a:t> </a:t>
            </a:r>
            <a:r>
              <a:rPr lang="cs-CZ" dirty="0" smtClean="0"/>
              <a:t>nosné přímky pro kliku – O</a:t>
            </a:r>
            <a:r>
              <a:rPr lang="en-US" dirty="0" smtClean="0"/>
              <a:t>(n</a:t>
            </a:r>
            <a:r>
              <a:rPr lang="en-US" baseline="30000" dirty="0" smtClean="0"/>
              <a:t>k+1</a:t>
            </a:r>
            <a:r>
              <a:rPr lang="en-US" dirty="0" smtClean="0"/>
              <a:t>) </a:t>
            </a:r>
            <a:r>
              <a:rPr lang="cs-CZ" dirty="0" smtClean="0"/>
              <a:t>možností (vyzkouším všechny)</a:t>
            </a:r>
          </a:p>
          <a:p>
            <a:pPr algn="l"/>
            <a:r>
              <a:rPr lang="cs-CZ" dirty="0" smtClean="0"/>
              <a:t>2</a:t>
            </a:r>
            <a:r>
              <a:rPr lang="en-US" dirty="0" smtClean="0"/>
              <a:t>A</a:t>
            </a:r>
            <a:r>
              <a:rPr lang="cs-CZ" dirty="0" smtClean="0"/>
              <a:t>.</a:t>
            </a:r>
            <a:r>
              <a:rPr lang="en-US" dirty="0" smtClean="0"/>
              <a:t> Je</a:t>
            </a:r>
            <a:r>
              <a:rPr lang="cs-CZ" dirty="0" smtClean="0"/>
              <a:t>-li nosná přímka jen jedna, najdu najvětší kliku jako kliku v intervalovém grafu </a:t>
            </a:r>
            <a:endParaRPr lang="en-US" dirty="0" smtClean="0"/>
          </a:p>
          <a:p>
            <a:pPr algn="l"/>
            <a:r>
              <a:rPr lang="en-US" dirty="0" smtClean="0"/>
              <a:t>2B. </a:t>
            </a:r>
            <a:r>
              <a:rPr lang="cs-CZ" dirty="0" smtClean="0"/>
              <a:t>Je-li nosných pčímek více, na každé přímce spočítám, kolik úseček obsahuje všechny průsečíky těchto přímek, a sečtu před přes jednotlivé nosné přímky</a:t>
            </a:r>
          </a:p>
          <a:p>
            <a:pPr algn="l"/>
            <a:r>
              <a:rPr lang="cs-CZ" dirty="0" smtClean="0"/>
              <a:t>3. Porovnám přes všechny možnosti souboru nosných přímek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Co když není reprezentace součástí vstupu? (Sestrojit reprezentaci je NP-těžké.)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1242</Words>
  <Application>Microsoft Office PowerPoint</Application>
  <PresentationFormat>Widescreen</PresentationFormat>
  <Paragraphs>233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Office Theme</vt:lpstr>
      <vt:lpstr>Geometrické reprezentace grafů II - 30. 3. 2020</vt:lpstr>
      <vt:lpstr>PowerPoint Presentation</vt:lpstr>
      <vt:lpstr>Geometrické reprezentace grafů II - 30. 3. 2020</vt:lpstr>
      <vt:lpstr>Geometrické reprezentace grafů II - 30. 3. 2020</vt:lpstr>
      <vt:lpstr>Geometrické reprezentace grafů II - 30. 3. 2020</vt:lpstr>
      <vt:lpstr>Geometrické reprezentace grafů II - 30. 3. 2020</vt:lpstr>
      <vt:lpstr>Geometrické reprezentace grafů II - 30. 3. 2020</vt:lpstr>
      <vt:lpstr>Geometrické reprezentace grafů II - 30. 3. 2020</vt:lpstr>
      <vt:lpstr>Geometrické reprezentace grafů II - 30. 3. 2020</vt:lpstr>
      <vt:lpstr>Geometrické reprezentace grafů II - 30. 3. 2020</vt:lpstr>
      <vt:lpstr>Geometrické reprezentace grafů II - 30. 3.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Geometrické reprezentace grafů II - 30. 3.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Geometrické reprezentace grafů II - 30. 3. 2020</vt:lpstr>
      <vt:lpstr>PowerPoint Presentation</vt:lpstr>
      <vt:lpstr>Geometrické reprezentace grafů II - 30. 3.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Geometrické reprezentace grafů II - 30. 3. 2020</dc:title>
  <dc:creator>Jan Kratochvíl</dc:creator>
  <cp:lastModifiedBy>Jan Kratochvíl</cp:lastModifiedBy>
  <cp:revision>18</cp:revision>
  <dcterms:created xsi:type="dcterms:W3CDTF">2020-03-29T09:58:39Z</dcterms:created>
  <dcterms:modified xsi:type="dcterms:W3CDTF">2020-03-30T13:25:51Z</dcterms:modified>
</cp:coreProperties>
</file>