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0"/>
  </p:notesMasterIdLst>
  <p:sldIdLst>
    <p:sldId id="256" r:id="rId2"/>
    <p:sldId id="341" r:id="rId3"/>
    <p:sldId id="342" r:id="rId4"/>
    <p:sldId id="343" r:id="rId5"/>
    <p:sldId id="258" r:id="rId6"/>
    <p:sldId id="259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344" r:id="rId41"/>
    <p:sldId id="345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  <p:sldId id="299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07" r:id="rId71"/>
    <p:sldId id="308" r:id="rId72"/>
    <p:sldId id="309" r:id="rId73"/>
    <p:sldId id="310" r:id="rId74"/>
    <p:sldId id="311" r:id="rId75"/>
    <p:sldId id="312" r:id="rId76"/>
    <p:sldId id="313" r:id="rId77"/>
    <p:sldId id="314" r:id="rId78"/>
    <p:sldId id="315" r:id="rId79"/>
    <p:sldId id="316" r:id="rId80"/>
    <p:sldId id="317" r:id="rId81"/>
    <p:sldId id="318" r:id="rId82"/>
    <p:sldId id="319" r:id="rId83"/>
    <p:sldId id="320" r:id="rId84"/>
    <p:sldId id="321" r:id="rId85"/>
    <p:sldId id="322" r:id="rId86"/>
    <p:sldId id="323" r:id="rId87"/>
    <p:sldId id="324" r:id="rId88"/>
    <p:sldId id="346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8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8EDD-DDBF-4EA9-BA78-530EB90650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CCDD4-C243-475D-B48F-18CB89BC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2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5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7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1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61DA-11E5-4185-921B-58453E30040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8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raphclasses.org/classes/gc_951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raphclasses.org/classes/gc_951.html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raphclasses.org/classes/gc_951.html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204.6391" TargetMode="External"/><Relationship Id="rId2" Type="http://schemas.openxmlformats.org/officeDocument/2006/relationships/hyperlink" Target="https://arxiv.org/abs/1207.696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 smtClean="0"/>
              <a:t>20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RepExt</a:t>
            </a:r>
            <a:r>
              <a:rPr lang="en-US" dirty="0" smtClean="0"/>
              <a:t> a </a:t>
            </a:r>
            <a:r>
              <a:rPr lang="en-US" dirty="0" err="1" smtClean="0"/>
              <a:t>SimRep</a:t>
            </a:r>
            <a:endParaRPr lang="en-US" dirty="0" smtClean="0"/>
          </a:p>
          <a:p>
            <a:r>
              <a:rPr lang="cs-CZ" dirty="0" smtClean="0"/>
              <a:t>(Dokončování částečných reprezentací a Simultánní reprezentace)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1. </a:t>
            </a:r>
            <a:r>
              <a:rPr lang="cs-CZ" dirty="0" smtClean="0"/>
              <a:t>RepExt pro INT</a:t>
            </a:r>
            <a:endParaRPr lang="cs-CZ" dirty="0" smtClean="0"/>
          </a:p>
          <a:p>
            <a:pPr algn="l"/>
            <a:r>
              <a:rPr lang="cs-CZ" dirty="0" smtClean="0"/>
              <a:t>2. </a:t>
            </a:r>
            <a:r>
              <a:rPr lang="cs-CZ" dirty="0" smtClean="0"/>
              <a:t>RepExt a SimRep pro FUN</a:t>
            </a:r>
            <a:endParaRPr lang="cs-CZ" dirty="0" smtClean="0"/>
          </a:p>
          <a:p>
            <a:pPr algn="l"/>
            <a:r>
              <a:rPr lang="cs-CZ" dirty="0" smtClean="0"/>
              <a:t>3. </a:t>
            </a:r>
            <a:r>
              <a:rPr lang="cs-CZ" dirty="0" smtClean="0"/>
              <a:t>RepExt a SimRep pro GRID CONTACT</a:t>
            </a:r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3657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70104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4" name="Oval 6"/>
          <p:cNvSpPr>
            <a:spLocks noChangeArrowheads="1"/>
          </p:cNvSpPr>
          <p:nvPr/>
        </p:nvSpPr>
        <p:spPr bwMode="auto">
          <a:xfrm>
            <a:off x="80010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4800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6" name="Oval 8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48006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8" name="Oval 10"/>
          <p:cNvSpPr>
            <a:spLocks noChangeArrowheads="1"/>
          </p:cNvSpPr>
          <p:nvPr/>
        </p:nvSpPr>
        <p:spPr bwMode="auto">
          <a:xfrm>
            <a:off x="58674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69342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80" name="Oval 12"/>
          <p:cNvSpPr>
            <a:spLocks noChangeArrowheads="1"/>
          </p:cNvSpPr>
          <p:nvPr/>
        </p:nvSpPr>
        <p:spPr bwMode="auto">
          <a:xfrm>
            <a:off x="80010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3810000" y="3124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 flipV="1">
            <a:off x="3810000" y="3124200"/>
            <a:ext cx="1066800" cy="1981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4876800" y="3124200"/>
            <a:ext cx="22098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7086600" y="3124200"/>
            <a:ext cx="762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 flipH="1">
            <a:off x="4876800" y="3124200"/>
            <a:ext cx="22860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 flipH="1" flipV="1">
            <a:off x="3810000" y="3048000"/>
            <a:ext cx="1143000" cy="2057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7" name="Line 19"/>
          <p:cNvSpPr>
            <a:spLocks noChangeShapeType="1"/>
          </p:cNvSpPr>
          <p:nvPr/>
        </p:nvSpPr>
        <p:spPr bwMode="auto">
          <a:xfrm>
            <a:off x="6019800" y="3124200"/>
            <a:ext cx="21336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 flipV="1">
            <a:off x="8153400" y="3124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 flipH="1">
            <a:off x="6019800" y="3124200"/>
            <a:ext cx="2057400" cy="1905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0" name="Line 22"/>
          <p:cNvSpPr>
            <a:spLocks noChangeShapeType="1"/>
          </p:cNvSpPr>
          <p:nvPr/>
        </p:nvSpPr>
        <p:spPr bwMode="auto">
          <a:xfrm flipV="1">
            <a:off x="6019800" y="3124200"/>
            <a:ext cx="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 flipH="1">
            <a:off x="6019800" y="3124200"/>
            <a:ext cx="11430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2" name="Line 24"/>
          <p:cNvSpPr>
            <a:spLocks noChangeShapeType="1"/>
          </p:cNvSpPr>
          <p:nvPr/>
        </p:nvSpPr>
        <p:spPr bwMode="auto">
          <a:xfrm>
            <a:off x="6019800" y="3048000"/>
            <a:ext cx="1066800" cy="2133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3" name="Line 25"/>
          <p:cNvSpPr>
            <a:spLocks noChangeShapeType="1"/>
          </p:cNvSpPr>
          <p:nvPr/>
        </p:nvSpPr>
        <p:spPr bwMode="auto">
          <a:xfrm>
            <a:off x="4876800" y="3124200"/>
            <a:ext cx="762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4" name="Line 26"/>
          <p:cNvSpPr>
            <a:spLocks noChangeShapeType="1"/>
          </p:cNvSpPr>
          <p:nvPr/>
        </p:nvSpPr>
        <p:spPr bwMode="auto">
          <a:xfrm flipV="1">
            <a:off x="3810000" y="3048000"/>
            <a:ext cx="4267200" cy="19812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5" name="Line 27"/>
          <p:cNvSpPr>
            <a:spLocks noChangeShapeType="1"/>
          </p:cNvSpPr>
          <p:nvPr/>
        </p:nvSpPr>
        <p:spPr bwMode="auto">
          <a:xfrm>
            <a:off x="3810000" y="3124200"/>
            <a:ext cx="43434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196" name="Text Box 28"/>
          <p:cNvSpPr txBox="1">
            <a:spLocks noChangeArrowheads="1"/>
          </p:cNvSpPr>
          <p:nvPr/>
        </p:nvSpPr>
        <p:spPr bwMode="auto">
          <a:xfrm>
            <a:off x="2667000" y="1219201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800" b="1">
                <a:solidFill>
                  <a:srgbClr val="2A6076"/>
                </a:solidFill>
              </a:rPr>
              <a:t>Edge coloring cubic bipartite graphs</a:t>
            </a:r>
            <a:endParaRPr lang="cs-CZ" altLang="cs-CZ" sz="2800" b="1">
              <a:solidFill>
                <a:srgbClr val="2A6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800" b="1">
                <a:solidFill>
                  <a:srgbClr val="2A6076"/>
                </a:solidFill>
              </a:rPr>
              <a:t>Completing a partial solution paradigm</a:t>
            </a:r>
            <a:endParaRPr lang="cs-CZ" altLang="cs-CZ" sz="28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cs-CZ" altLang="cs-CZ" sz="2800">
              <a:solidFill>
                <a:srgbClr val="2A607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Extending edge coloring of bipartite graphs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  <a:endParaRPr lang="en-US" altLang="cs-CZ" sz="2400" b="1">
              <a:solidFill>
                <a:srgbClr val="2A6076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2A6076"/>
                </a:solidFill>
              </a:rPr>
              <a:t>Fiala</a:t>
            </a:r>
            <a:r>
              <a:rPr lang="en-US" altLang="cs-CZ" sz="2400" b="1">
                <a:solidFill>
                  <a:srgbClr val="2A6076"/>
                </a:solidFill>
              </a:rPr>
              <a:t>, JGT</a:t>
            </a:r>
            <a:r>
              <a:rPr lang="cs-CZ" altLang="cs-CZ" sz="2400" b="1">
                <a:solidFill>
                  <a:srgbClr val="2A6076"/>
                </a:solidFill>
              </a:rPr>
              <a:t> 2003 </a:t>
            </a:r>
            <a:r>
              <a:rPr lang="en-US" altLang="cs-CZ" sz="2400" b="1">
                <a:solidFill>
                  <a:srgbClr val="2A6076"/>
                </a:solidFill>
              </a:rPr>
              <a:t>NP-complete for general gr</a:t>
            </a:r>
          </a:p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2A6076"/>
                </a:solidFill>
              </a:rPr>
              <a:t>Marx</a:t>
            </a:r>
            <a:r>
              <a:rPr lang="en-US" altLang="cs-CZ" sz="2400" b="1">
                <a:solidFill>
                  <a:srgbClr val="2A6076"/>
                </a:solidFill>
              </a:rPr>
              <a:t>, JGT</a:t>
            </a:r>
            <a:r>
              <a:rPr lang="cs-CZ" altLang="cs-CZ" sz="2400" b="1">
                <a:solidFill>
                  <a:srgbClr val="2A6076"/>
                </a:solidFill>
              </a:rPr>
              <a:t> 200</a:t>
            </a:r>
            <a:r>
              <a:rPr lang="en-US" altLang="cs-CZ" sz="2400" b="1">
                <a:solidFill>
                  <a:srgbClr val="2A6076"/>
                </a:solidFill>
              </a:rPr>
              <a:t>5 NP-complete for planar gr</a:t>
            </a:r>
            <a:endParaRPr lang="cs-CZ" altLang="cs-CZ" sz="2400" b="1">
              <a:solidFill>
                <a:srgbClr val="2A6076"/>
              </a:solidFill>
            </a:endParaRPr>
          </a:p>
          <a:p>
            <a:pPr>
              <a:spcBef>
                <a:spcPct val="50000"/>
              </a:spcBef>
            </a:pPr>
            <a:endParaRPr lang="cs-CZ" altLang="cs-CZ" sz="2400" b="1">
              <a:solidFill>
                <a:srgbClr val="2A6076"/>
              </a:solidFill>
            </a:endParaRP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Chromatic number of interval graphs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2711450" y="27082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5519739" y="2636838"/>
            <a:ext cx="1150937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6311900" y="2565400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>
            <a:off x="4583114" y="2492375"/>
            <a:ext cx="1150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3430589" y="2636838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8255001" y="2636838"/>
            <a:ext cx="5048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>
            <a:off x="7391401" y="2493963"/>
            <a:ext cx="13684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>
            <a:off x="3430589" y="2493963"/>
            <a:ext cx="86518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>
            <a:off x="3430588" y="2420938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33" name="Line 21"/>
          <p:cNvSpPr>
            <a:spLocks noChangeShapeType="1"/>
          </p:cNvSpPr>
          <p:nvPr/>
        </p:nvSpPr>
        <p:spPr bwMode="auto">
          <a:xfrm>
            <a:off x="7104063" y="2420938"/>
            <a:ext cx="16557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34" name="Oval 22"/>
          <p:cNvSpPr>
            <a:spLocks noChangeArrowheads="1"/>
          </p:cNvSpPr>
          <p:nvPr/>
        </p:nvSpPr>
        <p:spPr bwMode="auto">
          <a:xfrm>
            <a:off x="3575051" y="3213101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35" name="Oval 23"/>
          <p:cNvSpPr>
            <a:spLocks noChangeArrowheads="1"/>
          </p:cNvSpPr>
          <p:nvPr/>
        </p:nvSpPr>
        <p:spPr bwMode="auto">
          <a:xfrm>
            <a:off x="3790951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36" name="Oval 24"/>
          <p:cNvSpPr>
            <a:spLocks noChangeArrowheads="1"/>
          </p:cNvSpPr>
          <p:nvPr/>
        </p:nvSpPr>
        <p:spPr bwMode="auto">
          <a:xfrm>
            <a:off x="4008438" y="3213101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37" name="Oval 25"/>
          <p:cNvSpPr>
            <a:spLocks noChangeArrowheads="1"/>
          </p:cNvSpPr>
          <p:nvPr/>
        </p:nvSpPr>
        <p:spPr bwMode="auto">
          <a:xfrm>
            <a:off x="4943476" y="3213101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38" name="Oval 26"/>
          <p:cNvSpPr>
            <a:spLocks noChangeArrowheads="1"/>
          </p:cNvSpPr>
          <p:nvPr/>
        </p:nvSpPr>
        <p:spPr bwMode="auto">
          <a:xfrm>
            <a:off x="6816726" y="3213101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39" name="Oval 27"/>
          <p:cNvSpPr>
            <a:spLocks noChangeArrowheads="1"/>
          </p:cNvSpPr>
          <p:nvPr/>
        </p:nvSpPr>
        <p:spPr bwMode="auto">
          <a:xfrm>
            <a:off x="5880101" y="3213101"/>
            <a:ext cx="144463" cy="144463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40" name="Oval 28"/>
          <p:cNvSpPr>
            <a:spLocks noChangeArrowheads="1"/>
          </p:cNvSpPr>
          <p:nvPr/>
        </p:nvSpPr>
        <p:spPr bwMode="auto">
          <a:xfrm>
            <a:off x="7680326" y="30686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41" name="Oval 29"/>
          <p:cNvSpPr>
            <a:spLocks noChangeArrowheads="1"/>
          </p:cNvSpPr>
          <p:nvPr/>
        </p:nvSpPr>
        <p:spPr bwMode="auto">
          <a:xfrm>
            <a:off x="7680326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42" name="Oval 30"/>
          <p:cNvSpPr>
            <a:spLocks noChangeArrowheads="1"/>
          </p:cNvSpPr>
          <p:nvPr/>
        </p:nvSpPr>
        <p:spPr bwMode="auto">
          <a:xfrm>
            <a:off x="8256588" y="32845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543" name="Line 31"/>
          <p:cNvSpPr>
            <a:spLocks noChangeShapeType="1"/>
          </p:cNvSpPr>
          <p:nvPr/>
        </p:nvSpPr>
        <p:spPr bwMode="auto">
          <a:xfrm>
            <a:off x="3719514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44" name="Line 32"/>
          <p:cNvSpPr>
            <a:spLocks noChangeShapeType="1"/>
          </p:cNvSpPr>
          <p:nvPr/>
        </p:nvSpPr>
        <p:spPr bwMode="auto">
          <a:xfrm>
            <a:off x="5087938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45" name="Line 33"/>
          <p:cNvSpPr>
            <a:spLocks noChangeShapeType="1"/>
          </p:cNvSpPr>
          <p:nvPr/>
        </p:nvSpPr>
        <p:spPr bwMode="auto">
          <a:xfrm>
            <a:off x="602456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46" name="Line 34"/>
          <p:cNvSpPr>
            <a:spLocks noChangeShapeType="1"/>
          </p:cNvSpPr>
          <p:nvPr/>
        </p:nvSpPr>
        <p:spPr bwMode="auto">
          <a:xfrm flipV="1">
            <a:off x="6961189" y="3141664"/>
            <a:ext cx="7191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47" name="Line 35"/>
          <p:cNvSpPr>
            <a:spLocks noChangeShapeType="1"/>
          </p:cNvSpPr>
          <p:nvPr/>
        </p:nvSpPr>
        <p:spPr bwMode="auto">
          <a:xfrm>
            <a:off x="6959601" y="3357564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48" name="Line 36"/>
          <p:cNvSpPr>
            <a:spLocks noChangeShapeType="1"/>
          </p:cNvSpPr>
          <p:nvPr/>
        </p:nvSpPr>
        <p:spPr bwMode="auto">
          <a:xfrm flipV="1">
            <a:off x="775176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49" name="Line 37"/>
          <p:cNvSpPr>
            <a:spLocks noChangeShapeType="1"/>
          </p:cNvSpPr>
          <p:nvPr/>
        </p:nvSpPr>
        <p:spPr bwMode="auto">
          <a:xfrm flipH="1" flipV="1">
            <a:off x="7824788" y="31416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50" name="Line 38"/>
          <p:cNvSpPr>
            <a:spLocks noChangeShapeType="1"/>
          </p:cNvSpPr>
          <p:nvPr/>
        </p:nvSpPr>
        <p:spPr bwMode="auto">
          <a:xfrm flipH="1">
            <a:off x="7824788" y="33575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 flipH="1">
            <a:off x="3935414" y="3357564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52" name="Line 40"/>
          <p:cNvSpPr>
            <a:spLocks noChangeShapeType="1"/>
          </p:cNvSpPr>
          <p:nvPr/>
        </p:nvSpPr>
        <p:spPr bwMode="auto">
          <a:xfrm>
            <a:off x="3648076" y="3357564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0553" name="Line 41"/>
          <p:cNvSpPr>
            <a:spLocks noChangeShapeType="1"/>
          </p:cNvSpPr>
          <p:nvPr/>
        </p:nvSpPr>
        <p:spPr bwMode="auto">
          <a:xfrm flipV="1">
            <a:off x="415131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Chromatic number of interval graphs</a:t>
            </a: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Interval graphs are perfect, the size of maximum clique and chromatic number can be determined in linear time by First Fit.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>
            <a:off x="2711450" y="27082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5519739" y="2636838"/>
            <a:ext cx="1150937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6311900" y="2565400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4583114" y="2492375"/>
            <a:ext cx="1150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3430589" y="2636838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8255001" y="2636838"/>
            <a:ext cx="5048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7391401" y="2493963"/>
            <a:ext cx="13684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430589" y="2493963"/>
            <a:ext cx="86518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430588" y="2420938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7104063" y="2420938"/>
            <a:ext cx="16557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71" name="Oval 15"/>
          <p:cNvSpPr>
            <a:spLocks noChangeArrowheads="1"/>
          </p:cNvSpPr>
          <p:nvPr/>
        </p:nvSpPr>
        <p:spPr bwMode="auto">
          <a:xfrm>
            <a:off x="3575051" y="3213101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2" name="Oval 16"/>
          <p:cNvSpPr>
            <a:spLocks noChangeArrowheads="1"/>
          </p:cNvSpPr>
          <p:nvPr/>
        </p:nvSpPr>
        <p:spPr bwMode="auto">
          <a:xfrm>
            <a:off x="3790951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3" name="Oval 17"/>
          <p:cNvSpPr>
            <a:spLocks noChangeArrowheads="1"/>
          </p:cNvSpPr>
          <p:nvPr/>
        </p:nvSpPr>
        <p:spPr bwMode="auto">
          <a:xfrm>
            <a:off x="4008438" y="3213101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4" name="Oval 18"/>
          <p:cNvSpPr>
            <a:spLocks noChangeArrowheads="1"/>
          </p:cNvSpPr>
          <p:nvPr/>
        </p:nvSpPr>
        <p:spPr bwMode="auto">
          <a:xfrm>
            <a:off x="4943476" y="3213101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5" name="Oval 19"/>
          <p:cNvSpPr>
            <a:spLocks noChangeArrowheads="1"/>
          </p:cNvSpPr>
          <p:nvPr/>
        </p:nvSpPr>
        <p:spPr bwMode="auto">
          <a:xfrm>
            <a:off x="6816726" y="3213101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6" name="Oval 20"/>
          <p:cNvSpPr>
            <a:spLocks noChangeArrowheads="1"/>
          </p:cNvSpPr>
          <p:nvPr/>
        </p:nvSpPr>
        <p:spPr bwMode="auto">
          <a:xfrm>
            <a:off x="5880101" y="3213101"/>
            <a:ext cx="144463" cy="144463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7" name="Oval 21"/>
          <p:cNvSpPr>
            <a:spLocks noChangeArrowheads="1"/>
          </p:cNvSpPr>
          <p:nvPr/>
        </p:nvSpPr>
        <p:spPr bwMode="auto">
          <a:xfrm>
            <a:off x="7391401" y="30686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8" name="Oval 22"/>
          <p:cNvSpPr>
            <a:spLocks noChangeArrowheads="1"/>
          </p:cNvSpPr>
          <p:nvPr/>
        </p:nvSpPr>
        <p:spPr bwMode="auto">
          <a:xfrm>
            <a:off x="7680326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79" name="Oval 23"/>
          <p:cNvSpPr>
            <a:spLocks noChangeArrowheads="1"/>
          </p:cNvSpPr>
          <p:nvPr/>
        </p:nvSpPr>
        <p:spPr bwMode="auto">
          <a:xfrm>
            <a:off x="8256588" y="32845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680" name="Line 24"/>
          <p:cNvSpPr>
            <a:spLocks noChangeShapeType="1"/>
          </p:cNvSpPr>
          <p:nvPr/>
        </p:nvSpPr>
        <p:spPr bwMode="auto">
          <a:xfrm>
            <a:off x="3719514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1" name="Line 25"/>
          <p:cNvSpPr>
            <a:spLocks noChangeShapeType="1"/>
          </p:cNvSpPr>
          <p:nvPr/>
        </p:nvSpPr>
        <p:spPr bwMode="auto">
          <a:xfrm>
            <a:off x="5087938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2" name="Line 26"/>
          <p:cNvSpPr>
            <a:spLocks noChangeShapeType="1"/>
          </p:cNvSpPr>
          <p:nvPr/>
        </p:nvSpPr>
        <p:spPr bwMode="auto">
          <a:xfrm>
            <a:off x="602456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3" name="Line 27"/>
          <p:cNvSpPr>
            <a:spLocks noChangeShapeType="1"/>
          </p:cNvSpPr>
          <p:nvPr/>
        </p:nvSpPr>
        <p:spPr bwMode="auto">
          <a:xfrm flipV="1">
            <a:off x="6959600" y="31416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4" name="Line 28"/>
          <p:cNvSpPr>
            <a:spLocks noChangeShapeType="1"/>
          </p:cNvSpPr>
          <p:nvPr/>
        </p:nvSpPr>
        <p:spPr bwMode="auto">
          <a:xfrm>
            <a:off x="6959601" y="3357564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5" name="Line 29"/>
          <p:cNvSpPr>
            <a:spLocks noChangeShapeType="1"/>
          </p:cNvSpPr>
          <p:nvPr/>
        </p:nvSpPr>
        <p:spPr bwMode="auto">
          <a:xfrm flipH="1" flipV="1">
            <a:off x="7535863" y="32131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6" name="Line 30"/>
          <p:cNvSpPr>
            <a:spLocks noChangeShapeType="1"/>
          </p:cNvSpPr>
          <p:nvPr/>
        </p:nvSpPr>
        <p:spPr bwMode="auto">
          <a:xfrm flipH="1" flipV="1">
            <a:off x="7535864" y="3141664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7" name="Line 31"/>
          <p:cNvSpPr>
            <a:spLocks noChangeShapeType="1"/>
          </p:cNvSpPr>
          <p:nvPr/>
        </p:nvSpPr>
        <p:spPr bwMode="auto">
          <a:xfrm flipH="1">
            <a:off x="7824788" y="33575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8" name="Line 32"/>
          <p:cNvSpPr>
            <a:spLocks noChangeShapeType="1"/>
          </p:cNvSpPr>
          <p:nvPr/>
        </p:nvSpPr>
        <p:spPr bwMode="auto">
          <a:xfrm flipH="1">
            <a:off x="3935414" y="3357564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89" name="Line 33"/>
          <p:cNvSpPr>
            <a:spLocks noChangeShapeType="1"/>
          </p:cNvSpPr>
          <p:nvPr/>
        </p:nvSpPr>
        <p:spPr bwMode="auto">
          <a:xfrm>
            <a:off x="3648076" y="3357564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6690" name="Line 34"/>
          <p:cNvSpPr>
            <a:spLocks noChangeShapeType="1"/>
          </p:cNvSpPr>
          <p:nvPr/>
        </p:nvSpPr>
        <p:spPr bwMode="auto">
          <a:xfrm flipV="1">
            <a:off x="415131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Chromatic number of interval graphs</a:t>
            </a: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Interval graphs are perfect, the size of maximum clique and chromatic number can be determined in linear time by First Fit.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27685" name="Line 5"/>
          <p:cNvSpPr>
            <a:spLocks noChangeShapeType="1"/>
          </p:cNvSpPr>
          <p:nvPr/>
        </p:nvSpPr>
        <p:spPr bwMode="auto">
          <a:xfrm>
            <a:off x="2711450" y="27082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86" name="Line 6"/>
          <p:cNvSpPr>
            <a:spLocks noChangeShapeType="1"/>
          </p:cNvSpPr>
          <p:nvPr/>
        </p:nvSpPr>
        <p:spPr bwMode="auto">
          <a:xfrm>
            <a:off x="5519739" y="2636838"/>
            <a:ext cx="1150937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6311900" y="2565400"/>
            <a:ext cx="115093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4583114" y="2492375"/>
            <a:ext cx="11509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89" name="Line 9"/>
          <p:cNvSpPr>
            <a:spLocks noChangeShapeType="1"/>
          </p:cNvSpPr>
          <p:nvPr/>
        </p:nvSpPr>
        <p:spPr bwMode="auto">
          <a:xfrm>
            <a:off x="3430589" y="2636838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90" name="Line 10"/>
          <p:cNvSpPr>
            <a:spLocks noChangeShapeType="1"/>
          </p:cNvSpPr>
          <p:nvPr/>
        </p:nvSpPr>
        <p:spPr bwMode="auto">
          <a:xfrm>
            <a:off x="8256589" y="2636838"/>
            <a:ext cx="5048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7391401" y="2492375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3430589" y="2493963"/>
            <a:ext cx="86518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93" name="Line 13"/>
          <p:cNvSpPr>
            <a:spLocks noChangeShapeType="1"/>
          </p:cNvSpPr>
          <p:nvPr/>
        </p:nvSpPr>
        <p:spPr bwMode="auto">
          <a:xfrm>
            <a:off x="3430588" y="2420938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94" name="Line 14"/>
          <p:cNvSpPr>
            <a:spLocks noChangeShapeType="1"/>
          </p:cNvSpPr>
          <p:nvPr/>
        </p:nvSpPr>
        <p:spPr bwMode="auto">
          <a:xfrm>
            <a:off x="7104063" y="2420938"/>
            <a:ext cx="1655762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695" name="Oval 15"/>
          <p:cNvSpPr>
            <a:spLocks noChangeArrowheads="1"/>
          </p:cNvSpPr>
          <p:nvPr/>
        </p:nvSpPr>
        <p:spPr bwMode="auto">
          <a:xfrm>
            <a:off x="3575051" y="3213101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696" name="Oval 16"/>
          <p:cNvSpPr>
            <a:spLocks noChangeArrowheads="1"/>
          </p:cNvSpPr>
          <p:nvPr/>
        </p:nvSpPr>
        <p:spPr bwMode="auto">
          <a:xfrm>
            <a:off x="3790951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697" name="Oval 17"/>
          <p:cNvSpPr>
            <a:spLocks noChangeArrowheads="1"/>
          </p:cNvSpPr>
          <p:nvPr/>
        </p:nvSpPr>
        <p:spPr bwMode="auto">
          <a:xfrm>
            <a:off x="4008438" y="3213101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698" name="Oval 18"/>
          <p:cNvSpPr>
            <a:spLocks noChangeArrowheads="1"/>
          </p:cNvSpPr>
          <p:nvPr/>
        </p:nvSpPr>
        <p:spPr bwMode="auto">
          <a:xfrm>
            <a:off x="4943476" y="3213101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699" name="Oval 19"/>
          <p:cNvSpPr>
            <a:spLocks noChangeArrowheads="1"/>
          </p:cNvSpPr>
          <p:nvPr/>
        </p:nvSpPr>
        <p:spPr bwMode="auto">
          <a:xfrm>
            <a:off x="6816726" y="3213101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0" name="Oval 20"/>
          <p:cNvSpPr>
            <a:spLocks noChangeArrowheads="1"/>
          </p:cNvSpPr>
          <p:nvPr/>
        </p:nvSpPr>
        <p:spPr bwMode="auto">
          <a:xfrm>
            <a:off x="5880101" y="32131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1" name="Oval 21"/>
          <p:cNvSpPr>
            <a:spLocks noChangeArrowheads="1"/>
          </p:cNvSpPr>
          <p:nvPr/>
        </p:nvSpPr>
        <p:spPr bwMode="auto">
          <a:xfrm>
            <a:off x="7391401" y="3068638"/>
            <a:ext cx="144463" cy="144462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2" name="Oval 22"/>
          <p:cNvSpPr>
            <a:spLocks noChangeArrowheads="1"/>
          </p:cNvSpPr>
          <p:nvPr/>
        </p:nvSpPr>
        <p:spPr bwMode="auto">
          <a:xfrm>
            <a:off x="7680326" y="3429001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3" name="Oval 23"/>
          <p:cNvSpPr>
            <a:spLocks noChangeArrowheads="1"/>
          </p:cNvSpPr>
          <p:nvPr/>
        </p:nvSpPr>
        <p:spPr bwMode="auto">
          <a:xfrm>
            <a:off x="8256588" y="3284538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4" name="Line 24"/>
          <p:cNvSpPr>
            <a:spLocks noChangeShapeType="1"/>
          </p:cNvSpPr>
          <p:nvPr/>
        </p:nvSpPr>
        <p:spPr bwMode="auto">
          <a:xfrm>
            <a:off x="3719514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05" name="Line 25"/>
          <p:cNvSpPr>
            <a:spLocks noChangeShapeType="1"/>
          </p:cNvSpPr>
          <p:nvPr/>
        </p:nvSpPr>
        <p:spPr bwMode="auto">
          <a:xfrm>
            <a:off x="5087938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06" name="Line 26"/>
          <p:cNvSpPr>
            <a:spLocks noChangeShapeType="1"/>
          </p:cNvSpPr>
          <p:nvPr/>
        </p:nvSpPr>
        <p:spPr bwMode="auto">
          <a:xfrm>
            <a:off x="602456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07" name="Line 27"/>
          <p:cNvSpPr>
            <a:spLocks noChangeShapeType="1"/>
          </p:cNvSpPr>
          <p:nvPr/>
        </p:nvSpPr>
        <p:spPr bwMode="auto">
          <a:xfrm flipV="1">
            <a:off x="6959600" y="31416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08" name="Line 28"/>
          <p:cNvSpPr>
            <a:spLocks noChangeShapeType="1"/>
          </p:cNvSpPr>
          <p:nvPr/>
        </p:nvSpPr>
        <p:spPr bwMode="auto">
          <a:xfrm>
            <a:off x="6959601" y="3357564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09" name="Line 29"/>
          <p:cNvSpPr>
            <a:spLocks noChangeShapeType="1"/>
          </p:cNvSpPr>
          <p:nvPr/>
        </p:nvSpPr>
        <p:spPr bwMode="auto">
          <a:xfrm flipH="1" flipV="1">
            <a:off x="7535863" y="32131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10" name="Line 30"/>
          <p:cNvSpPr>
            <a:spLocks noChangeShapeType="1"/>
          </p:cNvSpPr>
          <p:nvPr/>
        </p:nvSpPr>
        <p:spPr bwMode="auto">
          <a:xfrm flipH="1" flipV="1">
            <a:off x="7535864" y="3141664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11" name="Line 31"/>
          <p:cNvSpPr>
            <a:spLocks noChangeShapeType="1"/>
          </p:cNvSpPr>
          <p:nvPr/>
        </p:nvSpPr>
        <p:spPr bwMode="auto">
          <a:xfrm flipH="1">
            <a:off x="7824788" y="33575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12" name="Line 32"/>
          <p:cNvSpPr>
            <a:spLocks noChangeShapeType="1"/>
          </p:cNvSpPr>
          <p:nvPr/>
        </p:nvSpPr>
        <p:spPr bwMode="auto">
          <a:xfrm flipH="1">
            <a:off x="3935414" y="3357564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13" name="Line 33"/>
          <p:cNvSpPr>
            <a:spLocks noChangeShapeType="1"/>
          </p:cNvSpPr>
          <p:nvPr/>
        </p:nvSpPr>
        <p:spPr bwMode="auto">
          <a:xfrm>
            <a:off x="3648076" y="3357564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14" name="Line 34"/>
          <p:cNvSpPr>
            <a:spLocks noChangeShapeType="1"/>
          </p:cNvSpPr>
          <p:nvPr/>
        </p:nvSpPr>
        <p:spPr bwMode="auto">
          <a:xfrm flipV="1">
            <a:off x="415131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2667001" y="1295400"/>
            <a:ext cx="717391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Chromatic number of circular arc graphs</a:t>
            </a: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                               is NP-hard</a:t>
            </a: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                                   </a:t>
            </a:r>
            <a:r>
              <a:rPr lang="en-US" altLang="cs-CZ" sz="2400">
                <a:solidFill>
                  <a:srgbClr val="2A6076"/>
                </a:solidFill>
              </a:rPr>
              <a:t>Garey, Johnson,Miller,</a:t>
            </a:r>
          </a:p>
          <a:p>
            <a:pPr algn="ctr">
              <a:spcBef>
                <a:spcPct val="50000"/>
              </a:spcBef>
            </a:pPr>
            <a:r>
              <a:rPr lang="en-US" altLang="cs-CZ" sz="2400">
                <a:solidFill>
                  <a:srgbClr val="2A6076"/>
                </a:solidFill>
              </a:rPr>
              <a:t>                                      Papadimitriou 1980</a:t>
            </a:r>
            <a:endParaRPr lang="cs-CZ" altLang="cs-CZ" sz="2400">
              <a:solidFill>
                <a:srgbClr val="2A6076"/>
              </a:solidFill>
            </a:endParaRP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25637" name="Oval 5"/>
          <p:cNvSpPr>
            <a:spLocks noChangeArrowheads="1"/>
          </p:cNvSpPr>
          <p:nvPr/>
        </p:nvSpPr>
        <p:spPr bwMode="auto">
          <a:xfrm>
            <a:off x="3719514" y="2133601"/>
            <a:ext cx="2232025" cy="2233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38" name="Freeform 6"/>
          <p:cNvSpPr>
            <a:spLocks/>
          </p:cNvSpPr>
          <p:nvPr/>
        </p:nvSpPr>
        <p:spPr bwMode="auto">
          <a:xfrm>
            <a:off x="3719513" y="2060575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39" name="Freeform 7"/>
          <p:cNvSpPr>
            <a:spLocks/>
          </p:cNvSpPr>
          <p:nvPr/>
        </p:nvSpPr>
        <p:spPr bwMode="auto">
          <a:xfrm>
            <a:off x="4002088" y="1985964"/>
            <a:ext cx="1928812" cy="693737"/>
          </a:xfrm>
          <a:custGeom>
            <a:avLst/>
            <a:gdLst>
              <a:gd name="T0" fmla="*/ 0 w 1215"/>
              <a:gd name="T1" fmla="*/ 213 h 437"/>
              <a:gd name="T2" fmla="*/ 221 w 1215"/>
              <a:gd name="T3" fmla="*/ 67 h 437"/>
              <a:gd name="T4" fmla="*/ 504 w 1215"/>
              <a:gd name="T5" fmla="*/ 3 h 437"/>
              <a:gd name="T6" fmla="*/ 781 w 1215"/>
              <a:gd name="T7" fmla="*/ 51 h 437"/>
              <a:gd name="T8" fmla="*/ 1063 w 1215"/>
              <a:gd name="T9" fmla="*/ 222 h 437"/>
              <a:gd name="T10" fmla="*/ 1215 w 1215"/>
              <a:gd name="T11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5" h="437">
                <a:moveTo>
                  <a:pt x="0" y="213"/>
                </a:moveTo>
                <a:cubicBezTo>
                  <a:pt x="68" y="157"/>
                  <a:pt x="137" y="102"/>
                  <a:pt x="221" y="67"/>
                </a:cubicBezTo>
                <a:cubicBezTo>
                  <a:pt x="306" y="33"/>
                  <a:pt x="411" y="6"/>
                  <a:pt x="504" y="3"/>
                </a:cubicBezTo>
                <a:cubicBezTo>
                  <a:pt x="598" y="0"/>
                  <a:pt x="688" y="14"/>
                  <a:pt x="781" y="51"/>
                </a:cubicBezTo>
                <a:cubicBezTo>
                  <a:pt x="874" y="88"/>
                  <a:pt x="991" y="158"/>
                  <a:pt x="1063" y="222"/>
                </a:cubicBezTo>
                <a:cubicBezTo>
                  <a:pt x="1135" y="286"/>
                  <a:pt x="1183" y="392"/>
                  <a:pt x="1215" y="4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0" name="Freeform 8"/>
          <p:cNvSpPr>
            <a:spLocks/>
          </p:cNvSpPr>
          <p:nvPr/>
        </p:nvSpPr>
        <p:spPr bwMode="auto">
          <a:xfrm rot="2828334">
            <a:off x="4398169" y="2029619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1" name="Freeform 9"/>
          <p:cNvSpPr>
            <a:spLocks/>
          </p:cNvSpPr>
          <p:nvPr/>
        </p:nvSpPr>
        <p:spPr bwMode="auto">
          <a:xfrm rot="7887855">
            <a:off x="4614069" y="3253582"/>
            <a:ext cx="1871663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2" name="Freeform 10"/>
          <p:cNvSpPr>
            <a:spLocks/>
          </p:cNvSpPr>
          <p:nvPr/>
        </p:nvSpPr>
        <p:spPr bwMode="auto">
          <a:xfrm>
            <a:off x="3562350" y="2573338"/>
            <a:ext cx="806450" cy="1884362"/>
          </a:xfrm>
          <a:custGeom>
            <a:avLst/>
            <a:gdLst>
              <a:gd name="T0" fmla="*/ 508 w 508"/>
              <a:gd name="T1" fmla="*/ 1187 h 1187"/>
              <a:gd name="T2" fmla="*/ 276 w 508"/>
              <a:gd name="T3" fmla="*/ 1051 h 1187"/>
              <a:gd name="T4" fmla="*/ 105 w 508"/>
              <a:gd name="T5" fmla="*/ 820 h 1187"/>
              <a:gd name="T6" fmla="*/ 12 w 508"/>
              <a:gd name="T7" fmla="*/ 555 h 1187"/>
              <a:gd name="T8" fmla="*/ 26 w 508"/>
              <a:gd name="T9" fmla="*/ 226 h 1187"/>
              <a:gd name="T10" fmla="*/ 149 w 508"/>
              <a:gd name="T11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" h="1187">
                <a:moveTo>
                  <a:pt x="508" y="1187"/>
                </a:moveTo>
                <a:cubicBezTo>
                  <a:pt x="468" y="1164"/>
                  <a:pt x="343" y="1112"/>
                  <a:pt x="276" y="1051"/>
                </a:cubicBezTo>
                <a:cubicBezTo>
                  <a:pt x="209" y="990"/>
                  <a:pt x="149" y="903"/>
                  <a:pt x="105" y="820"/>
                </a:cubicBezTo>
                <a:cubicBezTo>
                  <a:pt x="61" y="737"/>
                  <a:pt x="25" y="655"/>
                  <a:pt x="12" y="555"/>
                </a:cubicBezTo>
                <a:cubicBezTo>
                  <a:pt x="0" y="456"/>
                  <a:pt x="3" y="318"/>
                  <a:pt x="26" y="226"/>
                </a:cubicBezTo>
                <a:cubicBezTo>
                  <a:pt x="49" y="133"/>
                  <a:pt x="124" y="47"/>
                  <a:pt x="14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3" name="Freeform 11"/>
          <p:cNvSpPr>
            <a:spLocks/>
          </p:cNvSpPr>
          <p:nvPr/>
        </p:nvSpPr>
        <p:spPr bwMode="auto">
          <a:xfrm rot="55415548">
            <a:off x="3792538" y="3716338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Chromatic number of circular arc graphs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21541" name="Oval 5"/>
          <p:cNvSpPr>
            <a:spLocks noChangeArrowheads="1"/>
          </p:cNvSpPr>
          <p:nvPr/>
        </p:nvSpPr>
        <p:spPr bwMode="auto">
          <a:xfrm>
            <a:off x="3719514" y="2133601"/>
            <a:ext cx="2232025" cy="2233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542" name="Freeform 6"/>
          <p:cNvSpPr>
            <a:spLocks/>
          </p:cNvSpPr>
          <p:nvPr/>
        </p:nvSpPr>
        <p:spPr bwMode="auto">
          <a:xfrm>
            <a:off x="3719513" y="2060575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543" name="Freeform 7"/>
          <p:cNvSpPr>
            <a:spLocks/>
          </p:cNvSpPr>
          <p:nvPr/>
        </p:nvSpPr>
        <p:spPr bwMode="auto">
          <a:xfrm>
            <a:off x="4008438" y="1989139"/>
            <a:ext cx="1928812" cy="693737"/>
          </a:xfrm>
          <a:custGeom>
            <a:avLst/>
            <a:gdLst>
              <a:gd name="T0" fmla="*/ 0 w 1215"/>
              <a:gd name="T1" fmla="*/ 213 h 437"/>
              <a:gd name="T2" fmla="*/ 221 w 1215"/>
              <a:gd name="T3" fmla="*/ 67 h 437"/>
              <a:gd name="T4" fmla="*/ 504 w 1215"/>
              <a:gd name="T5" fmla="*/ 3 h 437"/>
              <a:gd name="T6" fmla="*/ 781 w 1215"/>
              <a:gd name="T7" fmla="*/ 51 h 437"/>
              <a:gd name="T8" fmla="*/ 1063 w 1215"/>
              <a:gd name="T9" fmla="*/ 222 h 437"/>
              <a:gd name="T10" fmla="*/ 1215 w 1215"/>
              <a:gd name="T11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5" h="437">
                <a:moveTo>
                  <a:pt x="0" y="213"/>
                </a:moveTo>
                <a:cubicBezTo>
                  <a:pt x="68" y="157"/>
                  <a:pt x="137" y="102"/>
                  <a:pt x="221" y="67"/>
                </a:cubicBezTo>
                <a:cubicBezTo>
                  <a:pt x="306" y="33"/>
                  <a:pt x="411" y="6"/>
                  <a:pt x="504" y="3"/>
                </a:cubicBezTo>
                <a:cubicBezTo>
                  <a:pt x="598" y="0"/>
                  <a:pt x="688" y="14"/>
                  <a:pt x="781" y="51"/>
                </a:cubicBezTo>
                <a:cubicBezTo>
                  <a:pt x="874" y="88"/>
                  <a:pt x="991" y="158"/>
                  <a:pt x="1063" y="222"/>
                </a:cubicBezTo>
                <a:cubicBezTo>
                  <a:pt x="1135" y="286"/>
                  <a:pt x="1183" y="392"/>
                  <a:pt x="1215" y="437"/>
                </a:cubicBezTo>
              </a:path>
            </a:pathLst>
          </a:custGeom>
          <a:noFill/>
          <a:ln w="28575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544" name="Freeform 8"/>
          <p:cNvSpPr>
            <a:spLocks/>
          </p:cNvSpPr>
          <p:nvPr/>
        </p:nvSpPr>
        <p:spPr bwMode="auto">
          <a:xfrm rot="2828334">
            <a:off x="4398169" y="2029619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545" name="Freeform 9"/>
          <p:cNvSpPr>
            <a:spLocks/>
          </p:cNvSpPr>
          <p:nvPr/>
        </p:nvSpPr>
        <p:spPr bwMode="auto">
          <a:xfrm rot="7887855">
            <a:off x="4614069" y="3253582"/>
            <a:ext cx="1871663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546" name="Freeform 10"/>
          <p:cNvSpPr>
            <a:spLocks/>
          </p:cNvSpPr>
          <p:nvPr/>
        </p:nvSpPr>
        <p:spPr bwMode="auto">
          <a:xfrm>
            <a:off x="3562350" y="2573338"/>
            <a:ext cx="806450" cy="1884362"/>
          </a:xfrm>
          <a:custGeom>
            <a:avLst/>
            <a:gdLst>
              <a:gd name="T0" fmla="*/ 508 w 508"/>
              <a:gd name="T1" fmla="*/ 1187 h 1187"/>
              <a:gd name="T2" fmla="*/ 276 w 508"/>
              <a:gd name="T3" fmla="*/ 1051 h 1187"/>
              <a:gd name="T4" fmla="*/ 105 w 508"/>
              <a:gd name="T5" fmla="*/ 820 h 1187"/>
              <a:gd name="T6" fmla="*/ 12 w 508"/>
              <a:gd name="T7" fmla="*/ 555 h 1187"/>
              <a:gd name="T8" fmla="*/ 26 w 508"/>
              <a:gd name="T9" fmla="*/ 226 h 1187"/>
              <a:gd name="T10" fmla="*/ 149 w 508"/>
              <a:gd name="T11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" h="1187">
                <a:moveTo>
                  <a:pt x="508" y="1187"/>
                </a:moveTo>
                <a:cubicBezTo>
                  <a:pt x="468" y="1164"/>
                  <a:pt x="343" y="1112"/>
                  <a:pt x="276" y="1051"/>
                </a:cubicBezTo>
                <a:cubicBezTo>
                  <a:pt x="209" y="990"/>
                  <a:pt x="149" y="903"/>
                  <a:pt x="105" y="820"/>
                </a:cubicBezTo>
                <a:cubicBezTo>
                  <a:pt x="61" y="737"/>
                  <a:pt x="25" y="655"/>
                  <a:pt x="12" y="555"/>
                </a:cubicBezTo>
                <a:cubicBezTo>
                  <a:pt x="0" y="456"/>
                  <a:pt x="3" y="318"/>
                  <a:pt x="26" y="226"/>
                </a:cubicBezTo>
                <a:cubicBezTo>
                  <a:pt x="49" y="133"/>
                  <a:pt x="124" y="47"/>
                  <a:pt x="14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547" name="Freeform 11"/>
          <p:cNvSpPr>
            <a:spLocks/>
          </p:cNvSpPr>
          <p:nvPr/>
        </p:nvSpPr>
        <p:spPr bwMode="auto">
          <a:xfrm rot="55415548">
            <a:off x="3792538" y="3716338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548" name="Line 12"/>
          <p:cNvSpPr>
            <a:spLocks noChangeShapeType="1"/>
          </p:cNvSpPr>
          <p:nvPr/>
        </p:nvSpPr>
        <p:spPr bwMode="auto">
          <a:xfrm>
            <a:off x="4872038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2566988" y="1052513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Precoloring extension on interval graphs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22565" name="Oval 5"/>
          <p:cNvSpPr>
            <a:spLocks noChangeArrowheads="1"/>
          </p:cNvSpPr>
          <p:nvPr/>
        </p:nvSpPr>
        <p:spPr bwMode="auto">
          <a:xfrm>
            <a:off x="3719514" y="2133601"/>
            <a:ext cx="2232025" cy="2233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566" name="Freeform 6"/>
          <p:cNvSpPr>
            <a:spLocks/>
          </p:cNvSpPr>
          <p:nvPr/>
        </p:nvSpPr>
        <p:spPr bwMode="auto">
          <a:xfrm>
            <a:off x="3719513" y="2060575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67" name="Freeform 7"/>
          <p:cNvSpPr>
            <a:spLocks/>
          </p:cNvSpPr>
          <p:nvPr/>
        </p:nvSpPr>
        <p:spPr bwMode="auto">
          <a:xfrm>
            <a:off x="4008438" y="1989139"/>
            <a:ext cx="1928812" cy="693737"/>
          </a:xfrm>
          <a:custGeom>
            <a:avLst/>
            <a:gdLst>
              <a:gd name="T0" fmla="*/ 0 w 1215"/>
              <a:gd name="T1" fmla="*/ 213 h 437"/>
              <a:gd name="T2" fmla="*/ 221 w 1215"/>
              <a:gd name="T3" fmla="*/ 67 h 437"/>
              <a:gd name="T4" fmla="*/ 504 w 1215"/>
              <a:gd name="T5" fmla="*/ 3 h 437"/>
              <a:gd name="T6" fmla="*/ 781 w 1215"/>
              <a:gd name="T7" fmla="*/ 51 h 437"/>
              <a:gd name="T8" fmla="*/ 1063 w 1215"/>
              <a:gd name="T9" fmla="*/ 222 h 437"/>
              <a:gd name="T10" fmla="*/ 1215 w 1215"/>
              <a:gd name="T11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5" h="437">
                <a:moveTo>
                  <a:pt x="0" y="213"/>
                </a:moveTo>
                <a:cubicBezTo>
                  <a:pt x="68" y="157"/>
                  <a:pt x="137" y="102"/>
                  <a:pt x="221" y="67"/>
                </a:cubicBezTo>
                <a:cubicBezTo>
                  <a:pt x="306" y="33"/>
                  <a:pt x="411" y="6"/>
                  <a:pt x="504" y="3"/>
                </a:cubicBezTo>
                <a:cubicBezTo>
                  <a:pt x="598" y="0"/>
                  <a:pt x="688" y="14"/>
                  <a:pt x="781" y="51"/>
                </a:cubicBezTo>
                <a:cubicBezTo>
                  <a:pt x="874" y="88"/>
                  <a:pt x="991" y="158"/>
                  <a:pt x="1063" y="222"/>
                </a:cubicBezTo>
                <a:cubicBezTo>
                  <a:pt x="1135" y="286"/>
                  <a:pt x="1183" y="392"/>
                  <a:pt x="1215" y="437"/>
                </a:cubicBezTo>
              </a:path>
            </a:pathLst>
          </a:custGeom>
          <a:noFill/>
          <a:ln w="28575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68" name="Freeform 8"/>
          <p:cNvSpPr>
            <a:spLocks/>
          </p:cNvSpPr>
          <p:nvPr/>
        </p:nvSpPr>
        <p:spPr bwMode="auto">
          <a:xfrm rot="2828334">
            <a:off x="4398169" y="2029619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69" name="Freeform 9"/>
          <p:cNvSpPr>
            <a:spLocks/>
          </p:cNvSpPr>
          <p:nvPr/>
        </p:nvSpPr>
        <p:spPr bwMode="auto">
          <a:xfrm rot="7887855">
            <a:off x="4614069" y="3253582"/>
            <a:ext cx="1871663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0" name="Freeform 10"/>
          <p:cNvSpPr>
            <a:spLocks/>
          </p:cNvSpPr>
          <p:nvPr/>
        </p:nvSpPr>
        <p:spPr bwMode="auto">
          <a:xfrm>
            <a:off x="3562350" y="2573338"/>
            <a:ext cx="806450" cy="1884362"/>
          </a:xfrm>
          <a:custGeom>
            <a:avLst/>
            <a:gdLst>
              <a:gd name="T0" fmla="*/ 508 w 508"/>
              <a:gd name="T1" fmla="*/ 1187 h 1187"/>
              <a:gd name="T2" fmla="*/ 276 w 508"/>
              <a:gd name="T3" fmla="*/ 1051 h 1187"/>
              <a:gd name="T4" fmla="*/ 105 w 508"/>
              <a:gd name="T5" fmla="*/ 820 h 1187"/>
              <a:gd name="T6" fmla="*/ 12 w 508"/>
              <a:gd name="T7" fmla="*/ 555 h 1187"/>
              <a:gd name="T8" fmla="*/ 26 w 508"/>
              <a:gd name="T9" fmla="*/ 226 h 1187"/>
              <a:gd name="T10" fmla="*/ 149 w 508"/>
              <a:gd name="T11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" h="1187">
                <a:moveTo>
                  <a:pt x="508" y="1187"/>
                </a:moveTo>
                <a:cubicBezTo>
                  <a:pt x="468" y="1164"/>
                  <a:pt x="343" y="1112"/>
                  <a:pt x="276" y="1051"/>
                </a:cubicBezTo>
                <a:cubicBezTo>
                  <a:pt x="209" y="990"/>
                  <a:pt x="149" y="903"/>
                  <a:pt x="105" y="820"/>
                </a:cubicBezTo>
                <a:cubicBezTo>
                  <a:pt x="61" y="737"/>
                  <a:pt x="25" y="655"/>
                  <a:pt x="12" y="555"/>
                </a:cubicBezTo>
                <a:cubicBezTo>
                  <a:pt x="0" y="456"/>
                  <a:pt x="3" y="318"/>
                  <a:pt x="26" y="226"/>
                </a:cubicBezTo>
                <a:cubicBezTo>
                  <a:pt x="49" y="133"/>
                  <a:pt x="124" y="47"/>
                  <a:pt x="14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1" name="Freeform 11"/>
          <p:cNvSpPr>
            <a:spLocks/>
          </p:cNvSpPr>
          <p:nvPr/>
        </p:nvSpPr>
        <p:spPr bwMode="auto">
          <a:xfrm rot="55415548">
            <a:off x="3792538" y="3716338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>
            <a:off x="4872038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3" name="Line 13"/>
          <p:cNvSpPr>
            <a:spLocks noChangeShapeType="1"/>
          </p:cNvSpPr>
          <p:nvPr/>
        </p:nvSpPr>
        <p:spPr bwMode="auto">
          <a:xfrm>
            <a:off x="3935414" y="5157788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4" name="Line 14"/>
          <p:cNvSpPr>
            <a:spLocks noChangeShapeType="1"/>
          </p:cNvSpPr>
          <p:nvPr/>
        </p:nvSpPr>
        <p:spPr bwMode="auto">
          <a:xfrm>
            <a:off x="6024564" y="5084763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5" name="Line 15"/>
          <p:cNvSpPr>
            <a:spLocks noChangeShapeType="1"/>
          </p:cNvSpPr>
          <p:nvPr/>
        </p:nvSpPr>
        <p:spPr bwMode="auto">
          <a:xfrm>
            <a:off x="6816725" y="50133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6" name="Line 16"/>
          <p:cNvSpPr>
            <a:spLocks noChangeShapeType="1"/>
          </p:cNvSpPr>
          <p:nvPr/>
        </p:nvSpPr>
        <p:spPr bwMode="auto">
          <a:xfrm>
            <a:off x="5087939" y="501332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7" name="Line 17"/>
          <p:cNvSpPr>
            <a:spLocks noChangeShapeType="1"/>
          </p:cNvSpPr>
          <p:nvPr/>
        </p:nvSpPr>
        <p:spPr bwMode="auto">
          <a:xfrm>
            <a:off x="3935414" y="5084763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8" name="Line 18"/>
          <p:cNvSpPr>
            <a:spLocks noChangeShapeType="1"/>
          </p:cNvSpPr>
          <p:nvPr/>
        </p:nvSpPr>
        <p:spPr bwMode="auto">
          <a:xfrm>
            <a:off x="8759826" y="5084763"/>
            <a:ext cx="5048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79" name="Line 19"/>
          <p:cNvSpPr>
            <a:spLocks noChangeShapeType="1"/>
          </p:cNvSpPr>
          <p:nvPr/>
        </p:nvSpPr>
        <p:spPr bwMode="auto">
          <a:xfrm>
            <a:off x="7896226" y="4941888"/>
            <a:ext cx="13684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80" name="Line 20"/>
          <p:cNvSpPr>
            <a:spLocks noChangeShapeType="1"/>
          </p:cNvSpPr>
          <p:nvPr/>
        </p:nvSpPr>
        <p:spPr bwMode="auto">
          <a:xfrm>
            <a:off x="3935414" y="4941888"/>
            <a:ext cx="86518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81" name="Line 21"/>
          <p:cNvSpPr>
            <a:spLocks noChangeShapeType="1"/>
          </p:cNvSpPr>
          <p:nvPr/>
        </p:nvSpPr>
        <p:spPr bwMode="auto">
          <a:xfrm>
            <a:off x="3935413" y="4868863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582" name="Line 22"/>
          <p:cNvSpPr>
            <a:spLocks noChangeShapeType="1"/>
          </p:cNvSpPr>
          <p:nvPr/>
        </p:nvSpPr>
        <p:spPr bwMode="auto">
          <a:xfrm>
            <a:off x="7608888" y="4868863"/>
            <a:ext cx="16557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Precoloring extension on interval graphs</a:t>
            </a: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                                                   is NP-hard</a:t>
            </a:r>
            <a:r>
              <a:rPr lang="cs-CZ" altLang="cs-CZ" sz="2400" b="1">
                <a:solidFill>
                  <a:srgbClr val="2A6076"/>
                </a:solidFill>
              </a:rPr>
              <a:t> </a:t>
            </a:r>
            <a:endParaRPr lang="en-US" altLang="cs-CZ" sz="2400" b="1">
              <a:solidFill>
                <a:srgbClr val="2A607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                                                 Biro, Hujter, </a:t>
            </a:r>
          </a:p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2A6076"/>
                </a:solidFill>
              </a:rPr>
              <a:t>                                             Tuza, DM 1992</a:t>
            </a:r>
            <a:endParaRPr lang="cs-CZ" altLang="cs-CZ" sz="2400" b="1">
              <a:solidFill>
                <a:srgbClr val="2A6076"/>
              </a:solidFill>
            </a:endParaRPr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30757" name="Oval 5"/>
          <p:cNvSpPr>
            <a:spLocks noChangeArrowheads="1"/>
          </p:cNvSpPr>
          <p:nvPr/>
        </p:nvSpPr>
        <p:spPr bwMode="auto">
          <a:xfrm>
            <a:off x="3719514" y="2133601"/>
            <a:ext cx="2232025" cy="2233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3719513" y="2060575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59" name="Freeform 7"/>
          <p:cNvSpPr>
            <a:spLocks/>
          </p:cNvSpPr>
          <p:nvPr/>
        </p:nvSpPr>
        <p:spPr bwMode="auto">
          <a:xfrm>
            <a:off x="4008438" y="1989139"/>
            <a:ext cx="1928812" cy="693737"/>
          </a:xfrm>
          <a:custGeom>
            <a:avLst/>
            <a:gdLst>
              <a:gd name="T0" fmla="*/ 0 w 1215"/>
              <a:gd name="T1" fmla="*/ 213 h 437"/>
              <a:gd name="T2" fmla="*/ 221 w 1215"/>
              <a:gd name="T3" fmla="*/ 67 h 437"/>
              <a:gd name="T4" fmla="*/ 504 w 1215"/>
              <a:gd name="T5" fmla="*/ 3 h 437"/>
              <a:gd name="T6" fmla="*/ 781 w 1215"/>
              <a:gd name="T7" fmla="*/ 51 h 437"/>
              <a:gd name="T8" fmla="*/ 1063 w 1215"/>
              <a:gd name="T9" fmla="*/ 222 h 437"/>
              <a:gd name="T10" fmla="*/ 1215 w 1215"/>
              <a:gd name="T11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5" h="437">
                <a:moveTo>
                  <a:pt x="0" y="213"/>
                </a:moveTo>
                <a:cubicBezTo>
                  <a:pt x="68" y="157"/>
                  <a:pt x="137" y="102"/>
                  <a:pt x="221" y="67"/>
                </a:cubicBezTo>
                <a:cubicBezTo>
                  <a:pt x="306" y="33"/>
                  <a:pt x="411" y="6"/>
                  <a:pt x="504" y="3"/>
                </a:cubicBezTo>
                <a:cubicBezTo>
                  <a:pt x="598" y="0"/>
                  <a:pt x="688" y="14"/>
                  <a:pt x="781" y="51"/>
                </a:cubicBezTo>
                <a:cubicBezTo>
                  <a:pt x="874" y="88"/>
                  <a:pt x="991" y="158"/>
                  <a:pt x="1063" y="222"/>
                </a:cubicBezTo>
                <a:cubicBezTo>
                  <a:pt x="1135" y="286"/>
                  <a:pt x="1183" y="392"/>
                  <a:pt x="1215" y="437"/>
                </a:cubicBezTo>
              </a:path>
            </a:pathLst>
          </a:custGeom>
          <a:noFill/>
          <a:ln w="28575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0" name="Freeform 8"/>
          <p:cNvSpPr>
            <a:spLocks/>
          </p:cNvSpPr>
          <p:nvPr/>
        </p:nvSpPr>
        <p:spPr bwMode="auto">
          <a:xfrm rot="2828334">
            <a:off x="4398169" y="2029619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1" name="Freeform 9"/>
          <p:cNvSpPr>
            <a:spLocks/>
          </p:cNvSpPr>
          <p:nvPr/>
        </p:nvSpPr>
        <p:spPr bwMode="auto">
          <a:xfrm rot="7887855">
            <a:off x="4614069" y="3253582"/>
            <a:ext cx="1871663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2" name="Freeform 10"/>
          <p:cNvSpPr>
            <a:spLocks/>
          </p:cNvSpPr>
          <p:nvPr/>
        </p:nvSpPr>
        <p:spPr bwMode="auto">
          <a:xfrm>
            <a:off x="3562350" y="2573338"/>
            <a:ext cx="806450" cy="1884362"/>
          </a:xfrm>
          <a:custGeom>
            <a:avLst/>
            <a:gdLst>
              <a:gd name="T0" fmla="*/ 508 w 508"/>
              <a:gd name="T1" fmla="*/ 1187 h 1187"/>
              <a:gd name="T2" fmla="*/ 276 w 508"/>
              <a:gd name="T3" fmla="*/ 1051 h 1187"/>
              <a:gd name="T4" fmla="*/ 105 w 508"/>
              <a:gd name="T5" fmla="*/ 820 h 1187"/>
              <a:gd name="T6" fmla="*/ 12 w 508"/>
              <a:gd name="T7" fmla="*/ 555 h 1187"/>
              <a:gd name="T8" fmla="*/ 26 w 508"/>
              <a:gd name="T9" fmla="*/ 226 h 1187"/>
              <a:gd name="T10" fmla="*/ 149 w 508"/>
              <a:gd name="T11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" h="1187">
                <a:moveTo>
                  <a:pt x="508" y="1187"/>
                </a:moveTo>
                <a:cubicBezTo>
                  <a:pt x="468" y="1164"/>
                  <a:pt x="343" y="1112"/>
                  <a:pt x="276" y="1051"/>
                </a:cubicBezTo>
                <a:cubicBezTo>
                  <a:pt x="209" y="990"/>
                  <a:pt x="149" y="903"/>
                  <a:pt x="105" y="820"/>
                </a:cubicBezTo>
                <a:cubicBezTo>
                  <a:pt x="61" y="737"/>
                  <a:pt x="25" y="655"/>
                  <a:pt x="12" y="555"/>
                </a:cubicBezTo>
                <a:cubicBezTo>
                  <a:pt x="0" y="456"/>
                  <a:pt x="3" y="318"/>
                  <a:pt x="26" y="226"/>
                </a:cubicBezTo>
                <a:cubicBezTo>
                  <a:pt x="49" y="133"/>
                  <a:pt x="124" y="47"/>
                  <a:pt x="14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3" name="Freeform 11"/>
          <p:cNvSpPr>
            <a:spLocks/>
          </p:cNvSpPr>
          <p:nvPr/>
        </p:nvSpPr>
        <p:spPr bwMode="auto">
          <a:xfrm rot="55415548">
            <a:off x="3792538" y="3716338"/>
            <a:ext cx="1871662" cy="781050"/>
          </a:xfrm>
          <a:custGeom>
            <a:avLst/>
            <a:gdLst>
              <a:gd name="T0" fmla="*/ 0 w 1179"/>
              <a:gd name="T1" fmla="*/ 492 h 492"/>
              <a:gd name="T2" fmla="*/ 136 w 1179"/>
              <a:gd name="T3" fmla="*/ 265 h 492"/>
              <a:gd name="T4" fmla="*/ 363 w 1179"/>
              <a:gd name="T5" fmla="*/ 84 h 492"/>
              <a:gd name="T6" fmla="*/ 633 w 1179"/>
              <a:gd name="T7" fmla="*/ 7 h 492"/>
              <a:gd name="T8" fmla="*/ 961 w 1179"/>
              <a:gd name="T9" fmla="*/ 39 h 492"/>
              <a:gd name="T10" fmla="*/ 1179 w 1179"/>
              <a:gd name="T11" fmla="*/ 1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492">
                <a:moveTo>
                  <a:pt x="0" y="492"/>
                </a:moveTo>
                <a:cubicBezTo>
                  <a:pt x="37" y="412"/>
                  <a:pt x="75" y="333"/>
                  <a:pt x="136" y="265"/>
                </a:cubicBezTo>
                <a:cubicBezTo>
                  <a:pt x="197" y="197"/>
                  <a:pt x="280" y="127"/>
                  <a:pt x="363" y="84"/>
                </a:cubicBezTo>
                <a:cubicBezTo>
                  <a:pt x="446" y="41"/>
                  <a:pt x="533" y="14"/>
                  <a:pt x="633" y="7"/>
                </a:cubicBezTo>
                <a:cubicBezTo>
                  <a:pt x="733" y="0"/>
                  <a:pt x="870" y="11"/>
                  <a:pt x="961" y="39"/>
                </a:cubicBezTo>
                <a:cubicBezTo>
                  <a:pt x="1052" y="67"/>
                  <a:pt x="1134" y="147"/>
                  <a:pt x="1179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>
            <a:off x="4872038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5" name="Line 13"/>
          <p:cNvSpPr>
            <a:spLocks noChangeShapeType="1"/>
          </p:cNvSpPr>
          <p:nvPr/>
        </p:nvSpPr>
        <p:spPr bwMode="auto">
          <a:xfrm>
            <a:off x="3935414" y="5157788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>
            <a:off x="6024564" y="5084763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7" name="Line 15"/>
          <p:cNvSpPr>
            <a:spLocks noChangeShapeType="1"/>
          </p:cNvSpPr>
          <p:nvPr/>
        </p:nvSpPr>
        <p:spPr bwMode="auto">
          <a:xfrm>
            <a:off x="6816725" y="50133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8" name="Line 16"/>
          <p:cNvSpPr>
            <a:spLocks noChangeShapeType="1"/>
          </p:cNvSpPr>
          <p:nvPr/>
        </p:nvSpPr>
        <p:spPr bwMode="auto">
          <a:xfrm>
            <a:off x="5087939" y="501332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69" name="Line 17"/>
          <p:cNvSpPr>
            <a:spLocks noChangeShapeType="1"/>
          </p:cNvSpPr>
          <p:nvPr/>
        </p:nvSpPr>
        <p:spPr bwMode="auto">
          <a:xfrm>
            <a:off x="3935414" y="5084763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70" name="Line 18"/>
          <p:cNvSpPr>
            <a:spLocks noChangeShapeType="1"/>
          </p:cNvSpPr>
          <p:nvPr/>
        </p:nvSpPr>
        <p:spPr bwMode="auto">
          <a:xfrm>
            <a:off x="8759826" y="5084763"/>
            <a:ext cx="5048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71" name="Line 19"/>
          <p:cNvSpPr>
            <a:spLocks noChangeShapeType="1"/>
          </p:cNvSpPr>
          <p:nvPr/>
        </p:nvSpPr>
        <p:spPr bwMode="auto">
          <a:xfrm>
            <a:off x="7896226" y="4941888"/>
            <a:ext cx="13684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72" name="Line 20"/>
          <p:cNvSpPr>
            <a:spLocks noChangeShapeType="1"/>
          </p:cNvSpPr>
          <p:nvPr/>
        </p:nvSpPr>
        <p:spPr bwMode="auto">
          <a:xfrm>
            <a:off x="3935414" y="4941888"/>
            <a:ext cx="86518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73" name="Line 21"/>
          <p:cNvSpPr>
            <a:spLocks noChangeShapeType="1"/>
          </p:cNvSpPr>
          <p:nvPr/>
        </p:nvSpPr>
        <p:spPr bwMode="auto">
          <a:xfrm>
            <a:off x="3935413" y="4868863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0774" name="Line 22"/>
          <p:cNvSpPr>
            <a:spLocks noChangeShapeType="1"/>
          </p:cNvSpPr>
          <p:nvPr/>
        </p:nvSpPr>
        <p:spPr bwMode="auto">
          <a:xfrm>
            <a:off x="7608888" y="4868863"/>
            <a:ext cx="16557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cs-CZ"/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2998788" y="5661025"/>
            <a:ext cx="3960812" cy="71438"/>
            <a:chOff x="1837" y="1616"/>
            <a:chExt cx="2495" cy="45"/>
          </a:xfrm>
        </p:grpSpPr>
        <p:sp>
          <p:nvSpPr>
            <p:cNvPr id="25683" name="Line 4"/>
            <p:cNvSpPr>
              <a:spLocks noChangeShapeType="1"/>
            </p:cNvSpPr>
            <p:nvPr/>
          </p:nvSpPr>
          <p:spPr bwMode="auto">
            <a:xfrm>
              <a:off x="3016" y="1616"/>
              <a:ext cx="499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4" name="Line 5"/>
            <p:cNvSpPr>
              <a:spLocks noChangeShapeType="1"/>
            </p:cNvSpPr>
            <p:nvPr/>
          </p:nvSpPr>
          <p:spPr bwMode="auto">
            <a:xfrm flipH="1">
              <a:off x="2199" y="1616"/>
              <a:ext cx="680" cy="0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5" name="Line 6"/>
            <p:cNvSpPr>
              <a:spLocks noChangeShapeType="1"/>
            </p:cNvSpPr>
            <p:nvPr/>
          </p:nvSpPr>
          <p:spPr bwMode="auto">
            <a:xfrm flipH="1" flipV="1">
              <a:off x="1973" y="1661"/>
              <a:ext cx="499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6" name="Line 7"/>
            <p:cNvSpPr>
              <a:spLocks noChangeShapeType="1"/>
            </p:cNvSpPr>
            <p:nvPr/>
          </p:nvSpPr>
          <p:spPr bwMode="auto">
            <a:xfrm flipV="1">
              <a:off x="2653" y="1661"/>
              <a:ext cx="454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7" name="Line 8"/>
            <p:cNvSpPr>
              <a:spLocks noChangeShapeType="1"/>
            </p:cNvSpPr>
            <p:nvPr/>
          </p:nvSpPr>
          <p:spPr bwMode="auto">
            <a:xfrm>
              <a:off x="1837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04" name="Group 9"/>
          <p:cNvGrpSpPr>
            <a:grpSpLocks/>
          </p:cNvGrpSpPr>
          <p:nvPr/>
        </p:nvGrpSpPr>
        <p:grpSpPr bwMode="auto">
          <a:xfrm>
            <a:off x="4727575" y="4437064"/>
            <a:ext cx="503238" cy="504825"/>
            <a:chOff x="2426" y="1253"/>
            <a:chExt cx="726" cy="726"/>
          </a:xfrm>
        </p:grpSpPr>
        <p:sp>
          <p:nvSpPr>
            <p:cNvPr id="25679" name="Oval 10"/>
            <p:cNvSpPr>
              <a:spLocks noChangeArrowheads="1"/>
            </p:cNvSpPr>
            <p:nvPr/>
          </p:nvSpPr>
          <p:spPr bwMode="auto">
            <a:xfrm>
              <a:off x="2426" y="1253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  <p:sp>
          <p:nvSpPr>
            <p:cNvPr id="25680" name="Freeform 11"/>
            <p:cNvSpPr>
              <a:spLocks/>
            </p:cNvSpPr>
            <p:nvPr/>
          </p:nvSpPr>
          <p:spPr bwMode="auto">
            <a:xfrm>
              <a:off x="2426" y="1253"/>
              <a:ext cx="589" cy="285"/>
            </a:xfrm>
            <a:custGeom>
              <a:avLst/>
              <a:gdLst>
                <a:gd name="T0" fmla="*/ 0 w 589"/>
                <a:gd name="T1" fmla="*/ 285 h 285"/>
                <a:gd name="T2" fmla="*/ 94 w 589"/>
                <a:gd name="T3" fmla="*/ 134 h 285"/>
                <a:gd name="T4" fmla="*/ 232 w 589"/>
                <a:gd name="T5" fmla="*/ 28 h 285"/>
                <a:gd name="T6" fmla="*/ 435 w 589"/>
                <a:gd name="T7" fmla="*/ 12 h 285"/>
                <a:gd name="T8" fmla="*/ 589 w 589"/>
                <a:gd name="T9" fmla="*/ 103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9" h="285">
                  <a:moveTo>
                    <a:pt x="0" y="285"/>
                  </a:moveTo>
                  <a:cubicBezTo>
                    <a:pt x="16" y="260"/>
                    <a:pt x="55" y="177"/>
                    <a:pt x="94" y="134"/>
                  </a:cubicBezTo>
                  <a:cubicBezTo>
                    <a:pt x="133" y="91"/>
                    <a:pt x="175" y="48"/>
                    <a:pt x="232" y="28"/>
                  </a:cubicBezTo>
                  <a:cubicBezTo>
                    <a:pt x="289" y="8"/>
                    <a:pt x="376" y="0"/>
                    <a:pt x="435" y="12"/>
                  </a:cubicBezTo>
                  <a:cubicBezTo>
                    <a:pt x="494" y="24"/>
                    <a:pt x="557" y="84"/>
                    <a:pt x="589" y="103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1" name="Freeform 12"/>
            <p:cNvSpPr>
              <a:spLocks/>
            </p:cNvSpPr>
            <p:nvPr/>
          </p:nvSpPr>
          <p:spPr bwMode="auto">
            <a:xfrm>
              <a:off x="2426" y="1344"/>
              <a:ext cx="235" cy="616"/>
            </a:xfrm>
            <a:custGeom>
              <a:avLst/>
              <a:gdLst>
                <a:gd name="T0" fmla="*/ 162 w 235"/>
                <a:gd name="T1" fmla="*/ 616 h 616"/>
                <a:gd name="T2" fmla="*/ 24 w 235"/>
                <a:gd name="T3" fmla="*/ 462 h 616"/>
                <a:gd name="T4" fmla="*/ 16 w 235"/>
                <a:gd name="T5" fmla="*/ 267 h 616"/>
                <a:gd name="T6" fmla="*/ 113 w 235"/>
                <a:gd name="T7" fmla="*/ 89 h 616"/>
                <a:gd name="T8" fmla="*/ 235 w 235"/>
                <a:gd name="T9" fmla="*/ 0 h 6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5" h="616">
                  <a:moveTo>
                    <a:pt x="162" y="616"/>
                  </a:moveTo>
                  <a:cubicBezTo>
                    <a:pt x="139" y="590"/>
                    <a:pt x="48" y="520"/>
                    <a:pt x="24" y="462"/>
                  </a:cubicBezTo>
                  <a:cubicBezTo>
                    <a:pt x="0" y="404"/>
                    <a:pt x="1" y="329"/>
                    <a:pt x="16" y="267"/>
                  </a:cubicBezTo>
                  <a:cubicBezTo>
                    <a:pt x="31" y="205"/>
                    <a:pt x="76" y="134"/>
                    <a:pt x="113" y="89"/>
                  </a:cubicBezTo>
                  <a:cubicBezTo>
                    <a:pt x="150" y="44"/>
                    <a:pt x="210" y="19"/>
                    <a:pt x="235" y="0"/>
                  </a:cubicBezTo>
                </a:path>
              </a:pathLst>
            </a:custGeom>
            <a:noFill/>
            <a:ln w="5715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82" name="Freeform 13"/>
            <p:cNvSpPr>
              <a:spLocks/>
            </p:cNvSpPr>
            <p:nvPr/>
          </p:nvSpPr>
          <p:spPr bwMode="auto">
            <a:xfrm>
              <a:off x="2479" y="1772"/>
              <a:ext cx="633" cy="187"/>
            </a:xfrm>
            <a:custGeom>
              <a:avLst/>
              <a:gdLst>
                <a:gd name="T0" fmla="*/ 633 w 633"/>
                <a:gd name="T1" fmla="*/ 8 h 187"/>
                <a:gd name="T2" fmla="*/ 479 w 633"/>
                <a:gd name="T3" fmla="*/ 138 h 187"/>
                <a:gd name="T4" fmla="*/ 292 w 633"/>
                <a:gd name="T5" fmla="*/ 187 h 187"/>
                <a:gd name="T6" fmla="*/ 114 w 633"/>
                <a:gd name="T7" fmla="*/ 138 h 187"/>
                <a:gd name="T8" fmla="*/ 0 w 633"/>
                <a:gd name="T9" fmla="*/ 0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3" h="187">
                  <a:moveTo>
                    <a:pt x="633" y="8"/>
                  </a:moveTo>
                  <a:cubicBezTo>
                    <a:pt x="607" y="30"/>
                    <a:pt x="536" y="108"/>
                    <a:pt x="479" y="138"/>
                  </a:cubicBezTo>
                  <a:cubicBezTo>
                    <a:pt x="422" y="168"/>
                    <a:pt x="353" y="187"/>
                    <a:pt x="292" y="187"/>
                  </a:cubicBezTo>
                  <a:cubicBezTo>
                    <a:pt x="231" y="187"/>
                    <a:pt x="163" y="169"/>
                    <a:pt x="114" y="138"/>
                  </a:cubicBezTo>
                  <a:cubicBezTo>
                    <a:pt x="65" y="107"/>
                    <a:pt x="24" y="29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3935414" y="4437064"/>
            <a:ext cx="503237" cy="503237"/>
            <a:chOff x="2427" y="1207"/>
            <a:chExt cx="726" cy="726"/>
          </a:xfrm>
        </p:grpSpPr>
        <p:sp>
          <p:nvSpPr>
            <p:cNvPr id="25675" name="Line 15"/>
            <p:cNvSpPr>
              <a:spLocks noChangeShapeType="1"/>
            </p:cNvSpPr>
            <p:nvPr/>
          </p:nvSpPr>
          <p:spPr bwMode="auto">
            <a:xfrm flipV="1">
              <a:off x="2472" y="1389"/>
              <a:ext cx="590" cy="4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6" name="Line 16"/>
            <p:cNvSpPr>
              <a:spLocks noChangeShapeType="1"/>
            </p:cNvSpPr>
            <p:nvPr/>
          </p:nvSpPr>
          <p:spPr bwMode="auto">
            <a:xfrm flipV="1">
              <a:off x="2472" y="1253"/>
              <a:ext cx="500" cy="54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7" name="Line 17"/>
            <p:cNvSpPr>
              <a:spLocks noChangeShapeType="1"/>
            </p:cNvSpPr>
            <p:nvPr/>
          </p:nvSpPr>
          <p:spPr bwMode="auto">
            <a:xfrm>
              <a:off x="2654" y="1253"/>
              <a:ext cx="90" cy="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8" name="Oval 18"/>
            <p:cNvSpPr>
              <a:spLocks noChangeArrowheads="1"/>
            </p:cNvSpPr>
            <p:nvPr/>
          </p:nvSpPr>
          <p:spPr bwMode="auto">
            <a:xfrm>
              <a:off x="2427" y="1207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</p:grpSp>
      <p:grpSp>
        <p:nvGrpSpPr>
          <p:cNvPr id="25606" name="Group 19"/>
          <p:cNvGrpSpPr>
            <a:grpSpLocks/>
          </p:cNvGrpSpPr>
          <p:nvPr/>
        </p:nvGrpSpPr>
        <p:grpSpPr bwMode="auto">
          <a:xfrm>
            <a:off x="4224339" y="3644900"/>
            <a:ext cx="504825" cy="503238"/>
            <a:chOff x="2427" y="1200"/>
            <a:chExt cx="733" cy="733"/>
          </a:xfrm>
        </p:grpSpPr>
        <p:sp>
          <p:nvSpPr>
            <p:cNvPr id="25671" name="Freeform 20"/>
            <p:cNvSpPr>
              <a:spLocks/>
            </p:cNvSpPr>
            <p:nvPr/>
          </p:nvSpPr>
          <p:spPr bwMode="auto">
            <a:xfrm>
              <a:off x="2440" y="1424"/>
              <a:ext cx="696" cy="136"/>
            </a:xfrm>
            <a:custGeom>
              <a:avLst/>
              <a:gdLst>
                <a:gd name="T0" fmla="*/ 32 w 696"/>
                <a:gd name="T1" fmla="*/ 11 h 136"/>
                <a:gd name="T2" fmla="*/ 0 w 696"/>
                <a:gd name="T3" fmla="*/ 136 h 136"/>
                <a:gd name="T4" fmla="*/ 696 w 696"/>
                <a:gd name="T5" fmla="*/ 0 h 136"/>
                <a:gd name="T6" fmla="*/ 40 w 696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6" h="136">
                  <a:moveTo>
                    <a:pt x="32" y="11"/>
                  </a:moveTo>
                  <a:lnTo>
                    <a:pt x="0" y="136"/>
                  </a:lnTo>
                  <a:lnTo>
                    <a:pt x="696" y="0"/>
                  </a:lnTo>
                  <a:lnTo>
                    <a:pt x="40" y="0"/>
                  </a:lnTo>
                </a:path>
              </a:pathLst>
            </a:custGeom>
            <a:solidFill>
              <a:srgbClr val="00CC00"/>
            </a:solidFill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2" name="Freeform 21"/>
            <p:cNvSpPr>
              <a:spLocks/>
            </p:cNvSpPr>
            <p:nvPr/>
          </p:nvSpPr>
          <p:spPr bwMode="auto">
            <a:xfrm>
              <a:off x="2488" y="1200"/>
              <a:ext cx="544" cy="696"/>
            </a:xfrm>
            <a:custGeom>
              <a:avLst/>
              <a:gdLst>
                <a:gd name="T0" fmla="*/ 368 w 544"/>
                <a:gd name="T1" fmla="*/ 0 h 696"/>
                <a:gd name="T2" fmla="*/ 0 w 544"/>
                <a:gd name="T3" fmla="*/ 560 h 696"/>
                <a:gd name="T4" fmla="*/ 192 w 544"/>
                <a:gd name="T5" fmla="*/ 696 h 696"/>
                <a:gd name="T6" fmla="*/ 544 w 544"/>
                <a:gd name="T7" fmla="*/ 72 h 696"/>
                <a:gd name="T8" fmla="*/ 368 w 544"/>
                <a:gd name="T9" fmla="*/ 16 h 6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4" h="696">
                  <a:moveTo>
                    <a:pt x="368" y="0"/>
                  </a:moveTo>
                  <a:lnTo>
                    <a:pt x="0" y="560"/>
                  </a:lnTo>
                  <a:lnTo>
                    <a:pt x="192" y="696"/>
                  </a:lnTo>
                  <a:lnTo>
                    <a:pt x="544" y="72"/>
                  </a:lnTo>
                  <a:lnTo>
                    <a:pt x="368" y="16"/>
                  </a:lnTo>
                </a:path>
              </a:pathLst>
            </a:custGeom>
            <a:solidFill>
              <a:schemeClr val="hlink"/>
            </a:solidFill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3" name="Freeform 22"/>
            <p:cNvSpPr>
              <a:spLocks/>
            </p:cNvSpPr>
            <p:nvPr/>
          </p:nvSpPr>
          <p:spPr bwMode="auto">
            <a:xfrm>
              <a:off x="2653" y="1253"/>
              <a:ext cx="507" cy="635"/>
            </a:xfrm>
            <a:custGeom>
              <a:avLst/>
              <a:gdLst>
                <a:gd name="T0" fmla="*/ 0 w 507"/>
                <a:gd name="T1" fmla="*/ 0 h 635"/>
                <a:gd name="T2" fmla="*/ 507 w 507"/>
                <a:gd name="T3" fmla="*/ 283 h 635"/>
                <a:gd name="T4" fmla="*/ 275 w 507"/>
                <a:gd name="T5" fmla="*/ 635 h 635"/>
                <a:gd name="T6" fmla="*/ 3 w 507"/>
                <a:gd name="T7" fmla="*/ 3 h 6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7" h="635">
                  <a:moveTo>
                    <a:pt x="0" y="0"/>
                  </a:moveTo>
                  <a:lnTo>
                    <a:pt x="507" y="283"/>
                  </a:lnTo>
                  <a:lnTo>
                    <a:pt x="275" y="635"/>
                  </a:lnTo>
                  <a:lnTo>
                    <a:pt x="3" y="3"/>
                  </a:lnTo>
                </a:path>
              </a:pathLst>
            </a:custGeom>
            <a:solidFill>
              <a:srgbClr val="FF3300"/>
            </a:solidFill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4" name="Oval 23"/>
            <p:cNvSpPr>
              <a:spLocks noChangeArrowheads="1"/>
            </p:cNvSpPr>
            <p:nvPr/>
          </p:nvSpPr>
          <p:spPr bwMode="auto">
            <a:xfrm>
              <a:off x="2427" y="1207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</p:grpSp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2927351" y="4941888"/>
            <a:ext cx="504825" cy="431800"/>
            <a:chOff x="2607" y="1298"/>
            <a:chExt cx="454" cy="635"/>
          </a:xfrm>
        </p:grpSpPr>
        <p:sp>
          <p:nvSpPr>
            <p:cNvPr id="25666" name="Line 25"/>
            <p:cNvSpPr>
              <a:spLocks noChangeShapeType="1"/>
            </p:cNvSpPr>
            <p:nvPr/>
          </p:nvSpPr>
          <p:spPr bwMode="auto">
            <a:xfrm>
              <a:off x="2607" y="129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67" name="Line 26"/>
            <p:cNvSpPr>
              <a:spLocks noChangeShapeType="1"/>
            </p:cNvSpPr>
            <p:nvPr/>
          </p:nvSpPr>
          <p:spPr bwMode="auto">
            <a:xfrm>
              <a:off x="3061" y="129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68" name="Line 27"/>
            <p:cNvSpPr>
              <a:spLocks noChangeShapeType="1"/>
            </p:cNvSpPr>
            <p:nvPr/>
          </p:nvSpPr>
          <p:spPr bwMode="auto">
            <a:xfrm>
              <a:off x="2608" y="1389"/>
              <a:ext cx="453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69" name="Line 28"/>
            <p:cNvSpPr>
              <a:spLocks noChangeShapeType="1"/>
            </p:cNvSpPr>
            <p:nvPr/>
          </p:nvSpPr>
          <p:spPr bwMode="auto">
            <a:xfrm flipV="1">
              <a:off x="2608" y="1389"/>
              <a:ext cx="453" cy="22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70" name="Line 29"/>
            <p:cNvSpPr>
              <a:spLocks noChangeShapeType="1"/>
            </p:cNvSpPr>
            <p:nvPr/>
          </p:nvSpPr>
          <p:spPr bwMode="auto">
            <a:xfrm flipV="1">
              <a:off x="2608" y="1571"/>
              <a:ext cx="453" cy="317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08" name="Group 30"/>
          <p:cNvGrpSpPr>
            <a:grpSpLocks/>
          </p:cNvGrpSpPr>
          <p:nvPr/>
        </p:nvGrpSpPr>
        <p:grpSpPr bwMode="auto">
          <a:xfrm rot="-5400000">
            <a:off x="2927351" y="4149726"/>
            <a:ext cx="504825" cy="504825"/>
            <a:chOff x="2019" y="1433"/>
            <a:chExt cx="1360" cy="454"/>
          </a:xfrm>
        </p:grpSpPr>
        <p:sp>
          <p:nvSpPr>
            <p:cNvPr id="25661" name="Line 31"/>
            <p:cNvSpPr>
              <a:spLocks noChangeShapeType="1"/>
            </p:cNvSpPr>
            <p:nvPr/>
          </p:nvSpPr>
          <p:spPr bwMode="auto">
            <a:xfrm>
              <a:off x="2019" y="1434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62" name="Line 32"/>
            <p:cNvSpPr>
              <a:spLocks noChangeShapeType="1"/>
            </p:cNvSpPr>
            <p:nvPr/>
          </p:nvSpPr>
          <p:spPr bwMode="auto">
            <a:xfrm>
              <a:off x="2019" y="1887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63" name="AutoShape 33"/>
            <p:cNvSpPr>
              <a:spLocks noChangeArrowheads="1"/>
            </p:cNvSpPr>
            <p:nvPr/>
          </p:nvSpPr>
          <p:spPr bwMode="auto">
            <a:xfrm>
              <a:off x="2200" y="1434"/>
              <a:ext cx="363" cy="453"/>
            </a:xfrm>
            <a:custGeom>
              <a:avLst/>
              <a:gdLst>
                <a:gd name="T0" fmla="*/ 318 w 21600"/>
                <a:gd name="T1" fmla="*/ 227 h 21600"/>
                <a:gd name="T2" fmla="*/ 182 w 21600"/>
                <a:gd name="T3" fmla="*/ 453 h 21600"/>
                <a:gd name="T4" fmla="*/ 45 w 21600"/>
                <a:gd name="T5" fmla="*/ 227 h 21600"/>
                <a:gd name="T6" fmla="*/ 1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82 h 21600"/>
                <a:gd name="T14" fmla="*/ 17078 w 21600"/>
                <a:gd name="T15" fmla="*/ 171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64" name="AutoShape 34"/>
            <p:cNvSpPr>
              <a:spLocks noChangeArrowheads="1"/>
            </p:cNvSpPr>
            <p:nvPr/>
          </p:nvSpPr>
          <p:spPr bwMode="auto">
            <a:xfrm>
              <a:off x="2472" y="1434"/>
              <a:ext cx="681" cy="453"/>
            </a:xfrm>
            <a:prstGeom prst="parallelogram">
              <a:avLst>
                <a:gd name="adj" fmla="val 3758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  <p:sp>
          <p:nvSpPr>
            <p:cNvPr id="25665" name="AutoShape 35"/>
            <p:cNvSpPr>
              <a:spLocks noChangeArrowheads="1"/>
            </p:cNvSpPr>
            <p:nvPr/>
          </p:nvSpPr>
          <p:spPr bwMode="auto">
            <a:xfrm>
              <a:off x="3062" y="1433"/>
              <a:ext cx="227" cy="453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</p:grpSp>
      <p:grpSp>
        <p:nvGrpSpPr>
          <p:cNvPr id="25609" name="Group 36"/>
          <p:cNvGrpSpPr>
            <a:grpSpLocks/>
          </p:cNvGrpSpPr>
          <p:nvPr/>
        </p:nvGrpSpPr>
        <p:grpSpPr bwMode="auto">
          <a:xfrm>
            <a:off x="2927350" y="3357563"/>
            <a:ext cx="503238" cy="527050"/>
            <a:chOff x="2608" y="1267"/>
            <a:chExt cx="454" cy="635"/>
          </a:xfrm>
        </p:grpSpPr>
        <p:sp>
          <p:nvSpPr>
            <p:cNvPr id="25656" name="Line 37"/>
            <p:cNvSpPr>
              <a:spLocks noChangeShapeType="1"/>
            </p:cNvSpPr>
            <p:nvPr/>
          </p:nvSpPr>
          <p:spPr bwMode="auto">
            <a:xfrm>
              <a:off x="2608" y="126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7" name="Line 38"/>
            <p:cNvSpPr>
              <a:spLocks noChangeShapeType="1"/>
            </p:cNvSpPr>
            <p:nvPr/>
          </p:nvSpPr>
          <p:spPr bwMode="auto">
            <a:xfrm>
              <a:off x="3062" y="126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8" name="Freeform 39"/>
            <p:cNvSpPr>
              <a:spLocks/>
            </p:cNvSpPr>
            <p:nvPr/>
          </p:nvSpPr>
          <p:spPr bwMode="auto">
            <a:xfrm>
              <a:off x="2608" y="1388"/>
              <a:ext cx="454" cy="333"/>
            </a:xfrm>
            <a:custGeom>
              <a:avLst/>
              <a:gdLst>
                <a:gd name="T0" fmla="*/ 0 w 454"/>
                <a:gd name="T1" fmla="*/ 288 h 333"/>
                <a:gd name="T2" fmla="*/ 46 w 454"/>
                <a:gd name="T3" fmla="*/ 197 h 333"/>
                <a:gd name="T4" fmla="*/ 136 w 454"/>
                <a:gd name="T5" fmla="*/ 15 h 333"/>
                <a:gd name="T6" fmla="*/ 273 w 454"/>
                <a:gd name="T7" fmla="*/ 106 h 333"/>
                <a:gd name="T8" fmla="*/ 273 w 454"/>
                <a:gd name="T9" fmla="*/ 288 h 333"/>
                <a:gd name="T10" fmla="*/ 454 w 454"/>
                <a:gd name="T11" fmla="*/ 333 h 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4" h="333">
                  <a:moveTo>
                    <a:pt x="0" y="288"/>
                  </a:moveTo>
                  <a:cubicBezTo>
                    <a:pt x="11" y="265"/>
                    <a:pt x="23" y="242"/>
                    <a:pt x="46" y="197"/>
                  </a:cubicBezTo>
                  <a:cubicBezTo>
                    <a:pt x="69" y="152"/>
                    <a:pt x="98" y="30"/>
                    <a:pt x="136" y="15"/>
                  </a:cubicBezTo>
                  <a:cubicBezTo>
                    <a:pt x="174" y="0"/>
                    <a:pt x="250" y="60"/>
                    <a:pt x="273" y="106"/>
                  </a:cubicBezTo>
                  <a:cubicBezTo>
                    <a:pt x="296" y="152"/>
                    <a:pt x="243" y="250"/>
                    <a:pt x="273" y="288"/>
                  </a:cubicBezTo>
                  <a:cubicBezTo>
                    <a:pt x="303" y="326"/>
                    <a:pt x="378" y="329"/>
                    <a:pt x="454" y="333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9" name="Freeform 40"/>
            <p:cNvSpPr>
              <a:spLocks/>
            </p:cNvSpPr>
            <p:nvPr/>
          </p:nvSpPr>
          <p:spPr bwMode="auto">
            <a:xfrm>
              <a:off x="2608" y="1283"/>
              <a:ext cx="454" cy="295"/>
            </a:xfrm>
            <a:custGeom>
              <a:avLst/>
              <a:gdLst>
                <a:gd name="T0" fmla="*/ 0 w 454"/>
                <a:gd name="T1" fmla="*/ 30 h 295"/>
                <a:gd name="T2" fmla="*/ 91 w 454"/>
                <a:gd name="T3" fmla="*/ 257 h 295"/>
                <a:gd name="T4" fmla="*/ 227 w 454"/>
                <a:gd name="T5" fmla="*/ 257 h 295"/>
                <a:gd name="T6" fmla="*/ 318 w 454"/>
                <a:gd name="T7" fmla="*/ 30 h 295"/>
                <a:gd name="T8" fmla="*/ 454 w 454"/>
                <a:gd name="T9" fmla="*/ 7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95">
                  <a:moveTo>
                    <a:pt x="0" y="30"/>
                  </a:moveTo>
                  <a:cubicBezTo>
                    <a:pt x="26" y="124"/>
                    <a:pt x="53" y="219"/>
                    <a:pt x="91" y="257"/>
                  </a:cubicBezTo>
                  <a:cubicBezTo>
                    <a:pt x="129" y="295"/>
                    <a:pt x="189" y="295"/>
                    <a:pt x="227" y="257"/>
                  </a:cubicBezTo>
                  <a:cubicBezTo>
                    <a:pt x="265" y="219"/>
                    <a:pt x="280" y="60"/>
                    <a:pt x="318" y="30"/>
                  </a:cubicBezTo>
                  <a:cubicBezTo>
                    <a:pt x="356" y="0"/>
                    <a:pt x="405" y="37"/>
                    <a:pt x="454" y="75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60" name="Freeform 41"/>
            <p:cNvSpPr>
              <a:spLocks/>
            </p:cNvSpPr>
            <p:nvPr/>
          </p:nvSpPr>
          <p:spPr bwMode="auto">
            <a:xfrm>
              <a:off x="2608" y="1480"/>
              <a:ext cx="454" cy="422"/>
            </a:xfrm>
            <a:custGeom>
              <a:avLst/>
              <a:gdLst>
                <a:gd name="T0" fmla="*/ 0 w 454"/>
                <a:gd name="T1" fmla="*/ 377 h 422"/>
                <a:gd name="T2" fmla="*/ 136 w 454"/>
                <a:gd name="T3" fmla="*/ 332 h 422"/>
                <a:gd name="T4" fmla="*/ 318 w 454"/>
                <a:gd name="T5" fmla="*/ 377 h 422"/>
                <a:gd name="T6" fmla="*/ 363 w 454"/>
                <a:gd name="T7" fmla="*/ 60 h 422"/>
                <a:gd name="T8" fmla="*/ 454 w 454"/>
                <a:gd name="T9" fmla="*/ 14 h 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422">
                  <a:moveTo>
                    <a:pt x="0" y="377"/>
                  </a:moveTo>
                  <a:cubicBezTo>
                    <a:pt x="41" y="354"/>
                    <a:pt x="83" y="332"/>
                    <a:pt x="136" y="332"/>
                  </a:cubicBezTo>
                  <a:cubicBezTo>
                    <a:pt x="189" y="332"/>
                    <a:pt x="280" y="422"/>
                    <a:pt x="318" y="377"/>
                  </a:cubicBezTo>
                  <a:cubicBezTo>
                    <a:pt x="356" y="332"/>
                    <a:pt x="340" y="120"/>
                    <a:pt x="363" y="60"/>
                  </a:cubicBezTo>
                  <a:cubicBezTo>
                    <a:pt x="386" y="0"/>
                    <a:pt x="420" y="7"/>
                    <a:pt x="454" y="14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10" name="Group 42"/>
          <p:cNvGrpSpPr>
            <a:grpSpLocks/>
          </p:cNvGrpSpPr>
          <p:nvPr/>
        </p:nvGrpSpPr>
        <p:grpSpPr bwMode="auto">
          <a:xfrm>
            <a:off x="3503614" y="2565400"/>
            <a:ext cx="1582737" cy="300038"/>
            <a:chOff x="1837" y="1525"/>
            <a:chExt cx="2358" cy="688"/>
          </a:xfrm>
        </p:grpSpPr>
        <p:sp>
          <p:nvSpPr>
            <p:cNvPr id="25647" name="Freeform 43"/>
            <p:cNvSpPr>
              <a:spLocks/>
            </p:cNvSpPr>
            <p:nvPr/>
          </p:nvSpPr>
          <p:spPr bwMode="auto">
            <a:xfrm>
              <a:off x="2245" y="1661"/>
              <a:ext cx="488" cy="516"/>
            </a:xfrm>
            <a:custGeom>
              <a:avLst/>
              <a:gdLst>
                <a:gd name="T0" fmla="*/ 0 w 488"/>
                <a:gd name="T1" fmla="*/ 516 h 516"/>
                <a:gd name="T2" fmla="*/ 136 w 488"/>
                <a:gd name="T3" fmla="*/ 76 h 516"/>
                <a:gd name="T4" fmla="*/ 264 w 488"/>
                <a:gd name="T5" fmla="*/ 204 h 516"/>
                <a:gd name="T6" fmla="*/ 352 w 488"/>
                <a:gd name="T7" fmla="*/ 12 h 516"/>
                <a:gd name="T8" fmla="*/ 400 w 488"/>
                <a:gd name="T9" fmla="*/ 276 h 516"/>
                <a:gd name="T10" fmla="*/ 488 w 488"/>
                <a:gd name="T11" fmla="*/ 508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8" h="516">
                  <a:moveTo>
                    <a:pt x="0" y="516"/>
                  </a:moveTo>
                  <a:cubicBezTo>
                    <a:pt x="23" y="443"/>
                    <a:pt x="92" y="128"/>
                    <a:pt x="136" y="76"/>
                  </a:cubicBezTo>
                  <a:cubicBezTo>
                    <a:pt x="180" y="24"/>
                    <a:pt x="228" y="215"/>
                    <a:pt x="264" y="204"/>
                  </a:cubicBezTo>
                  <a:cubicBezTo>
                    <a:pt x="300" y="193"/>
                    <a:pt x="330" y="0"/>
                    <a:pt x="352" y="12"/>
                  </a:cubicBezTo>
                  <a:cubicBezTo>
                    <a:pt x="374" y="24"/>
                    <a:pt x="377" y="193"/>
                    <a:pt x="400" y="276"/>
                  </a:cubicBezTo>
                  <a:cubicBezTo>
                    <a:pt x="423" y="359"/>
                    <a:pt x="470" y="460"/>
                    <a:pt x="488" y="508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8" name="Freeform 44"/>
            <p:cNvSpPr>
              <a:spLocks/>
            </p:cNvSpPr>
            <p:nvPr/>
          </p:nvSpPr>
          <p:spPr bwMode="auto">
            <a:xfrm>
              <a:off x="2925" y="1793"/>
              <a:ext cx="443" cy="367"/>
            </a:xfrm>
            <a:custGeom>
              <a:avLst/>
              <a:gdLst>
                <a:gd name="T0" fmla="*/ 0 w 443"/>
                <a:gd name="T1" fmla="*/ 324 h 367"/>
                <a:gd name="T2" fmla="*/ 123 w 443"/>
                <a:gd name="T3" fmla="*/ 15 h 367"/>
                <a:gd name="T4" fmla="*/ 243 w 443"/>
                <a:gd name="T5" fmla="*/ 231 h 367"/>
                <a:gd name="T6" fmla="*/ 371 w 443"/>
                <a:gd name="T7" fmla="*/ 111 h 367"/>
                <a:gd name="T8" fmla="*/ 443 w 443"/>
                <a:gd name="T9" fmla="*/ 367 h 3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3" h="367">
                  <a:moveTo>
                    <a:pt x="0" y="324"/>
                  </a:moveTo>
                  <a:cubicBezTo>
                    <a:pt x="20" y="273"/>
                    <a:pt x="83" y="30"/>
                    <a:pt x="123" y="15"/>
                  </a:cubicBezTo>
                  <a:cubicBezTo>
                    <a:pt x="163" y="0"/>
                    <a:pt x="202" y="215"/>
                    <a:pt x="243" y="231"/>
                  </a:cubicBezTo>
                  <a:cubicBezTo>
                    <a:pt x="284" y="247"/>
                    <a:pt x="338" y="88"/>
                    <a:pt x="371" y="111"/>
                  </a:cubicBezTo>
                  <a:cubicBezTo>
                    <a:pt x="404" y="134"/>
                    <a:pt x="428" y="314"/>
                    <a:pt x="443" y="367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9" name="Freeform 45"/>
            <p:cNvSpPr>
              <a:spLocks/>
            </p:cNvSpPr>
            <p:nvPr/>
          </p:nvSpPr>
          <p:spPr bwMode="auto">
            <a:xfrm>
              <a:off x="3296" y="1703"/>
              <a:ext cx="480" cy="409"/>
            </a:xfrm>
            <a:custGeom>
              <a:avLst/>
              <a:gdLst>
                <a:gd name="T0" fmla="*/ 0 w 480"/>
                <a:gd name="T1" fmla="*/ 409 h 409"/>
                <a:gd name="T2" fmla="*/ 219 w 480"/>
                <a:gd name="T3" fmla="*/ 199 h 409"/>
                <a:gd name="T4" fmla="*/ 312 w 480"/>
                <a:gd name="T5" fmla="*/ 305 h 409"/>
                <a:gd name="T6" fmla="*/ 392 w 480"/>
                <a:gd name="T7" fmla="*/ 17 h 409"/>
                <a:gd name="T8" fmla="*/ 480 w 480"/>
                <a:gd name="T9" fmla="*/ 409 h 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409">
                  <a:moveTo>
                    <a:pt x="0" y="409"/>
                  </a:moveTo>
                  <a:cubicBezTo>
                    <a:pt x="36" y="374"/>
                    <a:pt x="167" y="216"/>
                    <a:pt x="219" y="199"/>
                  </a:cubicBezTo>
                  <a:cubicBezTo>
                    <a:pt x="271" y="182"/>
                    <a:pt x="283" y="335"/>
                    <a:pt x="312" y="305"/>
                  </a:cubicBezTo>
                  <a:cubicBezTo>
                    <a:pt x="341" y="275"/>
                    <a:pt x="364" y="0"/>
                    <a:pt x="392" y="17"/>
                  </a:cubicBezTo>
                  <a:cubicBezTo>
                    <a:pt x="420" y="34"/>
                    <a:pt x="462" y="327"/>
                    <a:pt x="480" y="409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0" name="Line 46"/>
            <p:cNvSpPr>
              <a:spLocks noChangeShapeType="1"/>
            </p:cNvSpPr>
            <p:nvPr/>
          </p:nvSpPr>
          <p:spPr bwMode="auto">
            <a:xfrm>
              <a:off x="3289" y="2115"/>
              <a:ext cx="499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1" name="Freeform 47"/>
            <p:cNvSpPr>
              <a:spLocks/>
            </p:cNvSpPr>
            <p:nvPr/>
          </p:nvSpPr>
          <p:spPr bwMode="auto">
            <a:xfrm>
              <a:off x="2109" y="2205"/>
              <a:ext cx="1779" cy="3"/>
            </a:xfrm>
            <a:custGeom>
              <a:avLst/>
              <a:gdLst>
                <a:gd name="T0" fmla="*/ 1779 w 1779"/>
                <a:gd name="T1" fmla="*/ 0 h 3"/>
                <a:gd name="T2" fmla="*/ 0 w 1779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79" h="3">
                  <a:moveTo>
                    <a:pt x="1779" y="0"/>
                  </a:moveTo>
                  <a:lnTo>
                    <a:pt x="0" y="3"/>
                  </a:lnTo>
                </a:path>
              </a:pathLst>
            </a:cu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2" name="Line 48"/>
            <p:cNvSpPr>
              <a:spLocks noChangeShapeType="1"/>
            </p:cNvSpPr>
            <p:nvPr/>
          </p:nvSpPr>
          <p:spPr bwMode="auto">
            <a:xfrm flipH="1" flipV="1">
              <a:off x="2246" y="2160"/>
              <a:ext cx="499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3" name="Line 49"/>
            <p:cNvSpPr>
              <a:spLocks noChangeShapeType="1"/>
            </p:cNvSpPr>
            <p:nvPr/>
          </p:nvSpPr>
          <p:spPr bwMode="auto">
            <a:xfrm flipV="1">
              <a:off x="2925" y="2160"/>
              <a:ext cx="45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4" name="Line 50"/>
            <p:cNvSpPr>
              <a:spLocks noChangeShapeType="1"/>
            </p:cNvSpPr>
            <p:nvPr/>
          </p:nvSpPr>
          <p:spPr bwMode="auto">
            <a:xfrm>
              <a:off x="1837" y="2160"/>
              <a:ext cx="23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55" name="Freeform 51"/>
            <p:cNvSpPr>
              <a:spLocks/>
            </p:cNvSpPr>
            <p:nvPr/>
          </p:nvSpPr>
          <p:spPr bwMode="auto">
            <a:xfrm>
              <a:off x="2154" y="1525"/>
              <a:ext cx="1736" cy="688"/>
            </a:xfrm>
            <a:custGeom>
              <a:avLst/>
              <a:gdLst>
                <a:gd name="T0" fmla="*/ 0 w 1736"/>
                <a:gd name="T1" fmla="*/ 688 h 688"/>
                <a:gd name="T2" fmla="*/ 152 w 1736"/>
                <a:gd name="T3" fmla="*/ 176 h 688"/>
                <a:gd name="T4" fmla="*/ 534 w 1736"/>
                <a:gd name="T5" fmla="*/ 75 h 688"/>
                <a:gd name="T6" fmla="*/ 752 w 1736"/>
                <a:gd name="T7" fmla="*/ 368 h 688"/>
                <a:gd name="T8" fmla="*/ 928 w 1736"/>
                <a:gd name="T9" fmla="*/ 536 h 688"/>
                <a:gd name="T10" fmla="*/ 1208 w 1736"/>
                <a:gd name="T11" fmla="*/ 72 h 688"/>
                <a:gd name="T12" fmla="*/ 1600 w 1736"/>
                <a:gd name="T13" fmla="*/ 104 h 688"/>
                <a:gd name="T14" fmla="*/ 1736 w 1736"/>
                <a:gd name="T15" fmla="*/ 688 h 6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6" h="688">
                  <a:moveTo>
                    <a:pt x="0" y="688"/>
                  </a:moveTo>
                  <a:cubicBezTo>
                    <a:pt x="25" y="603"/>
                    <a:pt x="63" y="278"/>
                    <a:pt x="152" y="176"/>
                  </a:cubicBezTo>
                  <a:cubicBezTo>
                    <a:pt x="241" y="74"/>
                    <a:pt x="434" y="43"/>
                    <a:pt x="534" y="75"/>
                  </a:cubicBezTo>
                  <a:cubicBezTo>
                    <a:pt x="634" y="107"/>
                    <a:pt x="686" y="291"/>
                    <a:pt x="752" y="368"/>
                  </a:cubicBezTo>
                  <a:cubicBezTo>
                    <a:pt x="818" y="445"/>
                    <a:pt x="852" y="585"/>
                    <a:pt x="928" y="536"/>
                  </a:cubicBezTo>
                  <a:cubicBezTo>
                    <a:pt x="1004" y="487"/>
                    <a:pt x="1096" y="144"/>
                    <a:pt x="1208" y="72"/>
                  </a:cubicBezTo>
                  <a:cubicBezTo>
                    <a:pt x="1320" y="0"/>
                    <a:pt x="1512" y="1"/>
                    <a:pt x="1600" y="104"/>
                  </a:cubicBezTo>
                  <a:cubicBezTo>
                    <a:pt x="1688" y="207"/>
                    <a:pt x="1708" y="566"/>
                    <a:pt x="1736" y="688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11" name="Group 52"/>
          <p:cNvGrpSpPr>
            <a:grpSpLocks/>
          </p:cNvGrpSpPr>
          <p:nvPr/>
        </p:nvGrpSpPr>
        <p:grpSpPr bwMode="auto">
          <a:xfrm>
            <a:off x="4006851" y="1125538"/>
            <a:ext cx="720725" cy="588962"/>
            <a:chOff x="2253" y="1298"/>
            <a:chExt cx="1803" cy="915"/>
          </a:xfrm>
        </p:grpSpPr>
        <p:sp>
          <p:nvSpPr>
            <p:cNvPr id="25643" name="Freeform 53"/>
            <p:cNvSpPr>
              <a:spLocks/>
            </p:cNvSpPr>
            <p:nvPr/>
          </p:nvSpPr>
          <p:spPr bwMode="auto">
            <a:xfrm>
              <a:off x="2455" y="1298"/>
              <a:ext cx="969" cy="774"/>
            </a:xfrm>
            <a:custGeom>
              <a:avLst/>
              <a:gdLst>
                <a:gd name="T0" fmla="*/ 129 w 969"/>
                <a:gd name="T1" fmla="*/ 774 h 774"/>
                <a:gd name="T2" fmla="*/ 25 w 969"/>
                <a:gd name="T3" fmla="*/ 318 h 774"/>
                <a:gd name="T4" fmla="*/ 282 w 969"/>
                <a:gd name="T5" fmla="*/ 73 h 774"/>
                <a:gd name="T6" fmla="*/ 532 w 969"/>
                <a:gd name="T7" fmla="*/ 197 h 774"/>
                <a:gd name="T8" fmla="*/ 704 w 969"/>
                <a:gd name="T9" fmla="*/ 12 h 774"/>
                <a:gd name="T10" fmla="*/ 797 w 969"/>
                <a:gd name="T11" fmla="*/ 267 h 774"/>
                <a:gd name="T12" fmla="*/ 969 w 969"/>
                <a:gd name="T13" fmla="*/ 491 h 7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9" h="774">
                  <a:moveTo>
                    <a:pt x="129" y="774"/>
                  </a:moveTo>
                  <a:cubicBezTo>
                    <a:pt x="112" y="698"/>
                    <a:pt x="0" y="435"/>
                    <a:pt x="25" y="318"/>
                  </a:cubicBezTo>
                  <a:cubicBezTo>
                    <a:pt x="50" y="201"/>
                    <a:pt x="198" y="93"/>
                    <a:pt x="282" y="73"/>
                  </a:cubicBezTo>
                  <a:cubicBezTo>
                    <a:pt x="366" y="53"/>
                    <a:pt x="462" y="208"/>
                    <a:pt x="532" y="197"/>
                  </a:cubicBezTo>
                  <a:cubicBezTo>
                    <a:pt x="602" y="187"/>
                    <a:pt x="661" y="0"/>
                    <a:pt x="704" y="12"/>
                  </a:cubicBezTo>
                  <a:cubicBezTo>
                    <a:pt x="747" y="23"/>
                    <a:pt x="752" y="187"/>
                    <a:pt x="797" y="267"/>
                  </a:cubicBezTo>
                  <a:cubicBezTo>
                    <a:pt x="842" y="347"/>
                    <a:pt x="934" y="445"/>
                    <a:pt x="969" y="491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4" name="Freeform 54"/>
            <p:cNvSpPr>
              <a:spLocks/>
            </p:cNvSpPr>
            <p:nvPr/>
          </p:nvSpPr>
          <p:spPr bwMode="auto">
            <a:xfrm>
              <a:off x="2800" y="1528"/>
              <a:ext cx="1056" cy="539"/>
            </a:xfrm>
            <a:custGeom>
              <a:avLst/>
              <a:gdLst>
                <a:gd name="T0" fmla="*/ 0 w 1056"/>
                <a:gd name="T1" fmla="*/ 512 h 539"/>
                <a:gd name="T2" fmla="*/ 248 w 1056"/>
                <a:gd name="T3" fmla="*/ 284 h 539"/>
                <a:gd name="T4" fmla="*/ 368 w 1056"/>
                <a:gd name="T5" fmla="*/ 500 h 539"/>
                <a:gd name="T6" fmla="*/ 632 w 1056"/>
                <a:gd name="T7" fmla="*/ 456 h 539"/>
                <a:gd name="T8" fmla="*/ 1056 w 1056"/>
                <a:gd name="T9" fmla="*/ 0 h 5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6" h="539">
                  <a:moveTo>
                    <a:pt x="0" y="512"/>
                  </a:moveTo>
                  <a:cubicBezTo>
                    <a:pt x="41" y="473"/>
                    <a:pt x="187" y="286"/>
                    <a:pt x="248" y="284"/>
                  </a:cubicBezTo>
                  <a:cubicBezTo>
                    <a:pt x="309" y="282"/>
                    <a:pt x="304" y="471"/>
                    <a:pt x="368" y="500"/>
                  </a:cubicBezTo>
                  <a:cubicBezTo>
                    <a:pt x="432" y="529"/>
                    <a:pt x="517" y="539"/>
                    <a:pt x="632" y="456"/>
                  </a:cubicBezTo>
                  <a:cubicBezTo>
                    <a:pt x="747" y="373"/>
                    <a:pt x="968" y="95"/>
                    <a:pt x="1056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5" name="Freeform 55"/>
            <p:cNvSpPr>
              <a:spLocks/>
            </p:cNvSpPr>
            <p:nvPr/>
          </p:nvSpPr>
          <p:spPr bwMode="auto">
            <a:xfrm>
              <a:off x="2688" y="1360"/>
              <a:ext cx="1368" cy="616"/>
            </a:xfrm>
            <a:custGeom>
              <a:avLst/>
              <a:gdLst>
                <a:gd name="T0" fmla="*/ 0 w 1368"/>
                <a:gd name="T1" fmla="*/ 288 h 616"/>
                <a:gd name="T2" fmla="*/ 412 w 1368"/>
                <a:gd name="T3" fmla="*/ 271 h 616"/>
                <a:gd name="T4" fmla="*/ 601 w 1368"/>
                <a:gd name="T5" fmla="*/ 423 h 616"/>
                <a:gd name="T6" fmla="*/ 765 w 1368"/>
                <a:gd name="T7" fmla="*/ 8 h 616"/>
                <a:gd name="T8" fmla="*/ 912 w 1368"/>
                <a:gd name="T9" fmla="*/ 472 h 616"/>
                <a:gd name="T10" fmla="*/ 1368 w 1368"/>
                <a:gd name="T11" fmla="*/ 616 h 6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68" h="616">
                  <a:moveTo>
                    <a:pt x="0" y="288"/>
                  </a:moveTo>
                  <a:cubicBezTo>
                    <a:pt x="69" y="285"/>
                    <a:pt x="312" y="249"/>
                    <a:pt x="412" y="271"/>
                  </a:cubicBezTo>
                  <a:cubicBezTo>
                    <a:pt x="512" y="293"/>
                    <a:pt x="542" y="466"/>
                    <a:pt x="601" y="423"/>
                  </a:cubicBezTo>
                  <a:cubicBezTo>
                    <a:pt x="660" y="380"/>
                    <a:pt x="713" y="0"/>
                    <a:pt x="765" y="8"/>
                  </a:cubicBezTo>
                  <a:cubicBezTo>
                    <a:pt x="817" y="16"/>
                    <a:pt x="812" y="371"/>
                    <a:pt x="912" y="472"/>
                  </a:cubicBezTo>
                  <a:cubicBezTo>
                    <a:pt x="1012" y="573"/>
                    <a:pt x="1273" y="586"/>
                    <a:pt x="1368" y="616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6" name="Freeform 56"/>
            <p:cNvSpPr>
              <a:spLocks/>
            </p:cNvSpPr>
            <p:nvPr/>
          </p:nvSpPr>
          <p:spPr bwMode="auto">
            <a:xfrm>
              <a:off x="2253" y="1304"/>
              <a:ext cx="1637" cy="909"/>
            </a:xfrm>
            <a:custGeom>
              <a:avLst/>
              <a:gdLst>
                <a:gd name="T0" fmla="*/ 219 w 1637"/>
                <a:gd name="T1" fmla="*/ 0 h 909"/>
                <a:gd name="T2" fmla="*/ 53 w 1637"/>
                <a:gd name="T3" fmla="*/ 397 h 909"/>
                <a:gd name="T4" fmla="*/ 539 w 1637"/>
                <a:gd name="T5" fmla="*/ 480 h 909"/>
                <a:gd name="T6" fmla="*/ 653 w 1637"/>
                <a:gd name="T7" fmla="*/ 589 h 909"/>
                <a:gd name="T8" fmla="*/ 829 w 1637"/>
                <a:gd name="T9" fmla="*/ 757 h 909"/>
                <a:gd name="T10" fmla="*/ 1109 w 1637"/>
                <a:gd name="T11" fmla="*/ 293 h 909"/>
                <a:gd name="T12" fmla="*/ 1501 w 1637"/>
                <a:gd name="T13" fmla="*/ 325 h 909"/>
                <a:gd name="T14" fmla="*/ 1637 w 1637"/>
                <a:gd name="T15" fmla="*/ 909 h 9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7" h="909">
                  <a:moveTo>
                    <a:pt x="219" y="0"/>
                  </a:moveTo>
                  <a:cubicBezTo>
                    <a:pt x="191" y="66"/>
                    <a:pt x="0" y="317"/>
                    <a:pt x="53" y="397"/>
                  </a:cubicBezTo>
                  <a:cubicBezTo>
                    <a:pt x="106" y="477"/>
                    <a:pt x="439" y="448"/>
                    <a:pt x="539" y="480"/>
                  </a:cubicBezTo>
                  <a:cubicBezTo>
                    <a:pt x="639" y="512"/>
                    <a:pt x="605" y="543"/>
                    <a:pt x="653" y="589"/>
                  </a:cubicBezTo>
                  <a:cubicBezTo>
                    <a:pt x="701" y="635"/>
                    <a:pt x="753" y="806"/>
                    <a:pt x="829" y="757"/>
                  </a:cubicBezTo>
                  <a:cubicBezTo>
                    <a:pt x="905" y="708"/>
                    <a:pt x="997" y="365"/>
                    <a:pt x="1109" y="293"/>
                  </a:cubicBezTo>
                  <a:cubicBezTo>
                    <a:pt x="1221" y="221"/>
                    <a:pt x="1413" y="222"/>
                    <a:pt x="1501" y="325"/>
                  </a:cubicBezTo>
                  <a:cubicBezTo>
                    <a:pt x="1589" y="428"/>
                    <a:pt x="1609" y="787"/>
                    <a:pt x="1637" y="909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12" name="Group 57"/>
          <p:cNvGrpSpPr>
            <a:grpSpLocks/>
          </p:cNvGrpSpPr>
          <p:nvPr/>
        </p:nvGrpSpPr>
        <p:grpSpPr bwMode="auto">
          <a:xfrm>
            <a:off x="3648076" y="1844676"/>
            <a:ext cx="1439863" cy="423863"/>
            <a:chOff x="1701" y="1279"/>
            <a:chExt cx="2313" cy="857"/>
          </a:xfrm>
        </p:grpSpPr>
        <p:sp>
          <p:nvSpPr>
            <p:cNvPr id="25638" name="Freeform 58"/>
            <p:cNvSpPr>
              <a:spLocks/>
            </p:cNvSpPr>
            <p:nvPr/>
          </p:nvSpPr>
          <p:spPr bwMode="auto">
            <a:xfrm>
              <a:off x="2472" y="1298"/>
              <a:ext cx="1056" cy="838"/>
            </a:xfrm>
            <a:custGeom>
              <a:avLst/>
              <a:gdLst>
                <a:gd name="T0" fmla="*/ 0 w 1056"/>
                <a:gd name="T1" fmla="*/ 499 h 838"/>
                <a:gd name="T2" fmla="*/ 265 w 1056"/>
                <a:gd name="T3" fmla="*/ 73 h 838"/>
                <a:gd name="T4" fmla="*/ 515 w 1056"/>
                <a:gd name="T5" fmla="*/ 197 h 838"/>
                <a:gd name="T6" fmla="*/ 687 w 1056"/>
                <a:gd name="T7" fmla="*/ 12 h 838"/>
                <a:gd name="T8" fmla="*/ 780 w 1056"/>
                <a:gd name="T9" fmla="*/ 267 h 838"/>
                <a:gd name="T10" fmla="*/ 1056 w 1056"/>
                <a:gd name="T11" fmla="*/ 838 h 8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6" h="838">
                  <a:moveTo>
                    <a:pt x="0" y="499"/>
                  </a:moveTo>
                  <a:cubicBezTo>
                    <a:pt x="45" y="428"/>
                    <a:pt x="179" y="124"/>
                    <a:pt x="265" y="73"/>
                  </a:cubicBezTo>
                  <a:cubicBezTo>
                    <a:pt x="351" y="23"/>
                    <a:pt x="445" y="208"/>
                    <a:pt x="515" y="197"/>
                  </a:cubicBezTo>
                  <a:cubicBezTo>
                    <a:pt x="585" y="187"/>
                    <a:pt x="644" y="0"/>
                    <a:pt x="687" y="12"/>
                  </a:cubicBezTo>
                  <a:cubicBezTo>
                    <a:pt x="730" y="23"/>
                    <a:pt x="719" y="129"/>
                    <a:pt x="780" y="267"/>
                  </a:cubicBezTo>
                  <a:cubicBezTo>
                    <a:pt x="841" y="405"/>
                    <a:pt x="999" y="719"/>
                    <a:pt x="1056" y="838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9" name="Freeform 59"/>
            <p:cNvSpPr>
              <a:spLocks/>
            </p:cNvSpPr>
            <p:nvPr/>
          </p:nvSpPr>
          <p:spPr bwMode="auto">
            <a:xfrm>
              <a:off x="2789" y="1512"/>
              <a:ext cx="811" cy="595"/>
            </a:xfrm>
            <a:custGeom>
              <a:avLst/>
              <a:gdLst>
                <a:gd name="T0" fmla="*/ 119 w 811"/>
                <a:gd name="T1" fmla="*/ 595 h 595"/>
                <a:gd name="T2" fmla="*/ 50 w 811"/>
                <a:gd name="T3" fmla="*/ 122 h 595"/>
                <a:gd name="T4" fmla="*/ 418 w 811"/>
                <a:gd name="T5" fmla="*/ 378 h 595"/>
                <a:gd name="T6" fmla="*/ 651 w 811"/>
                <a:gd name="T7" fmla="*/ 216 h 595"/>
                <a:gd name="T8" fmla="*/ 811 w 811"/>
                <a:gd name="T9" fmla="*/ 0 h 5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1" h="595">
                  <a:moveTo>
                    <a:pt x="119" y="595"/>
                  </a:moveTo>
                  <a:cubicBezTo>
                    <a:pt x="108" y="516"/>
                    <a:pt x="0" y="158"/>
                    <a:pt x="50" y="122"/>
                  </a:cubicBezTo>
                  <a:cubicBezTo>
                    <a:pt x="100" y="86"/>
                    <a:pt x="318" y="362"/>
                    <a:pt x="418" y="378"/>
                  </a:cubicBezTo>
                  <a:cubicBezTo>
                    <a:pt x="518" y="394"/>
                    <a:pt x="586" y="279"/>
                    <a:pt x="651" y="216"/>
                  </a:cubicBezTo>
                  <a:cubicBezTo>
                    <a:pt x="716" y="153"/>
                    <a:pt x="778" y="45"/>
                    <a:pt x="811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0" name="Freeform 60"/>
            <p:cNvSpPr>
              <a:spLocks/>
            </p:cNvSpPr>
            <p:nvPr/>
          </p:nvSpPr>
          <p:spPr bwMode="auto">
            <a:xfrm>
              <a:off x="2504" y="1493"/>
              <a:ext cx="712" cy="627"/>
            </a:xfrm>
            <a:custGeom>
              <a:avLst/>
              <a:gdLst>
                <a:gd name="T0" fmla="*/ 0 w 712"/>
                <a:gd name="T1" fmla="*/ 627 h 627"/>
                <a:gd name="T2" fmla="*/ 280 w 712"/>
                <a:gd name="T3" fmla="*/ 75 h 627"/>
                <a:gd name="T4" fmla="*/ 552 w 712"/>
                <a:gd name="T5" fmla="*/ 179 h 627"/>
                <a:gd name="T6" fmla="*/ 688 w 712"/>
                <a:gd name="T7" fmla="*/ 203 h 627"/>
                <a:gd name="T8" fmla="*/ 696 w 712"/>
                <a:gd name="T9" fmla="*/ 299 h 6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2" h="627">
                  <a:moveTo>
                    <a:pt x="0" y="627"/>
                  </a:moveTo>
                  <a:cubicBezTo>
                    <a:pt x="47" y="535"/>
                    <a:pt x="188" y="150"/>
                    <a:pt x="280" y="75"/>
                  </a:cubicBezTo>
                  <a:cubicBezTo>
                    <a:pt x="372" y="0"/>
                    <a:pt x="484" y="158"/>
                    <a:pt x="552" y="179"/>
                  </a:cubicBezTo>
                  <a:cubicBezTo>
                    <a:pt x="620" y="200"/>
                    <a:pt x="664" y="183"/>
                    <a:pt x="688" y="203"/>
                  </a:cubicBezTo>
                  <a:cubicBezTo>
                    <a:pt x="712" y="223"/>
                    <a:pt x="694" y="279"/>
                    <a:pt x="696" y="299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1" name="Freeform 61"/>
            <p:cNvSpPr>
              <a:spLocks/>
            </p:cNvSpPr>
            <p:nvPr/>
          </p:nvSpPr>
          <p:spPr bwMode="auto">
            <a:xfrm>
              <a:off x="1973" y="1279"/>
              <a:ext cx="1214" cy="848"/>
            </a:xfrm>
            <a:custGeom>
              <a:avLst/>
              <a:gdLst>
                <a:gd name="T0" fmla="*/ 0 w 1214"/>
                <a:gd name="T1" fmla="*/ 848 h 848"/>
                <a:gd name="T2" fmla="*/ 152 w 1214"/>
                <a:gd name="T3" fmla="*/ 336 h 848"/>
                <a:gd name="T4" fmla="*/ 534 w 1214"/>
                <a:gd name="T5" fmla="*/ 235 h 848"/>
                <a:gd name="T6" fmla="*/ 752 w 1214"/>
                <a:gd name="T7" fmla="*/ 528 h 848"/>
                <a:gd name="T8" fmla="*/ 928 w 1214"/>
                <a:gd name="T9" fmla="*/ 696 h 848"/>
                <a:gd name="T10" fmla="*/ 1208 w 1214"/>
                <a:gd name="T11" fmla="*/ 232 h 848"/>
                <a:gd name="T12" fmla="*/ 963 w 1214"/>
                <a:gd name="T13" fmla="*/ 49 h 848"/>
                <a:gd name="T14" fmla="*/ 771 w 1214"/>
                <a:gd name="T15" fmla="*/ 1 h 848"/>
                <a:gd name="T16" fmla="*/ 555 w 1214"/>
                <a:gd name="T17" fmla="*/ 57 h 8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14" h="848">
                  <a:moveTo>
                    <a:pt x="0" y="848"/>
                  </a:moveTo>
                  <a:cubicBezTo>
                    <a:pt x="25" y="763"/>
                    <a:pt x="63" y="438"/>
                    <a:pt x="152" y="336"/>
                  </a:cubicBezTo>
                  <a:cubicBezTo>
                    <a:pt x="241" y="234"/>
                    <a:pt x="434" y="203"/>
                    <a:pt x="534" y="235"/>
                  </a:cubicBezTo>
                  <a:cubicBezTo>
                    <a:pt x="634" y="267"/>
                    <a:pt x="686" y="451"/>
                    <a:pt x="752" y="528"/>
                  </a:cubicBezTo>
                  <a:cubicBezTo>
                    <a:pt x="818" y="605"/>
                    <a:pt x="852" y="745"/>
                    <a:pt x="928" y="696"/>
                  </a:cubicBezTo>
                  <a:cubicBezTo>
                    <a:pt x="1004" y="647"/>
                    <a:pt x="1202" y="340"/>
                    <a:pt x="1208" y="232"/>
                  </a:cubicBezTo>
                  <a:cubicBezTo>
                    <a:pt x="1214" y="124"/>
                    <a:pt x="1036" y="87"/>
                    <a:pt x="963" y="49"/>
                  </a:cubicBezTo>
                  <a:cubicBezTo>
                    <a:pt x="890" y="11"/>
                    <a:pt x="839" y="0"/>
                    <a:pt x="771" y="1"/>
                  </a:cubicBezTo>
                  <a:cubicBezTo>
                    <a:pt x="703" y="2"/>
                    <a:pt x="600" y="45"/>
                    <a:pt x="555" y="57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2" name="Line 62"/>
            <p:cNvSpPr>
              <a:spLocks noChangeShapeType="1"/>
            </p:cNvSpPr>
            <p:nvPr/>
          </p:nvSpPr>
          <p:spPr bwMode="auto">
            <a:xfrm>
              <a:off x="1701" y="2115"/>
              <a:ext cx="2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5613" name="Text Box 63"/>
          <p:cNvSpPr txBox="1">
            <a:spLocks noChangeArrowheads="1"/>
          </p:cNvSpPr>
          <p:nvPr/>
        </p:nvSpPr>
        <p:spPr bwMode="auto">
          <a:xfrm>
            <a:off x="7464426" y="5300664"/>
            <a:ext cx="13684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INT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14" name="Text Box 64"/>
          <p:cNvSpPr txBox="1">
            <a:spLocks noChangeArrowheads="1"/>
          </p:cNvSpPr>
          <p:nvPr/>
        </p:nvSpPr>
        <p:spPr bwMode="auto">
          <a:xfrm>
            <a:off x="8401050" y="4724401"/>
            <a:ext cx="10795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PER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15" name="Text Box 65"/>
          <p:cNvSpPr txBox="1">
            <a:spLocks noChangeArrowheads="1"/>
          </p:cNvSpPr>
          <p:nvPr/>
        </p:nvSpPr>
        <p:spPr bwMode="auto">
          <a:xfrm>
            <a:off x="8401050" y="4076701"/>
            <a:ext cx="1150938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TRAP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16" name="Text Box 66"/>
          <p:cNvSpPr txBox="1">
            <a:spLocks noChangeArrowheads="1"/>
          </p:cNvSpPr>
          <p:nvPr/>
        </p:nvSpPr>
        <p:spPr bwMode="auto">
          <a:xfrm>
            <a:off x="8543926" y="3500439"/>
            <a:ext cx="100806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FUN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17" name="Text Box 67"/>
          <p:cNvSpPr txBox="1">
            <a:spLocks noChangeArrowheads="1"/>
          </p:cNvSpPr>
          <p:nvPr/>
        </p:nvSpPr>
        <p:spPr bwMode="auto">
          <a:xfrm>
            <a:off x="6816726" y="3789364"/>
            <a:ext cx="720725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CP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18" name="Text Box 68"/>
          <p:cNvSpPr txBox="1">
            <a:spLocks noChangeArrowheads="1"/>
          </p:cNvSpPr>
          <p:nvPr/>
        </p:nvSpPr>
        <p:spPr bwMode="auto">
          <a:xfrm>
            <a:off x="6672264" y="4508501"/>
            <a:ext cx="720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CA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19" name="Text Box 69"/>
          <p:cNvSpPr txBox="1">
            <a:spLocks noChangeArrowheads="1"/>
          </p:cNvSpPr>
          <p:nvPr/>
        </p:nvSpPr>
        <p:spPr bwMode="auto">
          <a:xfrm>
            <a:off x="7464426" y="4508501"/>
            <a:ext cx="720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CIR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20" name="Text Box 70"/>
          <p:cNvSpPr txBox="1">
            <a:spLocks noChangeArrowheads="1"/>
          </p:cNvSpPr>
          <p:nvPr/>
        </p:nvSpPr>
        <p:spPr bwMode="auto">
          <a:xfrm>
            <a:off x="8256589" y="2708276"/>
            <a:ext cx="936625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IFA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21" name="Text Box 71"/>
          <p:cNvSpPr txBox="1">
            <a:spLocks noChangeArrowheads="1"/>
          </p:cNvSpPr>
          <p:nvPr/>
        </p:nvSpPr>
        <p:spPr bwMode="auto">
          <a:xfrm>
            <a:off x="7319963" y="2133601"/>
            <a:ext cx="2087562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O-STRING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22" name="Text Box 72"/>
          <p:cNvSpPr txBox="1">
            <a:spLocks noChangeArrowheads="1"/>
          </p:cNvSpPr>
          <p:nvPr/>
        </p:nvSpPr>
        <p:spPr bwMode="auto">
          <a:xfrm>
            <a:off x="7175501" y="1125539"/>
            <a:ext cx="2087563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STRING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5623" name="Line 73"/>
          <p:cNvSpPr>
            <a:spLocks noChangeShapeType="1"/>
          </p:cNvSpPr>
          <p:nvPr/>
        </p:nvSpPr>
        <p:spPr bwMode="auto">
          <a:xfrm flipH="1" flipV="1">
            <a:off x="7104063" y="4941889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4" name="Line 74"/>
          <p:cNvSpPr>
            <a:spLocks noChangeShapeType="1"/>
          </p:cNvSpPr>
          <p:nvPr/>
        </p:nvSpPr>
        <p:spPr bwMode="auto">
          <a:xfrm flipV="1">
            <a:off x="7032625" y="4221164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5" name="Line 75"/>
          <p:cNvSpPr>
            <a:spLocks noChangeShapeType="1"/>
          </p:cNvSpPr>
          <p:nvPr/>
        </p:nvSpPr>
        <p:spPr bwMode="auto">
          <a:xfrm flipV="1">
            <a:off x="7175500" y="3141663"/>
            <a:ext cx="15128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6" name="Line 76"/>
          <p:cNvSpPr>
            <a:spLocks noChangeShapeType="1"/>
          </p:cNvSpPr>
          <p:nvPr/>
        </p:nvSpPr>
        <p:spPr bwMode="auto">
          <a:xfrm flipH="1" flipV="1">
            <a:off x="8616951" y="2565401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7" name="Line 77"/>
          <p:cNvSpPr>
            <a:spLocks noChangeShapeType="1"/>
          </p:cNvSpPr>
          <p:nvPr/>
        </p:nvSpPr>
        <p:spPr bwMode="auto">
          <a:xfrm flipH="1" flipV="1">
            <a:off x="8256589" y="1628776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8" name="Line 78"/>
          <p:cNvSpPr>
            <a:spLocks noChangeShapeType="1"/>
          </p:cNvSpPr>
          <p:nvPr/>
        </p:nvSpPr>
        <p:spPr bwMode="auto">
          <a:xfrm flipH="1" flipV="1">
            <a:off x="8832850" y="3141664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79"/>
          <p:cNvSpPr>
            <a:spLocks noChangeShapeType="1"/>
          </p:cNvSpPr>
          <p:nvPr/>
        </p:nvSpPr>
        <p:spPr bwMode="auto">
          <a:xfrm flipV="1">
            <a:off x="9048750" y="393382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80"/>
          <p:cNvSpPr>
            <a:spLocks noChangeShapeType="1"/>
          </p:cNvSpPr>
          <p:nvPr/>
        </p:nvSpPr>
        <p:spPr bwMode="auto">
          <a:xfrm flipV="1">
            <a:off x="8975725" y="450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81"/>
          <p:cNvSpPr>
            <a:spLocks noChangeShapeType="1"/>
          </p:cNvSpPr>
          <p:nvPr/>
        </p:nvSpPr>
        <p:spPr bwMode="auto">
          <a:xfrm flipH="1" flipV="1">
            <a:off x="8183564" y="4724401"/>
            <a:ext cx="2174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82"/>
          <p:cNvSpPr>
            <a:spLocks noChangeShapeType="1"/>
          </p:cNvSpPr>
          <p:nvPr/>
        </p:nvSpPr>
        <p:spPr bwMode="auto">
          <a:xfrm flipH="1" flipV="1">
            <a:off x="7391401" y="4292600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83"/>
          <p:cNvSpPr>
            <a:spLocks noChangeShapeType="1"/>
          </p:cNvSpPr>
          <p:nvPr/>
        </p:nvSpPr>
        <p:spPr bwMode="auto">
          <a:xfrm flipV="1">
            <a:off x="8112126" y="4508501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TextBox 1"/>
          <p:cNvSpPr txBox="1">
            <a:spLocks noChangeArrowheads="1"/>
          </p:cNvSpPr>
          <p:nvPr/>
        </p:nvSpPr>
        <p:spPr bwMode="auto">
          <a:xfrm rot="-2208502">
            <a:off x="4625975" y="2614613"/>
            <a:ext cx="2852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3600" b="1" i="0"/>
              <a:t>Recognition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 smtClean="0"/>
              <a:t>20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pPr algn="l"/>
            <a:r>
              <a:rPr lang="cs-CZ" dirty="0" smtClean="0"/>
              <a:t>Review z minula: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OuterString grafy – informace na graphclasses.org velmi neúplná viz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graphclasses.org/classes/gc_951.html</a:t>
            </a:r>
            <a:r>
              <a:rPr lang="cs-CZ" dirty="0" smtClean="0"/>
              <a:t> </a:t>
            </a:r>
          </a:p>
          <a:p>
            <a:pPr algn="l"/>
            <a:endParaRPr lang="cs-CZ" dirty="0"/>
          </a:p>
          <a:p>
            <a:pPr algn="l"/>
            <a:endParaRPr lang="cs-CZ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36" y="2625090"/>
            <a:ext cx="6233160" cy="371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cs-CZ"/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998788" y="5661025"/>
            <a:ext cx="3960812" cy="71438"/>
            <a:chOff x="1837" y="1616"/>
            <a:chExt cx="2495" cy="45"/>
          </a:xfrm>
        </p:grpSpPr>
        <p:sp>
          <p:nvSpPr>
            <p:cNvPr id="51280" name="Line 4"/>
            <p:cNvSpPr>
              <a:spLocks noChangeShapeType="1"/>
            </p:cNvSpPr>
            <p:nvPr/>
          </p:nvSpPr>
          <p:spPr bwMode="auto">
            <a:xfrm>
              <a:off x="3016" y="1616"/>
              <a:ext cx="499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1" name="Line 5"/>
            <p:cNvSpPr>
              <a:spLocks noChangeShapeType="1"/>
            </p:cNvSpPr>
            <p:nvPr/>
          </p:nvSpPr>
          <p:spPr bwMode="auto">
            <a:xfrm flipH="1">
              <a:off x="2199" y="1616"/>
              <a:ext cx="680" cy="0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2" name="Line 6"/>
            <p:cNvSpPr>
              <a:spLocks noChangeShapeType="1"/>
            </p:cNvSpPr>
            <p:nvPr/>
          </p:nvSpPr>
          <p:spPr bwMode="auto">
            <a:xfrm flipH="1" flipV="1">
              <a:off x="1973" y="1661"/>
              <a:ext cx="499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3" name="Line 7"/>
            <p:cNvSpPr>
              <a:spLocks noChangeShapeType="1"/>
            </p:cNvSpPr>
            <p:nvPr/>
          </p:nvSpPr>
          <p:spPr bwMode="auto">
            <a:xfrm flipV="1">
              <a:off x="2653" y="1661"/>
              <a:ext cx="454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4" name="Line 8"/>
            <p:cNvSpPr>
              <a:spLocks noChangeShapeType="1"/>
            </p:cNvSpPr>
            <p:nvPr/>
          </p:nvSpPr>
          <p:spPr bwMode="auto">
            <a:xfrm>
              <a:off x="1837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04" name="Group 9"/>
          <p:cNvGrpSpPr>
            <a:grpSpLocks/>
          </p:cNvGrpSpPr>
          <p:nvPr/>
        </p:nvGrpSpPr>
        <p:grpSpPr bwMode="auto">
          <a:xfrm>
            <a:off x="4727575" y="4437064"/>
            <a:ext cx="503238" cy="504825"/>
            <a:chOff x="2426" y="1253"/>
            <a:chExt cx="726" cy="726"/>
          </a:xfrm>
        </p:grpSpPr>
        <p:sp>
          <p:nvSpPr>
            <p:cNvPr id="51276" name="Oval 10"/>
            <p:cNvSpPr>
              <a:spLocks noChangeArrowheads="1"/>
            </p:cNvSpPr>
            <p:nvPr/>
          </p:nvSpPr>
          <p:spPr bwMode="auto">
            <a:xfrm>
              <a:off x="2426" y="1253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  <p:sp>
          <p:nvSpPr>
            <p:cNvPr id="51277" name="Freeform 11"/>
            <p:cNvSpPr>
              <a:spLocks/>
            </p:cNvSpPr>
            <p:nvPr/>
          </p:nvSpPr>
          <p:spPr bwMode="auto">
            <a:xfrm>
              <a:off x="2426" y="1253"/>
              <a:ext cx="589" cy="285"/>
            </a:xfrm>
            <a:custGeom>
              <a:avLst/>
              <a:gdLst>
                <a:gd name="T0" fmla="*/ 0 w 589"/>
                <a:gd name="T1" fmla="*/ 285 h 285"/>
                <a:gd name="T2" fmla="*/ 94 w 589"/>
                <a:gd name="T3" fmla="*/ 134 h 285"/>
                <a:gd name="T4" fmla="*/ 232 w 589"/>
                <a:gd name="T5" fmla="*/ 28 h 285"/>
                <a:gd name="T6" fmla="*/ 435 w 589"/>
                <a:gd name="T7" fmla="*/ 12 h 285"/>
                <a:gd name="T8" fmla="*/ 589 w 589"/>
                <a:gd name="T9" fmla="*/ 103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9" h="285">
                  <a:moveTo>
                    <a:pt x="0" y="285"/>
                  </a:moveTo>
                  <a:cubicBezTo>
                    <a:pt x="16" y="260"/>
                    <a:pt x="55" y="177"/>
                    <a:pt x="94" y="134"/>
                  </a:cubicBezTo>
                  <a:cubicBezTo>
                    <a:pt x="133" y="91"/>
                    <a:pt x="175" y="48"/>
                    <a:pt x="232" y="28"/>
                  </a:cubicBezTo>
                  <a:cubicBezTo>
                    <a:pt x="289" y="8"/>
                    <a:pt x="376" y="0"/>
                    <a:pt x="435" y="12"/>
                  </a:cubicBezTo>
                  <a:cubicBezTo>
                    <a:pt x="494" y="24"/>
                    <a:pt x="557" y="84"/>
                    <a:pt x="589" y="103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8" name="Freeform 12"/>
            <p:cNvSpPr>
              <a:spLocks/>
            </p:cNvSpPr>
            <p:nvPr/>
          </p:nvSpPr>
          <p:spPr bwMode="auto">
            <a:xfrm>
              <a:off x="2426" y="1344"/>
              <a:ext cx="235" cy="616"/>
            </a:xfrm>
            <a:custGeom>
              <a:avLst/>
              <a:gdLst>
                <a:gd name="T0" fmla="*/ 162 w 235"/>
                <a:gd name="T1" fmla="*/ 616 h 616"/>
                <a:gd name="T2" fmla="*/ 24 w 235"/>
                <a:gd name="T3" fmla="*/ 462 h 616"/>
                <a:gd name="T4" fmla="*/ 16 w 235"/>
                <a:gd name="T5" fmla="*/ 267 h 616"/>
                <a:gd name="T6" fmla="*/ 113 w 235"/>
                <a:gd name="T7" fmla="*/ 89 h 616"/>
                <a:gd name="T8" fmla="*/ 235 w 235"/>
                <a:gd name="T9" fmla="*/ 0 h 6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5" h="616">
                  <a:moveTo>
                    <a:pt x="162" y="616"/>
                  </a:moveTo>
                  <a:cubicBezTo>
                    <a:pt x="139" y="590"/>
                    <a:pt x="48" y="520"/>
                    <a:pt x="24" y="462"/>
                  </a:cubicBezTo>
                  <a:cubicBezTo>
                    <a:pt x="0" y="404"/>
                    <a:pt x="1" y="329"/>
                    <a:pt x="16" y="267"/>
                  </a:cubicBezTo>
                  <a:cubicBezTo>
                    <a:pt x="31" y="205"/>
                    <a:pt x="76" y="134"/>
                    <a:pt x="113" y="89"/>
                  </a:cubicBezTo>
                  <a:cubicBezTo>
                    <a:pt x="150" y="44"/>
                    <a:pt x="210" y="19"/>
                    <a:pt x="235" y="0"/>
                  </a:cubicBezTo>
                </a:path>
              </a:pathLst>
            </a:custGeom>
            <a:noFill/>
            <a:ln w="5715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9" name="Freeform 13"/>
            <p:cNvSpPr>
              <a:spLocks/>
            </p:cNvSpPr>
            <p:nvPr/>
          </p:nvSpPr>
          <p:spPr bwMode="auto">
            <a:xfrm>
              <a:off x="2479" y="1772"/>
              <a:ext cx="633" cy="187"/>
            </a:xfrm>
            <a:custGeom>
              <a:avLst/>
              <a:gdLst>
                <a:gd name="T0" fmla="*/ 633 w 633"/>
                <a:gd name="T1" fmla="*/ 8 h 187"/>
                <a:gd name="T2" fmla="*/ 479 w 633"/>
                <a:gd name="T3" fmla="*/ 138 h 187"/>
                <a:gd name="T4" fmla="*/ 292 w 633"/>
                <a:gd name="T5" fmla="*/ 187 h 187"/>
                <a:gd name="T6" fmla="*/ 114 w 633"/>
                <a:gd name="T7" fmla="*/ 138 h 187"/>
                <a:gd name="T8" fmla="*/ 0 w 633"/>
                <a:gd name="T9" fmla="*/ 0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3" h="187">
                  <a:moveTo>
                    <a:pt x="633" y="8"/>
                  </a:moveTo>
                  <a:cubicBezTo>
                    <a:pt x="607" y="30"/>
                    <a:pt x="536" y="108"/>
                    <a:pt x="479" y="138"/>
                  </a:cubicBezTo>
                  <a:cubicBezTo>
                    <a:pt x="422" y="168"/>
                    <a:pt x="353" y="187"/>
                    <a:pt x="292" y="187"/>
                  </a:cubicBezTo>
                  <a:cubicBezTo>
                    <a:pt x="231" y="187"/>
                    <a:pt x="163" y="169"/>
                    <a:pt x="114" y="138"/>
                  </a:cubicBezTo>
                  <a:cubicBezTo>
                    <a:pt x="65" y="107"/>
                    <a:pt x="24" y="29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05" name="Group 14"/>
          <p:cNvGrpSpPr>
            <a:grpSpLocks/>
          </p:cNvGrpSpPr>
          <p:nvPr/>
        </p:nvGrpSpPr>
        <p:grpSpPr bwMode="auto">
          <a:xfrm>
            <a:off x="3935414" y="4437064"/>
            <a:ext cx="503237" cy="503237"/>
            <a:chOff x="2427" y="1207"/>
            <a:chExt cx="726" cy="726"/>
          </a:xfrm>
        </p:grpSpPr>
        <p:sp>
          <p:nvSpPr>
            <p:cNvPr id="51272" name="Line 15"/>
            <p:cNvSpPr>
              <a:spLocks noChangeShapeType="1"/>
            </p:cNvSpPr>
            <p:nvPr/>
          </p:nvSpPr>
          <p:spPr bwMode="auto">
            <a:xfrm flipV="1">
              <a:off x="2472" y="1389"/>
              <a:ext cx="590" cy="4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3" name="Line 16"/>
            <p:cNvSpPr>
              <a:spLocks noChangeShapeType="1"/>
            </p:cNvSpPr>
            <p:nvPr/>
          </p:nvSpPr>
          <p:spPr bwMode="auto">
            <a:xfrm flipV="1">
              <a:off x="2472" y="1253"/>
              <a:ext cx="500" cy="54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4" name="Line 17"/>
            <p:cNvSpPr>
              <a:spLocks noChangeShapeType="1"/>
            </p:cNvSpPr>
            <p:nvPr/>
          </p:nvSpPr>
          <p:spPr bwMode="auto">
            <a:xfrm>
              <a:off x="2654" y="1253"/>
              <a:ext cx="90" cy="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5" name="Oval 18"/>
            <p:cNvSpPr>
              <a:spLocks noChangeArrowheads="1"/>
            </p:cNvSpPr>
            <p:nvPr/>
          </p:nvSpPr>
          <p:spPr bwMode="auto">
            <a:xfrm>
              <a:off x="2427" y="1207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</p:grpSp>
      <p:grpSp>
        <p:nvGrpSpPr>
          <p:cNvPr id="51206" name="Group 19"/>
          <p:cNvGrpSpPr>
            <a:grpSpLocks/>
          </p:cNvGrpSpPr>
          <p:nvPr/>
        </p:nvGrpSpPr>
        <p:grpSpPr bwMode="auto">
          <a:xfrm>
            <a:off x="4224339" y="3644900"/>
            <a:ext cx="504825" cy="503238"/>
            <a:chOff x="2427" y="1200"/>
            <a:chExt cx="733" cy="733"/>
          </a:xfrm>
        </p:grpSpPr>
        <p:sp>
          <p:nvSpPr>
            <p:cNvPr id="51268" name="Freeform 20"/>
            <p:cNvSpPr>
              <a:spLocks/>
            </p:cNvSpPr>
            <p:nvPr/>
          </p:nvSpPr>
          <p:spPr bwMode="auto">
            <a:xfrm>
              <a:off x="2440" y="1424"/>
              <a:ext cx="696" cy="136"/>
            </a:xfrm>
            <a:custGeom>
              <a:avLst/>
              <a:gdLst>
                <a:gd name="T0" fmla="*/ 32 w 696"/>
                <a:gd name="T1" fmla="*/ 11 h 136"/>
                <a:gd name="T2" fmla="*/ 0 w 696"/>
                <a:gd name="T3" fmla="*/ 136 h 136"/>
                <a:gd name="T4" fmla="*/ 696 w 696"/>
                <a:gd name="T5" fmla="*/ 0 h 136"/>
                <a:gd name="T6" fmla="*/ 40 w 696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6" h="136">
                  <a:moveTo>
                    <a:pt x="32" y="11"/>
                  </a:moveTo>
                  <a:lnTo>
                    <a:pt x="0" y="136"/>
                  </a:lnTo>
                  <a:lnTo>
                    <a:pt x="696" y="0"/>
                  </a:lnTo>
                  <a:lnTo>
                    <a:pt x="40" y="0"/>
                  </a:lnTo>
                </a:path>
              </a:pathLst>
            </a:custGeom>
            <a:solidFill>
              <a:srgbClr val="00CC00"/>
            </a:solidFill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9" name="Freeform 21"/>
            <p:cNvSpPr>
              <a:spLocks/>
            </p:cNvSpPr>
            <p:nvPr/>
          </p:nvSpPr>
          <p:spPr bwMode="auto">
            <a:xfrm>
              <a:off x="2488" y="1200"/>
              <a:ext cx="544" cy="696"/>
            </a:xfrm>
            <a:custGeom>
              <a:avLst/>
              <a:gdLst>
                <a:gd name="T0" fmla="*/ 368 w 544"/>
                <a:gd name="T1" fmla="*/ 0 h 696"/>
                <a:gd name="T2" fmla="*/ 0 w 544"/>
                <a:gd name="T3" fmla="*/ 560 h 696"/>
                <a:gd name="T4" fmla="*/ 192 w 544"/>
                <a:gd name="T5" fmla="*/ 696 h 696"/>
                <a:gd name="T6" fmla="*/ 544 w 544"/>
                <a:gd name="T7" fmla="*/ 72 h 696"/>
                <a:gd name="T8" fmla="*/ 368 w 544"/>
                <a:gd name="T9" fmla="*/ 16 h 6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4" h="696">
                  <a:moveTo>
                    <a:pt x="368" y="0"/>
                  </a:moveTo>
                  <a:lnTo>
                    <a:pt x="0" y="560"/>
                  </a:lnTo>
                  <a:lnTo>
                    <a:pt x="192" y="696"/>
                  </a:lnTo>
                  <a:lnTo>
                    <a:pt x="544" y="72"/>
                  </a:lnTo>
                  <a:lnTo>
                    <a:pt x="368" y="16"/>
                  </a:lnTo>
                </a:path>
              </a:pathLst>
            </a:custGeom>
            <a:solidFill>
              <a:schemeClr val="hlink"/>
            </a:solidFill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0" name="Freeform 22"/>
            <p:cNvSpPr>
              <a:spLocks/>
            </p:cNvSpPr>
            <p:nvPr/>
          </p:nvSpPr>
          <p:spPr bwMode="auto">
            <a:xfrm>
              <a:off x="2653" y="1253"/>
              <a:ext cx="507" cy="635"/>
            </a:xfrm>
            <a:custGeom>
              <a:avLst/>
              <a:gdLst>
                <a:gd name="T0" fmla="*/ 0 w 507"/>
                <a:gd name="T1" fmla="*/ 0 h 635"/>
                <a:gd name="T2" fmla="*/ 507 w 507"/>
                <a:gd name="T3" fmla="*/ 283 h 635"/>
                <a:gd name="T4" fmla="*/ 275 w 507"/>
                <a:gd name="T5" fmla="*/ 635 h 635"/>
                <a:gd name="T6" fmla="*/ 3 w 507"/>
                <a:gd name="T7" fmla="*/ 3 h 6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7" h="635">
                  <a:moveTo>
                    <a:pt x="0" y="0"/>
                  </a:moveTo>
                  <a:lnTo>
                    <a:pt x="507" y="283"/>
                  </a:lnTo>
                  <a:lnTo>
                    <a:pt x="275" y="635"/>
                  </a:lnTo>
                  <a:lnTo>
                    <a:pt x="3" y="3"/>
                  </a:lnTo>
                </a:path>
              </a:pathLst>
            </a:custGeom>
            <a:solidFill>
              <a:srgbClr val="FF3300"/>
            </a:solidFill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1" name="Oval 23"/>
            <p:cNvSpPr>
              <a:spLocks noChangeArrowheads="1"/>
            </p:cNvSpPr>
            <p:nvPr/>
          </p:nvSpPr>
          <p:spPr bwMode="auto">
            <a:xfrm>
              <a:off x="2427" y="1207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</p:grpSp>
      <p:grpSp>
        <p:nvGrpSpPr>
          <p:cNvPr id="51207" name="Group 24"/>
          <p:cNvGrpSpPr>
            <a:grpSpLocks/>
          </p:cNvGrpSpPr>
          <p:nvPr/>
        </p:nvGrpSpPr>
        <p:grpSpPr bwMode="auto">
          <a:xfrm>
            <a:off x="2927351" y="4941888"/>
            <a:ext cx="504825" cy="431800"/>
            <a:chOff x="2607" y="1298"/>
            <a:chExt cx="454" cy="635"/>
          </a:xfrm>
        </p:grpSpPr>
        <p:sp>
          <p:nvSpPr>
            <p:cNvPr id="51263" name="Line 25"/>
            <p:cNvSpPr>
              <a:spLocks noChangeShapeType="1"/>
            </p:cNvSpPr>
            <p:nvPr/>
          </p:nvSpPr>
          <p:spPr bwMode="auto">
            <a:xfrm>
              <a:off x="2607" y="129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4" name="Line 26"/>
            <p:cNvSpPr>
              <a:spLocks noChangeShapeType="1"/>
            </p:cNvSpPr>
            <p:nvPr/>
          </p:nvSpPr>
          <p:spPr bwMode="auto">
            <a:xfrm>
              <a:off x="3061" y="129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5" name="Line 27"/>
            <p:cNvSpPr>
              <a:spLocks noChangeShapeType="1"/>
            </p:cNvSpPr>
            <p:nvPr/>
          </p:nvSpPr>
          <p:spPr bwMode="auto">
            <a:xfrm>
              <a:off x="2608" y="1389"/>
              <a:ext cx="453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6" name="Line 28"/>
            <p:cNvSpPr>
              <a:spLocks noChangeShapeType="1"/>
            </p:cNvSpPr>
            <p:nvPr/>
          </p:nvSpPr>
          <p:spPr bwMode="auto">
            <a:xfrm flipV="1">
              <a:off x="2608" y="1389"/>
              <a:ext cx="453" cy="22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7" name="Line 29"/>
            <p:cNvSpPr>
              <a:spLocks noChangeShapeType="1"/>
            </p:cNvSpPr>
            <p:nvPr/>
          </p:nvSpPr>
          <p:spPr bwMode="auto">
            <a:xfrm flipV="1">
              <a:off x="2608" y="1571"/>
              <a:ext cx="453" cy="317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08" name="Group 30"/>
          <p:cNvGrpSpPr>
            <a:grpSpLocks/>
          </p:cNvGrpSpPr>
          <p:nvPr/>
        </p:nvGrpSpPr>
        <p:grpSpPr bwMode="auto">
          <a:xfrm rot="-5400000">
            <a:off x="2927351" y="4149726"/>
            <a:ext cx="504825" cy="504825"/>
            <a:chOff x="2019" y="1433"/>
            <a:chExt cx="1360" cy="454"/>
          </a:xfrm>
        </p:grpSpPr>
        <p:sp>
          <p:nvSpPr>
            <p:cNvPr id="51258" name="Line 31"/>
            <p:cNvSpPr>
              <a:spLocks noChangeShapeType="1"/>
            </p:cNvSpPr>
            <p:nvPr/>
          </p:nvSpPr>
          <p:spPr bwMode="auto">
            <a:xfrm>
              <a:off x="2019" y="1434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9" name="Line 32"/>
            <p:cNvSpPr>
              <a:spLocks noChangeShapeType="1"/>
            </p:cNvSpPr>
            <p:nvPr/>
          </p:nvSpPr>
          <p:spPr bwMode="auto">
            <a:xfrm>
              <a:off x="2019" y="1887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0" name="AutoShape 33"/>
            <p:cNvSpPr>
              <a:spLocks noChangeArrowheads="1"/>
            </p:cNvSpPr>
            <p:nvPr/>
          </p:nvSpPr>
          <p:spPr bwMode="auto">
            <a:xfrm>
              <a:off x="2200" y="1434"/>
              <a:ext cx="363" cy="453"/>
            </a:xfrm>
            <a:custGeom>
              <a:avLst/>
              <a:gdLst>
                <a:gd name="T0" fmla="*/ 318 w 21600"/>
                <a:gd name="T1" fmla="*/ 227 h 21600"/>
                <a:gd name="T2" fmla="*/ 182 w 21600"/>
                <a:gd name="T3" fmla="*/ 453 h 21600"/>
                <a:gd name="T4" fmla="*/ 45 w 21600"/>
                <a:gd name="T5" fmla="*/ 227 h 21600"/>
                <a:gd name="T6" fmla="*/ 1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82 h 21600"/>
                <a:gd name="T14" fmla="*/ 17078 w 21600"/>
                <a:gd name="T15" fmla="*/ 171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1" name="AutoShape 34"/>
            <p:cNvSpPr>
              <a:spLocks noChangeArrowheads="1"/>
            </p:cNvSpPr>
            <p:nvPr/>
          </p:nvSpPr>
          <p:spPr bwMode="auto">
            <a:xfrm>
              <a:off x="2472" y="1434"/>
              <a:ext cx="681" cy="453"/>
            </a:xfrm>
            <a:prstGeom prst="parallelogram">
              <a:avLst>
                <a:gd name="adj" fmla="val 3758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  <p:sp>
          <p:nvSpPr>
            <p:cNvPr id="51262" name="AutoShape 35"/>
            <p:cNvSpPr>
              <a:spLocks noChangeArrowheads="1"/>
            </p:cNvSpPr>
            <p:nvPr/>
          </p:nvSpPr>
          <p:spPr bwMode="auto">
            <a:xfrm>
              <a:off x="3062" y="1433"/>
              <a:ext cx="227" cy="453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/>
            </a:p>
          </p:txBody>
        </p:sp>
      </p:grpSp>
      <p:grpSp>
        <p:nvGrpSpPr>
          <p:cNvPr id="51209" name="Group 36"/>
          <p:cNvGrpSpPr>
            <a:grpSpLocks/>
          </p:cNvGrpSpPr>
          <p:nvPr/>
        </p:nvGrpSpPr>
        <p:grpSpPr bwMode="auto">
          <a:xfrm>
            <a:off x="2927350" y="3357563"/>
            <a:ext cx="503238" cy="527050"/>
            <a:chOff x="2608" y="1267"/>
            <a:chExt cx="454" cy="635"/>
          </a:xfrm>
        </p:grpSpPr>
        <p:sp>
          <p:nvSpPr>
            <p:cNvPr id="51253" name="Line 37"/>
            <p:cNvSpPr>
              <a:spLocks noChangeShapeType="1"/>
            </p:cNvSpPr>
            <p:nvPr/>
          </p:nvSpPr>
          <p:spPr bwMode="auto">
            <a:xfrm>
              <a:off x="2608" y="126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4" name="Line 38"/>
            <p:cNvSpPr>
              <a:spLocks noChangeShapeType="1"/>
            </p:cNvSpPr>
            <p:nvPr/>
          </p:nvSpPr>
          <p:spPr bwMode="auto">
            <a:xfrm>
              <a:off x="3062" y="126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5" name="Freeform 39"/>
            <p:cNvSpPr>
              <a:spLocks/>
            </p:cNvSpPr>
            <p:nvPr/>
          </p:nvSpPr>
          <p:spPr bwMode="auto">
            <a:xfrm>
              <a:off x="2608" y="1388"/>
              <a:ext cx="454" cy="333"/>
            </a:xfrm>
            <a:custGeom>
              <a:avLst/>
              <a:gdLst>
                <a:gd name="T0" fmla="*/ 0 w 454"/>
                <a:gd name="T1" fmla="*/ 288 h 333"/>
                <a:gd name="T2" fmla="*/ 46 w 454"/>
                <a:gd name="T3" fmla="*/ 197 h 333"/>
                <a:gd name="T4" fmla="*/ 136 w 454"/>
                <a:gd name="T5" fmla="*/ 15 h 333"/>
                <a:gd name="T6" fmla="*/ 273 w 454"/>
                <a:gd name="T7" fmla="*/ 106 h 333"/>
                <a:gd name="T8" fmla="*/ 273 w 454"/>
                <a:gd name="T9" fmla="*/ 288 h 333"/>
                <a:gd name="T10" fmla="*/ 454 w 454"/>
                <a:gd name="T11" fmla="*/ 333 h 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4" h="333">
                  <a:moveTo>
                    <a:pt x="0" y="288"/>
                  </a:moveTo>
                  <a:cubicBezTo>
                    <a:pt x="11" y="265"/>
                    <a:pt x="23" y="242"/>
                    <a:pt x="46" y="197"/>
                  </a:cubicBezTo>
                  <a:cubicBezTo>
                    <a:pt x="69" y="152"/>
                    <a:pt x="98" y="30"/>
                    <a:pt x="136" y="15"/>
                  </a:cubicBezTo>
                  <a:cubicBezTo>
                    <a:pt x="174" y="0"/>
                    <a:pt x="250" y="60"/>
                    <a:pt x="273" y="106"/>
                  </a:cubicBezTo>
                  <a:cubicBezTo>
                    <a:pt x="296" y="152"/>
                    <a:pt x="243" y="250"/>
                    <a:pt x="273" y="288"/>
                  </a:cubicBezTo>
                  <a:cubicBezTo>
                    <a:pt x="303" y="326"/>
                    <a:pt x="378" y="329"/>
                    <a:pt x="454" y="333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6" name="Freeform 40"/>
            <p:cNvSpPr>
              <a:spLocks/>
            </p:cNvSpPr>
            <p:nvPr/>
          </p:nvSpPr>
          <p:spPr bwMode="auto">
            <a:xfrm>
              <a:off x="2608" y="1283"/>
              <a:ext cx="454" cy="295"/>
            </a:xfrm>
            <a:custGeom>
              <a:avLst/>
              <a:gdLst>
                <a:gd name="T0" fmla="*/ 0 w 454"/>
                <a:gd name="T1" fmla="*/ 30 h 295"/>
                <a:gd name="T2" fmla="*/ 91 w 454"/>
                <a:gd name="T3" fmla="*/ 257 h 295"/>
                <a:gd name="T4" fmla="*/ 227 w 454"/>
                <a:gd name="T5" fmla="*/ 257 h 295"/>
                <a:gd name="T6" fmla="*/ 318 w 454"/>
                <a:gd name="T7" fmla="*/ 30 h 295"/>
                <a:gd name="T8" fmla="*/ 454 w 454"/>
                <a:gd name="T9" fmla="*/ 7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95">
                  <a:moveTo>
                    <a:pt x="0" y="30"/>
                  </a:moveTo>
                  <a:cubicBezTo>
                    <a:pt x="26" y="124"/>
                    <a:pt x="53" y="219"/>
                    <a:pt x="91" y="257"/>
                  </a:cubicBezTo>
                  <a:cubicBezTo>
                    <a:pt x="129" y="295"/>
                    <a:pt x="189" y="295"/>
                    <a:pt x="227" y="257"/>
                  </a:cubicBezTo>
                  <a:cubicBezTo>
                    <a:pt x="265" y="219"/>
                    <a:pt x="280" y="60"/>
                    <a:pt x="318" y="30"/>
                  </a:cubicBezTo>
                  <a:cubicBezTo>
                    <a:pt x="356" y="0"/>
                    <a:pt x="405" y="37"/>
                    <a:pt x="454" y="75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7" name="Freeform 41"/>
            <p:cNvSpPr>
              <a:spLocks/>
            </p:cNvSpPr>
            <p:nvPr/>
          </p:nvSpPr>
          <p:spPr bwMode="auto">
            <a:xfrm>
              <a:off x="2608" y="1480"/>
              <a:ext cx="454" cy="422"/>
            </a:xfrm>
            <a:custGeom>
              <a:avLst/>
              <a:gdLst>
                <a:gd name="T0" fmla="*/ 0 w 454"/>
                <a:gd name="T1" fmla="*/ 377 h 422"/>
                <a:gd name="T2" fmla="*/ 136 w 454"/>
                <a:gd name="T3" fmla="*/ 332 h 422"/>
                <a:gd name="T4" fmla="*/ 318 w 454"/>
                <a:gd name="T5" fmla="*/ 377 h 422"/>
                <a:gd name="T6" fmla="*/ 363 w 454"/>
                <a:gd name="T7" fmla="*/ 60 h 422"/>
                <a:gd name="T8" fmla="*/ 454 w 454"/>
                <a:gd name="T9" fmla="*/ 14 h 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422">
                  <a:moveTo>
                    <a:pt x="0" y="377"/>
                  </a:moveTo>
                  <a:cubicBezTo>
                    <a:pt x="41" y="354"/>
                    <a:pt x="83" y="332"/>
                    <a:pt x="136" y="332"/>
                  </a:cubicBezTo>
                  <a:cubicBezTo>
                    <a:pt x="189" y="332"/>
                    <a:pt x="280" y="422"/>
                    <a:pt x="318" y="377"/>
                  </a:cubicBezTo>
                  <a:cubicBezTo>
                    <a:pt x="356" y="332"/>
                    <a:pt x="340" y="120"/>
                    <a:pt x="363" y="60"/>
                  </a:cubicBezTo>
                  <a:cubicBezTo>
                    <a:pt x="386" y="0"/>
                    <a:pt x="420" y="7"/>
                    <a:pt x="454" y="14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10" name="Group 42"/>
          <p:cNvGrpSpPr>
            <a:grpSpLocks/>
          </p:cNvGrpSpPr>
          <p:nvPr/>
        </p:nvGrpSpPr>
        <p:grpSpPr bwMode="auto">
          <a:xfrm>
            <a:off x="3503614" y="2565400"/>
            <a:ext cx="1582737" cy="300038"/>
            <a:chOff x="1837" y="1525"/>
            <a:chExt cx="2358" cy="688"/>
          </a:xfrm>
        </p:grpSpPr>
        <p:sp>
          <p:nvSpPr>
            <p:cNvPr id="51244" name="Freeform 43"/>
            <p:cNvSpPr>
              <a:spLocks/>
            </p:cNvSpPr>
            <p:nvPr/>
          </p:nvSpPr>
          <p:spPr bwMode="auto">
            <a:xfrm>
              <a:off x="2245" y="1661"/>
              <a:ext cx="488" cy="516"/>
            </a:xfrm>
            <a:custGeom>
              <a:avLst/>
              <a:gdLst>
                <a:gd name="T0" fmla="*/ 0 w 488"/>
                <a:gd name="T1" fmla="*/ 516 h 516"/>
                <a:gd name="T2" fmla="*/ 136 w 488"/>
                <a:gd name="T3" fmla="*/ 76 h 516"/>
                <a:gd name="T4" fmla="*/ 264 w 488"/>
                <a:gd name="T5" fmla="*/ 204 h 516"/>
                <a:gd name="T6" fmla="*/ 352 w 488"/>
                <a:gd name="T7" fmla="*/ 12 h 516"/>
                <a:gd name="T8" fmla="*/ 400 w 488"/>
                <a:gd name="T9" fmla="*/ 276 h 516"/>
                <a:gd name="T10" fmla="*/ 488 w 488"/>
                <a:gd name="T11" fmla="*/ 508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8" h="516">
                  <a:moveTo>
                    <a:pt x="0" y="516"/>
                  </a:moveTo>
                  <a:cubicBezTo>
                    <a:pt x="23" y="443"/>
                    <a:pt x="92" y="128"/>
                    <a:pt x="136" y="76"/>
                  </a:cubicBezTo>
                  <a:cubicBezTo>
                    <a:pt x="180" y="24"/>
                    <a:pt x="228" y="215"/>
                    <a:pt x="264" y="204"/>
                  </a:cubicBezTo>
                  <a:cubicBezTo>
                    <a:pt x="300" y="193"/>
                    <a:pt x="330" y="0"/>
                    <a:pt x="352" y="12"/>
                  </a:cubicBezTo>
                  <a:cubicBezTo>
                    <a:pt x="374" y="24"/>
                    <a:pt x="377" y="193"/>
                    <a:pt x="400" y="276"/>
                  </a:cubicBezTo>
                  <a:cubicBezTo>
                    <a:pt x="423" y="359"/>
                    <a:pt x="470" y="460"/>
                    <a:pt x="488" y="508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5" name="Freeform 44"/>
            <p:cNvSpPr>
              <a:spLocks/>
            </p:cNvSpPr>
            <p:nvPr/>
          </p:nvSpPr>
          <p:spPr bwMode="auto">
            <a:xfrm>
              <a:off x="2925" y="1793"/>
              <a:ext cx="443" cy="367"/>
            </a:xfrm>
            <a:custGeom>
              <a:avLst/>
              <a:gdLst>
                <a:gd name="T0" fmla="*/ 0 w 443"/>
                <a:gd name="T1" fmla="*/ 324 h 367"/>
                <a:gd name="T2" fmla="*/ 123 w 443"/>
                <a:gd name="T3" fmla="*/ 15 h 367"/>
                <a:gd name="T4" fmla="*/ 243 w 443"/>
                <a:gd name="T5" fmla="*/ 231 h 367"/>
                <a:gd name="T6" fmla="*/ 371 w 443"/>
                <a:gd name="T7" fmla="*/ 111 h 367"/>
                <a:gd name="T8" fmla="*/ 443 w 443"/>
                <a:gd name="T9" fmla="*/ 367 h 3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3" h="367">
                  <a:moveTo>
                    <a:pt x="0" y="324"/>
                  </a:moveTo>
                  <a:cubicBezTo>
                    <a:pt x="20" y="273"/>
                    <a:pt x="83" y="30"/>
                    <a:pt x="123" y="15"/>
                  </a:cubicBezTo>
                  <a:cubicBezTo>
                    <a:pt x="163" y="0"/>
                    <a:pt x="202" y="215"/>
                    <a:pt x="243" y="231"/>
                  </a:cubicBezTo>
                  <a:cubicBezTo>
                    <a:pt x="284" y="247"/>
                    <a:pt x="338" y="88"/>
                    <a:pt x="371" y="111"/>
                  </a:cubicBezTo>
                  <a:cubicBezTo>
                    <a:pt x="404" y="134"/>
                    <a:pt x="428" y="314"/>
                    <a:pt x="443" y="367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6" name="Freeform 45"/>
            <p:cNvSpPr>
              <a:spLocks/>
            </p:cNvSpPr>
            <p:nvPr/>
          </p:nvSpPr>
          <p:spPr bwMode="auto">
            <a:xfrm>
              <a:off x="3296" y="1703"/>
              <a:ext cx="480" cy="409"/>
            </a:xfrm>
            <a:custGeom>
              <a:avLst/>
              <a:gdLst>
                <a:gd name="T0" fmla="*/ 0 w 480"/>
                <a:gd name="T1" fmla="*/ 409 h 409"/>
                <a:gd name="T2" fmla="*/ 219 w 480"/>
                <a:gd name="T3" fmla="*/ 199 h 409"/>
                <a:gd name="T4" fmla="*/ 312 w 480"/>
                <a:gd name="T5" fmla="*/ 305 h 409"/>
                <a:gd name="T6" fmla="*/ 392 w 480"/>
                <a:gd name="T7" fmla="*/ 17 h 409"/>
                <a:gd name="T8" fmla="*/ 480 w 480"/>
                <a:gd name="T9" fmla="*/ 409 h 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409">
                  <a:moveTo>
                    <a:pt x="0" y="409"/>
                  </a:moveTo>
                  <a:cubicBezTo>
                    <a:pt x="36" y="374"/>
                    <a:pt x="167" y="216"/>
                    <a:pt x="219" y="199"/>
                  </a:cubicBezTo>
                  <a:cubicBezTo>
                    <a:pt x="271" y="182"/>
                    <a:pt x="283" y="335"/>
                    <a:pt x="312" y="305"/>
                  </a:cubicBezTo>
                  <a:cubicBezTo>
                    <a:pt x="341" y="275"/>
                    <a:pt x="364" y="0"/>
                    <a:pt x="392" y="17"/>
                  </a:cubicBezTo>
                  <a:cubicBezTo>
                    <a:pt x="420" y="34"/>
                    <a:pt x="462" y="327"/>
                    <a:pt x="480" y="409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7" name="Line 46"/>
            <p:cNvSpPr>
              <a:spLocks noChangeShapeType="1"/>
            </p:cNvSpPr>
            <p:nvPr/>
          </p:nvSpPr>
          <p:spPr bwMode="auto">
            <a:xfrm>
              <a:off x="3289" y="2115"/>
              <a:ext cx="499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8" name="Freeform 47"/>
            <p:cNvSpPr>
              <a:spLocks/>
            </p:cNvSpPr>
            <p:nvPr/>
          </p:nvSpPr>
          <p:spPr bwMode="auto">
            <a:xfrm>
              <a:off x="2109" y="2205"/>
              <a:ext cx="1779" cy="3"/>
            </a:xfrm>
            <a:custGeom>
              <a:avLst/>
              <a:gdLst>
                <a:gd name="T0" fmla="*/ 1779 w 1779"/>
                <a:gd name="T1" fmla="*/ 0 h 3"/>
                <a:gd name="T2" fmla="*/ 0 w 1779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79" h="3">
                  <a:moveTo>
                    <a:pt x="1779" y="0"/>
                  </a:moveTo>
                  <a:lnTo>
                    <a:pt x="0" y="3"/>
                  </a:lnTo>
                </a:path>
              </a:pathLst>
            </a:cu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9" name="Line 48"/>
            <p:cNvSpPr>
              <a:spLocks noChangeShapeType="1"/>
            </p:cNvSpPr>
            <p:nvPr/>
          </p:nvSpPr>
          <p:spPr bwMode="auto">
            <a:xfrm flipH="1" flipV="1">
              <a:off x="2246" y="2160"/>
              <a:ext cx="499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0" name="Line 49"/>
            <p:cNvSpPr>
              <a:spLocks noChangeShapeType="1"/>
            </p:cNvSpPr>
            <p:nvPr/>
          </p:nvSpPr>
          <p:spPr bwMode="auto">
            <a:xfrm flipV="1">
              <a:off x="2925" y="2160"/>
              <a:ext cx="45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1" name="Line 50"/>
            <p:cNvSpPr>
              <a:spLocks noChangeShapeType="1"/>
            </p:cNvSpPr>
            <p:nvPr/>
          </p:nvSpPr>
          <p:spPr bwMode="auto">
            <a:xfrm>
              <a:off x="1837" y="2160"/>
              <a:ext cx="23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2" name="Freeform 51"/>
            <p:cNvSpPr>
              <a:spLocks/>
            </p:cNvSpPr>
            <p:nvPr/>
          </p:nvSpPr>
          <p:spPr bwMode="auto">
            <a:xfrm>
              <a:off x="2154" y="1525"/>
              <a:ext cx="1736" cy="688"/>
            </a:xfrm>
            <a:custGeom>
              <a:avLst/>
              <a:gdLst>
                <a:gd name="T0" fmla="*/ 0 w 1736"/>
                <a:gd name="T1" fmla="*/ 688 h 688"/>
                <a:gd name="T2" fmla="*/ 152 w 1736"/>
                <a:gd name="T3" fmla="*/ 176 h 688"/>
                <a:gd name="T4" fmla="*/ 534 w 1736"/>
                <a:gd name="T5" fmla="*/ 75 h 688"/>
                <a:gd name="T6" fmla="*/ 752 w 1736"/>
                <a:gd name="T7" fmla="*/ 368 h 688"/>
                <a:gd name="T8" fmla="*/ 928 w 1736"/>
                <a:gd name="T9" fmla="*/ 536 h 688"/>
                <a:gd name="T10" fmla="*/ 1208 w 1736"/>
                <a:gd name="T11" fmla="*/ 72 h 688"/>
                <a:gd name="T12" fmla="*/ 1600 w 1736"/>
                <a:gd name="T13" fmla="*/ 104 h 688"/>
                <a:gd name="T14" fmla="*/ 1736 w 1736"/>
                <a:gd name="T15" fmla="*/ 688 h 6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6" h="688">
                  <a:moveTo>
                    <a:pt x="0" y="688"/>
                  </a:moveTo>
                  <a:cubicBezTo>
                    <a:pt x="25" y="603"/>
                    <a:pt x="63" y="278"/>
                    <a:pt x="152" y="176"/>
                  </a:cubicBezTo>
                  <a:cubicBezTo>
                    <a:pt x="241" y="74"/>
                    <a:pt x="434" y="43"/>
                    <a:pt x="534" y="75"/>
                  </a:cubicBezTo>
                  <a:cubicBezTo>
                    <a:pt x="634" y="107"/>
                    <a:pt x="686" y="291"/>
                    <a:pt x="752" y="368"/>
                  </a:cubicBezTo>
                  <a:cubicBezTo>
                    <a:pt x="818" y="445"/>
                    <a:pt x="852" y="585"/>
                    <a:pt x="928" y="536"/>
                  </a:cubicBezTo>
                  <a:cubicBezTo>
                    <a:pt x="1004" y="487"/>
                    <a:pt x="1096" y="144"/>
                    <a:pt x="1208" y="72"/>
                  </a:cubicBezTo>
                  <a:cubicBezTo>
                    <a:pt x="1320" y="0"/>
                    <a:pt x="1512" y="1"/>
                    <a:pt x="1600" y="104"/>
                  </a:cubicBezTo>
                  <a:cubicBezTo>
                    <a:pt x="1688" y="207"/>
                    <a:pt x="1708" y="566"/>
                    <a:pt x="1736" y="688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11" name="Group 52"/>
          <p:cNvGrpSpPr>
            <a:grpSpLocks/>
          </p:cNvGrpSpPr>
          <p:nvPr/>
        </p:nvGrpSpPr>
        <p:grpSpPr bwMode="auto">
          <a:xfrm>
            <a:off x="4006851" y="1125538"/>
            <a:ext cx="720725" cy="588962"/>
            <a:chOff x="2253" y="1298"/>
            <a:chExt cx="1803" cy="915"/>
          </a:xfrm>
        </p:grpSpPr>
        <p:sp>
          <p:nvSpPr>
            <p:cNvPr id="51240" name="Freeform 53"/>
            <p:cNvSpPr>
              <a:spLocks/>
            </p:cNvSpPr>
            <p:nvPr/>
          </p:nvSpPr>
          <p:spPr bwMode="auto">
            <a:xfrm>
              <a:off x="2455" y="1298"/>
              <a:ext cx="969" cy="774"/>
            </a:xfrm>
            <a:custGeom>
              <a:avLst/>
              <a:gdLst>
                <a:gd name="T0" fmla="*/ 129 w 969"/>
                <a:gd name="T1" fmla="*/ 774 h 774"/>
                <a:gd name="T2" fmla="*/ 25 w 969"/>
                <a:gd name="T3" fmla="*/ 318 h 774"/>
                <a:gd name="T4" fmla="*/ 282 w 969"/>
                <a:gd name="T5" fmla="*/ 73 h 774"/>
                <a:gd name="T6" fmla="*/ 532 w 969"/>
                <a:gd name="T7" fmla="*/ 197 h 774"/>
                <a:gd name="T8" fmla="*/ 704 w 969"/>
                <a:gd name="T9" fmla="*/ 12 h 774"/>
                <a:gd name="T10" fmla="*/ 797 w 969"/>
                <a:gd name="T11" fmla="*/ 267 h 774"/>
                <a:gd name="T12" fmla="*/ 969 w 969"/>
                <a:gd name="T13" fmla="*/ 491 h 7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9" h="774">
                  <a:moveTo>
                    <a:pt x="129" y="774"/>
                  </a:moveTo>
                  <a:cubicBezTo>
                    <a:pt x="112" y="698"/>
                    <a:pt x="0" y="435"/>
                    <a:pt x="25" y="318"/>
                  </a:cubicBezTo>
                  <a:cubicBezTo>
                    <a:pt x="50" y="201"/>
                    <a:pt x="198" y="93"/>
                    <a:pt x="282" y="73"/>
                  </a:cubicBezTo>
                  <a:cubicBezTo>
                    <a:pt x="366" y="53"/>
                    <a:pt x="462" y="208"/>
                    <a:pt x="532" y="197"/>
                  </a:cubicBezTo>
                  <a:cubicBezTo>
                    <a:pt x="602" y="187"/>
                    <a:pt x="661" y="0"/>
                    <a:pt x="704" y="12"/>
                  </a:cubicBezTo>
                  <a:cubicBezTo>
                    <a:pt x="747" y="23"/>
                    <a:pt x="752" y="187"/>
                    <a:pt x="797" y="267"/>
                  </a:cubicBezTo>
                  <a:cubicBezTo>
                    <a:pt x="842" y="347"/>
                    <a:pt x="934" y="445"/>
                    <a:pt x="969" y="491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1" name="Freeform 54"/>
            <p:cNvSpPr>
              <a:spLocks/>
            </p:cNvSpPr>
            <p:nvPr/>
          </p:nvSpPr>
          <p:spPr bwMode="auto">
            <a:xfrm>
              <a:off x="2800" y="1528"/>
              <a:ext cx="1056" cy="539"/>
            </a:xfrm>
            <a:custGeom>
              <a:avLst/>
              <a:gdLst>
                <a:gd name="T0" fmla="*/ 0 w 1056"/>
                <a:gd name="T1" fmla="*/ 512 h 539"/>
                <a:gd name="T2" fmla="*/ 248 w 1056"/>
                <a:gd name="T3" fmla="*/ 284 h 539"/>
                <a:gd name="T4" fmla="*/ 368 w 1056"/>
                <a:gd name="T5" fmla="*/ 500 h 539"/>
                <a:gd name="T6" fmla="*/ 632 w 1056"/>
                <a:gd name="T7" fmla="*/ 456 h 539"/>
                <a:gd name="T8" fmla="*/ 1056 w 1056"/>
                <a:gd name="T9" fmla="*/ 0 h 5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6" h="539">
                  <a:moveTo>
                    <a:pt x="0" y="512"/>
                  </a:moveTo>
                  <a:cubicBezTo>
                    <a:pt x="41" y="473"/>
                    <a:pt x="187" y="286"/>
                    <a:pt x="248" y="284"/>
                  </a:cubicBezTo>
                  <a:cubicBezTo>
                    <a:pt x="309" y="282"/>
                    <a:pt x="304" y="471"/>
                    <a:pt x="368" y="500"/>
                  </a:cubicBezTo>
                  <a:cubicBezTo>
                    <a:pt x="432" y="529"/>
                    <a:pt x="517" y="539"/>
                    <a:pt x="632" y="456"/>
                  </a:cubicBezTo>
                  <a:cubicBezTo>
                    <a:pt x="747" y="373"/>
                    <a:pt x="968" y="95"/>
                    <a:pt x="1056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2" name="Freeform 55"/>
            <p:cNvSpPr>
              <a:spLocks/>
            </p:cNvSpPr>
            <p:nvPr/>
          </p:nvSpPr>
          <p:spPr bwMode="auto">
            <a:xfrm>
              <a:off x="2688" y="1360"/>
              <a:ext cx="1368" cy="616"/>
            </a:xfrm>
            <a:custGeom>
              <a:avLst/>
              <a:gdLst>
                <a:gd name="T0" fmla="*/ 0 w 1368"/>
                <a:gd name="T1" fmla="*/ 288 h 616"/>
                <a:gd name="T2" fmla="*/ 412 w 1368"/>
                <a:gd name="T3" fmla="*/ 271 h 616"/>
                <a:gd name="T4" fmla="*/ 601 w 1368"/>
                <a:gd name="T5" fmla="*/ 423 h 616"/>
                <a:gd name="T6" fmla="*/ 765 w 1368"/>
                <a:gd name="T7" fmla="*/ 8 h 616"/>
                <a:gd name="T8" fmla="*/ 912 w 1368"/>
                <a:gd name="T9" fmla="*/ 472 h 616"/>
                <a:gd name="T10" fmla="*/ 1368 w 1368"/>
                <a:gd name="T11" fmla="*/ 616 h 6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68" h="616">
                  <a:moveTo>
                    <a:pt x="0" y="288"/>
                  </a:moveTo>
                  <a:cubicBezTo>
                    <a:pt x="69" y="285"/>
                    <a:pt x="312" y="249"/>
                    <a:pt x="412" y="271"/>
                  </a:cubicBezTo>
                  <a:cubicBezTo>
                    <a:pt x="512" y="293"/>
                    <a:pt x="542" y="466"/>
                    <a:pt x="601" y="423"/>
                  </a:cubicBezTo>
                  <a:cubicBezTo>
                    <a:pt x="660" y="380"/>
                    <a:pt x="713" y="0"/>
                    <a:pt x="765" y="8"/>
                  </a:cubicBezTo>
                  <a:cubicBezTo>
                    <a:pt x="817" y="16"/>
                    <a:pt x="812" y="371"/>
                    <a:pt x="912" y="472"/>
                  </a:cubicBezTo>
                  <a:cubicBezTo>
                    <a:pt x="1012" y="573"/>
                    <a:pt x="1273" y="586"/>
                    <a:pt x="1368" y="616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3" name="Freeform 56"/>
            <p:cNvSpPr>
              <a:spLocks/>
            </p:cNvSpPr>
            <p:nvPr/>
          </p:nvSpPr>
          <p:spPr bwMode="auto">
            <a:xfrm>
              <a:off x="2253" y="1304"/>
              <a:ext cx="1637" cy="909"/>
            </a:xfrm>
            <a:custGeom>
              <a:avLst/>
              <a:gdLst>
                <a:gd name="T0" fmla="*/ 219 w 1637"/>
                <a:gd name="T1" fmla="*/ 0 h 909"/>
                <a:gd name="T2" fmla="*/ 53 w 1637"/>
                <a:gd name="T3" fmla="*/ 397 h 909"/>
                <a:gd name="T4" fmla="*/ 539 w 1637"/>
                <a:gd name="T5" fmla="*/ 480 h 909"/>
                <a:gd name="T6" fmla="*/ 653 w 1637"/>
                <a:gd name="T7" fmla="*/ 589 h 909"/>
                <a:gd name="T8" fmla="*/ 829 w 1637"/>
                <a:gd name="T9" fmla="*/ 757 h 909"/>
                <a:gd name="T10" fmla="*/ 1109 w 1637"/>
                <a:gd name="T11" fmla="*/ 293 h 909"/>
                <a:gd name="T12" fmla="*/ 1501 w 1637"/>
                <a:gd name="T13" fmla="*/ 325 h 909"/>
                <a:gd name="T14" fmla="*/ 1637 w 1637"/>
                <a:gd name="T15" fmla="*/ 909 h 9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7" h="909">
                  <a:moveTo>
                    <a:pt x="219" y="0"/>
                  </a:moveTo>
                  <a:cubicBezTo>
                    <a:pt x="191" y="66"/>
                    <a:pt x="0" y="317"/>
                    <a:pt x="53" y="397"/>
                  </a:cubicBezTo>
                  <a:cubicBezTo>
                    <a:pt x="106" y="477"/>
                    <a:pt x="439" y="448"/>
                    <a:pt x="539" y="480"/>
                  </a:cubicBezTo>
                  <a:cubicBezTo>
                    <a:pt x="639" y="512"/>
                    <a:pt x="605" y="543"/>
                    <a:pt x="653" y="589"/>
                  </a:cubicBezTo>
                  <a:cubicBezTo>
                    <a:pt x="701" y="635"/>
                    <a:pt x="753" y="806"/>
                    <a:pt x="829" y="757"/>
                  </a:cubicBezTo>
                  <a:cubicBezTo>
                    <a:pt x="905" y="708"/>
                    <a:pt x="997" y="365"/>
                    <a:pt x="1109" y="293"/>
                  </a:cubicBezTo>
                  <a:cubicBezTo>
                    <a:pt x="1221" y="221"/>
                    <a:pt x="1413" y="222"/>
                    <a:pt x="1501" y="325"/>
                  </a:cubicBezTo>
                  <a:cubicBezTo>
                    <a:pt x="1589" y="428"/>
                    <a:pt x="1609" y="787"/>
                    <a:pt x="1637" y="909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12" name="Group 57"/>
          <p:cNvGrpSpPr>
            <a:grpSpLocks/>
          </p:cNvGrpSpPr>
          <p:nvPr/>
        </p:nvGrpSpPr>
        <p:grpSpPr bwMode="auto">
          <a:xfrm>
            <a:off x="3648076" y="1844676"/>
            <a:ext cx="1439863" cy="423863"/>
            <a:chOff x="1701" y="1279"/>
            <a:chExt cx="2313" cy="857"/>
          </a:xfrm>
        </p:grpSpPr>
        <p:sp>
          <p:nvSpPr>
            <p:cNvPr id="51235" name="Freeform 58"/>
            <p:cNvSpPr>
              <a:spLocks/>
            </p:cNvSpPr>
            <p:nvPr/>
          </p:nvSpPr>
          <p:spPr bwMode="auto">
            <a:xfrm>
              <a:off x="2472" y="1298"/>
              <a:ext cx="1056" cy="838"/>
            </a:xfrm>
            <a:custGeom>
              <a:avLst/>
              <a:gdLst>
                <a:gd name="T0" fmla="*/ 0 w 1056"/>
                <a:gd name="T1" fmla="*/ 499 h 838"/>
                <a:gd name="T2" fmla="*/ 265 w 1056"/>
                <a:gd name="T3" fmla="*/ 73 h 838"/>
                <a:gd name="T4" fmla="*/ 515 w 1056"/>
                <a:gd name="T5" fmla="*/ 197 h 838"/>
                <a:gd name="T6" fmla="*/ 687 w 1056"/>
                <a:gd name="T7" fmla="*/ 12 h 838"/>
                <a:gd name="T8" fmla="*/ 780 w 1056"/>
                <a:gd name="T9" fmla="*/ 267 h 838"/>
                <a:gd name="T10" fmla="*/ 1056 w 1056"/>
                <a:gd name="T11" fmla="*/ 838 h 8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6" h="838">
                  <a:moveTo>
                    <a:pt x="0" y="499"/>
                  </a:moveTo>
                  <a:cubicBezTo>
                    <a:pt x="45" y="428"/>
                    <a:pt x="179" y="124"/>
                    <a:pt x="265" y="73"/>
                  </a:cubicBezTo>
                  <a:cubicBezTo>
                    <a:pt x="351" y="23"/>
                    <a:pt x="445" y="208"/>
                    <a:pt x="515" y="197"/>
                  </a:cubicBezTo>
                  <a:cubicBezTo>
                    <a:pt x="585" y="187"/>
                    <a:pt x="644" y="0"/>
                    <a:pt x="687" y="12"/>
                  </a:cubicBezTo>
                  <a:cubicBezTo>
                    <a:pt x="730" y="23"/>
                    <a:pt x="719" y="129"/>
                    <a:pt x="780" y="267"/>
                  </a:cubicBezTo>
                  <a:cubicBezTo>
                    <a:pt x="841" y="405"/>
                    <a:pt x="999" y="719"/>
                    <a:pt x="1056" y="838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Freeform 59"/>
            <p:cNvSpPr>
              <a:spLocks/>
            </p:cNvSpPr>
            <p:nvPr/>
          </p:nvSpPr>
          <p:spPr bwMode="auto">
            <a:xfrm>
              <a:off x="2789" y="1512"/>
              <a:ext cx="811" cy="595"/>
            </a:xfrm>
            <a:custGeom>
              <a:avLst/>
              <a:gdLst>
                <a:gd name="T0" fmla="*/ 119 w 811"/>
                <a:gd name="T1" fmla="*/ 595 h 595"/>
                <a:gd name="T2" fmla="*/ 50 w 811"/>
                <a:gd name="T3" fmla="*/ 122 h 595"/>
                <a:gd name="T4" fmla="*/ 418 w 811"/>
                <a:gd name="T5" fmla="*/ 378 h 595"/>
                <a:gd name="T6" fmla="*/ 651 w 811"/>
                <a:gd name="T7" fmla="*/ 216 h 595"/>
                <a:gd name="T8" fmla="*/ 811 w 811"/>
                <a:gd name="T9" fmla="*/ 0 h 5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1" h="595">
                  <a:moveTo>
                    <a:pt x="119" y="595"/>
                  </a:moveTo>
                  <a:cubicBezTo>
                    <a:pt x="108" y="516"/>
                    <a:pt x="0" y="158"/>
                    <a:pt x="50" y="122"/>
                  </a:cubicBezTo>
                  <a:cubicBezTo>
                    <a:pt x="100" y="86"/>
                    <a:pt x="318" y="362"/>
                    <a:pt x="418" y="378"/>
                  </a:cubicBezTo>
                  <a:cubicBezTo>
                    <a:pt x="518" y="394"/>
                    <a:pt x="586" y="279"/>
                    <a:pt x="651" y="216"/>
                  </a:cubicBezTo>
                  <a:cubicBezTo>
                    <a:pt x="716" y="153"/>
                    <a:pt x="778" y="45"/>
                    <a:pt x="811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37" name="Freeform 60"/>
            <p:cNvSpPr>
              <a:spLocks/>
            </p:cNvSpPr>
            <p:nvPr/>
          </p:nvSpPr>
          <p:spPr bwMode="auto">
            <a:xfrm>
              <a:off x="2504" y="1493"/>
              <a:ext cx="712" cy="627"/>
            </a:xfrm>
            <a:custGeom>
              <a:avLst/>
              <a:gdLst>
                <a:gd name="T0" fmla="*/ 0 w 712"/>
                <a:gd name="T1" fmla="*/ 627 h 627"/>
                <a:gd name="T2" fmla="*/ 280 w 712"/>
                <a:gd name="T3" fmla="*/ 75 h 627"/>
                <a:gd name="T4" fmla="*/ 552 w 712"/>
                <a:gd name="T5" fmla="*/ 179 h 627"/>
                <a:gd name="T6" fmla="*/ 688 w 712"/>
                <a:gd name="T7" fmla="*/ 203 h 627"/>
                <a:gd name="T8" fmla="*/ 696 w 712"/>
                <a:gd name="T9" fmla="*/ 299 h 6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2" h="627">
                  <a:moveTo>
                    <a:pt x="0" y="627"/>
                  </a:moveTo>
                  <a:cubicBezTo>
                    <a:pt x="47" y="535"/>
                    <a:pt x="188" y="150"/>
                    <a:pt x="280" y="75"/>
                  </a:cubicBezTo>
                  <a:cubicBezTo>
                    <a:pt x="372" y="0"/>
                    <a:pt x="484" y="158"/>
                    <a:pt x="552" y="179"/>
                  </a:cubicBezTo>
                  <a:cubicBezTo>
                    <a:pt x="620" y="200"/>
                    <a:pt x="664" y="183"/>
                    <a:pt x="688" y="203"/>
                  </a:cubicBezTo>
                  <a:cubicBezTo>
                    <a:pt x="712" y="223"/>
                    <a:pt x="694" y="279"/>
                    <a:pt x="696" y="299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Freeform 61"/>
            <p:cNvSpPr>
              <a:spLocks/>
            </p:cNvSpPr>
            <p:nvPr/>
          </p:nvSpPr>
          <p:spPr bwMode="auto">
            <a:xfrm>
              <a:off x="1973" y="1279"/>
              <a:ext cx="1214" cy="848"/>
            </a:xfrm>
            <a:custGeom>
              <a:avLst/>
              <a:gdLst>
                <a:gd name="T0" fmla="*/ 0 w 1214"/>
                <a:gd name="T1" fmla="*/ 848 h 848"/>
                <a:gd name="T2" fmla="*/ 152 w 1214"/>
                <a:gd name="T3" fmla="*/ 336 h 848"/>
                <a:gd name="T4" fmla="*/ 534 w 1214"/>
                <a:gd name="T5" fmla="*/ 235 h 848"/>
                <a:gd name="T6" fmla="*/ 752 w 1214"/>
                <a:gd name="T7" fmla="*/ 528 h 848"/>
                <a:gd name="T8" fmla="*/ 928 w 1214"/>
                <a:gd name="T9" fmla="*/ 696 h 848"/>
                <a:gd name="T10" fmla="*/ 1208 w 1214"/>
                <a:gd name="T11" fmla="*/ 232 h 848"/>
                <a:gd name="T12" fmla="*/ 963 w 1214"/>
                <a:gd name="T13" fmla="*/ 49 h 848"/>
                <a:gd name="T14" fmla="*/ 771 w 1214"/>
                <a:gd name="T15" fmla="*/ 1 h 848"/>
                <a:gd name="T16" fmla="*/ 555 w 1214"/>
                <a:gd name="T17" fmla="*/ 57 h 8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14" h="848">
                  <a:moveTo>
                    <a:pt x="0" y="848"/>
                  </a:moveTo>
                  <a:cubicBezTo>
                    <a:pt x="25" y="763"/>
                    <a:pt x="63" y="438"/>
                    <a:pt x="152" y="336"/>
                  </a:cubicBezTo>
                  <a:cubicBezTo>
                    <a:pt x="241" y="234"/>
                    <a:pt x="434" y="203"/>
                    <a:pt x="534" y="235"/>
                  </a:cubicBezTo>
                  <a:cubicBezTo>
                    <a:pt x="634" y="267"/>
                    <a:pt x="686" y="451"/>
                    <a:pt x="752" y="528"/>
                  </a:cubicBezTo>
                  <a:cubicBezTo>
                    <a:pt x="818" y="605"/>
                    <a:pt x="852" y="745"/>
                    <a:pt x="928" y="696"/>
                  </a:cubicBezTo>
                  <a:cubicBezTo>
                    <a:pt x="1004" y="647"/>
                    <a:pt x="1202" y="340"/>
                    <a:pt x="1208" y="232"/>
                  </a:cubicBezTo>
                  <a:cubicBezTo>
                    <a:pt x="1214" y="124"/>
                    <a:pt x="1036" y="87"/>
                    <a:pt x="963" y="49"/>
                  </a:cubicBezTo>
                  <a:cubicBezTo>
                    <a:pt x="890" y="11"/>
                    <a:pt x="839" y="0"/>
                    <a:pt x="771" y="1"/>
                  </a:cubicBezTo>
                  <a:cubicBezTo>
                    <a:pt x="703" y="2"/>
                    <a:pt x="600" y="45"/>
                    <a:pt x="555" y="57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39" name="Line 62"/>
            <p:cNvSpPr>
              <a:spLocks noChangeShapeType="1"/>
            </p:cNvSpPr>
            <p:nvPr/>
          </p:nvSpPr>
          <p:spPr bwMode="auto">
            <a:xfrm>
              <a:off x="1701" y="2115"/>
              <a:ext cx="2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13" name="Text Box 63"/>
          <p:cNvSpPr txBox="1">
            <a:spLocks noChangeArrowheads="1"/>
          </p:cNvSpPr>
          <p:nvPr/>
        </p:nvSpPr>
        <p:spPr bwMode="auto">
          <a:xfrm>
            <a:off x="7464426" y="5300664"/>
            <a:ext cx="13684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INT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14" name="Text Box 64"/>
          <p:cNvSpPr txBox="1">
            <a:spLocks noChangeArrowheads="1"/>
          </p:cNvSpPr>
          <p:nvPr/>
        </p:nvSpPr>
        <p:spPr bwMode="auto">
          <a:xfrm>
            <a:off x="8401050" y="4724401"/>
            <a:ext cx="10795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PER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15" name="Text Box 65"/>
          <p:cNvSpPr txBox="1">
            <a:spLocks noChangeArrowheads="1"/>
          </p:cNvSpPr>
          <p:nvPr/>
        </p:nvSpPr>
        <p:spPr bwMode="auto">
          <a:xfrm>
            <a:off x="8401050" y="4076701"/>
            <a:ext cx="1150938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TRAP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16" name="Text Box 66"/>
          <p:cNvSpPr txBox="1">
            <a:spLocks noChangeArrowheads="1"/>
          </p:cNvSpPr>
          <p:nvPr/>
        </p:nvSpPr>
        <p:spPr bwMode="auto">
          <a:xfrm>
            <a:off x="8543926" y="3500439"/>
            <a:ext cx="100806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FUN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17" name="Text Box 67"/>
          <p:cNvSpPr txBox="1">
            <a:spLocks noChangeArrowheads="1"/>
          </p:cNvSpPr>
          <p:nvPr/>
        </p:nvSpPr>
        <p:spPr bwMode="auto">
          <a:xfrm>
            <a:off x="6816726" y="3789364"/>
            <a:ext cx="720725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CP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18" name="Text Box 68"/>
          <p:cNvSpPr txBox="1">
            <a:spLocks noChangeArrowheads="1"/>
          </p:cNvSpPr>
          <p:nvPr/>
        </p:nvSpPr>
        <p:spPr bwMode="auto">
          <a:xfrm>
            <a:off x="6672264" y="4508501"/>
            <a:ext cx="720725" cy="46672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CA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19" name="Text Box 69"/>
          <p:cNvSpPr txBox="1">
            <a:spLocks noChangeArrowheads="1"/>
          </p:cNvSpPr>
          <p:nvPr/>
        </p:nvSpPr>
        <p:spPr bwMode="auto">
          <a:xfrm>
            <a:off x="7464426" y="4508501"/>
            <a:ext cx="720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CIR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20" name="Text Box 70"/>
          <p:cNvSpPr txBox="1">
            <a:spLocks noChangeArrowheads="1"/>
          </p:cNvSpPr>
          <p:nvPr/>
        </p:nvSpPr>
        <p:spPr bwMode="auto">
          <a:xfrm>
            <a:off x="8256589" y="2708276"/>
            <a:ext cx="936625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IFA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21" name="Text Box 71"/>
          <p:cNvSpPr txBox="1">
            <a:spLocks noChangeArrowheads="1"/>
          </p:cNvSpPr>
          <p:nvPr/>
        </p:nvSpPr>
        <p:spPr bwMode="auto">
          <a:xfrm>
            <a:off x="7319963" y="2133601"/>
            <a:ext cx="2087562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O-STRING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22" name="Text Box 72"/>
          <p:cNvSpPr txBox="1">
            <a:spLocks noChangeArrowheads="1"/>
          </p:cNvSpPr>
          <p:nvPr/>
        </p:nvSpPr>
        <p:spPr bwMode="auto">
          <a:xfrm>
            <a:off x="7175501" y="1125539"/>
            <a:ext cx="2087563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STRING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51223" name="Line 73"/>
          <p:cNvSpPr>
            <a:spLocks noChangeShapeType="1"/>
          </p:cNvSpPr>
          <p:nvPr/>
        </p:nvSpPr>
        <p:spPr bwMode="auto">
          <a:xfrm flipH="1" flipV="1">
            <a:off x="7104063" y="4941889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24" name="Line 74"/>
          <p:cNvSpPr>
            <a:spLocks noChangeShapeType="1"/>
          </p:cNvSpPr>
          <p:nvPr/>
        </p:nvSpPr>
        <p:spPr bwMode="auto">
          <a:xfrm flipV="1">
            <a:off x="7032625" y="4221164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25" name="Line 75"/>
          <p:cNvSpPr>
            <a:spLocks noChangeShapeType="1"/>
          </p:cNvSpPr>
          <p:nvPr/>
        </p:nvSpPr>
        <p:spPr bwMode="auto">
          <a:xfrm flipV="1">
            <a:off x="7175500" y="3141663"/>
            <a:ext cx="15128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26" name="Line 76"/>
          <p:cNvSpPr>
            <a:spLocks noChangeShapeType="1"/>
          </p:cNvSpPr>
          <p:nvPr/>
        </p:nvSpPr>
        <p:spPr bwMode="auto">
          <a:xfrm flipH="1" flipV="1">
            <a:off x="8616951" y="2565401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27" name="Line 77"/>
          <p:cNvSpPr>
            <a:spLocks noChangeShapeType="1"/>
          </p:cNvSpPr>
          <p:nvPr/>
        </p:nvSpPr>
        <p:spPr bwMode="auto">
          <a:xfrm flipH="1" flipV="1">
            <a:off x="8256589" y="1628776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28" name="Line 78"/>
          <p:cNvSpPr>
            <a:spLocks noChangeShapeType="1"/>
          </p:cNvSpPr>
          <p:nvPr/>
        </p:nvSpPr>
        <p:spPr bwMode="auto">
          <a:xfrm flipH="1" flipV="1">
            <a:off x="8832850" y="3141664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29" name="Line 79"/>
          <p:cNvSpPr>
            <a:spLocks noChangeShapeType="1"/>
          </p:cNvSpPr>
          <p:nvPr/>
        </p:nvSpPr>
        <p:spPr bwMode="auto">
          <a:xfrm flipV="1">
            <a:off x="9048750" y="393382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30" name="Line 80"/>
          <p:cNvSpPr>
            <a:spLocks noChangeShapeType="1"/>
          </p:cNvSpPr>
          <p:nvPr/>
        </p:nvSpPr>
        <p:spPr bwMode="auto">
          <a:xfrm flipV="1">
            <a:off x="8975725" y="450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31" name="Line 81"/>
          <p:cNvSpPr>
            <a:spLocks noChangeShapeType="1"/>
          </p:cNvSpPr>
          <p:nvPr/>
        </p:nvSpPr>
        <p:spPr bwMode="auto">
          <a:xfrm flipH="1" flipV="1">
            <a:off x="8183564" y="4724401"/>
            <a:ext cx="2174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32" name="Line 82"/>
          <p:cNvSpPr>
            <a:spLocks noChangeShapeType="1"/>
          </p:cNvSpPr>
          <p:nvPr/>
        </p:nvSpPr>
        <p:spPr bwMode="auto">
          <a:xfrm flipH="1" flipV="1">
            <a:off x="7391401" y="4292600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33" name="Line 83"/>
          <p:cNvSpPr>
            <a:spLocks noChangeShapeType="1"/>
          </p:cNvSpPr>
          <p:nvPr/>
        </p:nvSpPr>
        <p:spPr bwMode="auto">
          <a:xfrm flipV="1">
            <a:off x="8112126" y="4508501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34" name="TextBox 1"/>
          <p:cNvSpPr txBox="1">
            <a:spLocks noChangeArrowheads="1"/>
          </p:cNvSpPr>
          <p:nvPr/>
        </p:nvSpPr>
        <p:spPr bwMode="auto">
          <a:xfrm rot="-2208502">
            <a:off x="5164139" y="2614613"/>
            <a:ext cx="1774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3600" b="1" i="0"/>
              <a:t>RepExt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2566988" y="1052513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2667000" y="129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16101" name="Line 5"/>
          <p:cNvSpPr>
            <a:spLocks noChangeShapeType="1"/>
          </p:cNvSpPr>
          <p:nvPr/>
        </p:nvSpPr>
        <p:spPr bwMode="auto">
          <a:xfrm>
            <a:off x="2711450" y="27082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2" name="Line 6"/>
          <p:cNvSpPr>
            <a:spLocks noChangeShapeType="1"/>
          </p:cNvSpPr>
          <p:nvPr/>
        </p:nvSpPr>
        <p:spPr bwMode="auto">
          <a:xfrm>
            <a:off x="5519739" y="2636838"/>
            <a:ext cx="1150937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3" name="Line 7"/>
          <p:cNvSpPr>
            <a:spLocks noChangeShapeType="1"/>
          </p:cNvSpPr>
          <p:nvPr/>
        </p:nvSpPr>
        <p:spPr bwMode="auto">
          <a:xfrm>
            <a:off x="6311900" y="2565400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4" name="Line 8"/>
          <p:cNvSpPr>
            <a:spLocks noChangeShapeType="1"/>
          </p:cNvSpPr>
          <p:nvPr/>
        </p:nvSpPr>
        <p:spPr bwMode="auto">
          <a:xfrm>
            <a:off x="4583114" y="2492375"/>
            <a:ext cx="1150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5" name="Line 9"/>
          <p:cNvSpPr>
            <a:spLocks noChangeShapeType="1"/>
          </p:cNvSpPr>
          <p:nvPr/>
        </p:nvSpPr>
        <p:spPr bwMode="auto">
          <a:xfrm>
            <a:off x="3430589" y="2636838"/>
            <a:ext cx="1368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6" name="Line 10"/>
          <p:cNvSpPr>
            <a:spLocks noChangeShapeType="1"/>
          </p:cNvSpPr>
          <p:nvPr/>
        </p:nvSpPr>
        <p:spPr bwMode="auto">
          <a:xfrm>
            <a:off x="8255001" y="2636838"/>
            <a:ext cx="5048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7" name="Line 11"/>
          <p:cNvSpPr>
            <a:spLocks noChangeShapeType="1"/>
          </p:cNvSpPr>
          <p:nvPr/>
        </p:nvSpPr>
        <p:spPr bwMode="auto">
          <a:xfrm>
            <a:off x="7391401" y="2493963"/>
            <a:ext cx="13684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8" name="Line 12"/>
          <p:cNvSpPr>
            <a:spLocks noChangeShapeType="1"/>
          </p:cNvSpPr>
          <p:nvPr/>
        </p:nvSpPr>
        <p:spPr bwMode="auto">
          <a:xfrm>
            <a:off x="3430589" y="2493963"/>
            <a:ext cx="86518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09" name="Line 13"/>
          <p:cNvSpPr>
            <a:spLocks noChangeShapeType="1"/>
          </p:cNvSpPr>
          <p:nvPr/>
        </p:nvSpPr>
        <p:spPr bwMode="auto">
          <a:xfrm>
            <a:off x="3430588" y="2420938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10" name="Line 14"/>
          <p:cNvSpPr>
            <a:spLocks noChangeShapeType="1"/>
          </p:cNvSpPr>
          <p:nvPr/>
        </p:nvSpPr>
        <p:spPr bwMode="auto">
          <a:xfrm>
            <a:off x="7104063" y="2420938"/>
            <a:ext cx="16557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11" name="Oval 15"/>
          <p:cNvSpPr>
            <a:spLocks noChangeArrowheads="1"/>
          </p:cNvSpPr>
          <p:nvPr/>
        </p:nvSpPr>
        <p:spPr bwMode="auto">
          <a:xfrm>
            <a:off x="3575051" y="3213101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2" name="Oval 16"/>
          <p:cNvSpPr>
            <a:spLocks noChangeArrowheads="1"/>
          </p:cNvSpPr>
          <p:nvPr/>
        </p:nvSpPr>
        <p:spPr bwMode="auto">
          <a:xfrm>
            <a:off x="3790951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3" name="Oval 17"/>
          <p:cNvSpPr>
            <a:spLocks noChangeArrowheads="1"/>
          </p:cNvSpPr>
          <p:nvPr/>
        </p:nvSpPr>
        <p:spPr bwMode="auto">
          <a:xfrm>
            <a:off x="4008438" y="3213101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4" name="Oval 18"/>
          <p:cNvSpPr>
            <a:spLocks noChangeArrowheads="1"/>
          </p:cNvSpPr>
          <p:nvPr/>
        </p:nvSpPr>
        <p:spPr bwMode="auto">
          <a:xfrm>
            <a:off x="4943476" y="3213101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5" name="Oval 19"/>
          <p:cNvSpPr>
            <a:spLocks noChangeArrowheads="1"/>
          </p:cNvSpPr>
          <p:nvPr/>
        </p:nvSpPr>
        <p:spPr bwMode="auto">
          <a:xfrm>
            <a:off x="6816726" y="3213101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6" name="Oval 20"/>
          <p:cNvSpPr>
            <a:spLocks noChangeArrowheads="1"/>
          </p:cNvSpPr>
          <p:nvPr/>
        </p:nvSpPr>
        <p:spPr bwMode="auto">
          <a:xfrm>
            <a:off x="5880101" y="3213101"/>
            <a:ext cx="144463" cy="144463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7" name="Oval 21"/>
          <p:cNvSpPr>
            <a:spLocks noChangeArrowheads="1"/>
          </p:cNvSpPr>
          <p:nvPr/>
        </p:nvSpPr>
        <p:spPr bwMode="auto">
          <a:xfrm>
            <a:off x="7680326" y="30686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8" name="Oval 22"/>
          <p:cNvSpPr>
            <a:spLocks noChangeArrowheads="1"/>
          </p:cNvSpPr>
          <p:nvPr/>
        </p:nvSpPr>
        <p:spPr bwMode="auto">
          <a:xfrm>
            <a:off x="7680326" y="3429001"/>
            <a:ext cx="144463" cy="1444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19" name="Oval 23"/>
          <p:cNvSpPr>
            <a:spLocks noChangeArrowheads="1"/>
          </p:cNvSpPr>
          <p:nvPr/>
        </p:nvSpPr>
        <p:spPr bwMode="auto">
          <a:xfrm>
            <a:off x="8256588" y="32845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6120" name="Line 24"/>
          <p:cNvSpPr>
            <a:spLocks noChangeShapeType="1"/>
          </p:cNvSpPr>
          <p:nvPr/>
        </p:nvSpPr>
        <p:spPr bwMode="auto">
          <a:xfrm>
            <a:off x="3719514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1" name="Line 25"/>
          <p:cNvSpPr>
            <a:spLocks noChangeShapeType="1"/>
          </p:cNvSpPr>
          <p:nvPr/>
        </p:nvSpPr>
        <p:spPr bwMode="auto">
          <a:xfrm>
            <a:off x="5087938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2" name="Line 26"/>
          <p:cNvSpPr>
            <a:spLocks noChangeShapeType="1"/>
          </p:cNvSpPr>
          <p:nvPr/>
        </p:nvSpPr>
        <p:spPr bwMode="auto">
          <a:xfrm>
            <a:off x="602456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3" name="Line 27"/>
          <p:cNvSpPr>
            <a:spLocks noChangeShapeType="1"/>
          </p:cNvSpPr>
          <p:nvPr/>
        </p:nvSpPr>
        <p:spPr bwMode="auto">
          <a:xfrm flipV="1">
            <a:off x="6961189" y="3141664"/>
            <a:ext cx="7191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4" name="Line 28"/>
          <p:cNvSpPr>
            <a:spLocks noChangeShapeType="1"/>
          </p:cNvSpPr>
          <p:nvPr/>
        </p:nvSpPr>
        <p:spPr bwMode="auto">
          <a:xfrm>
            <a:off x="6959601" y="3357564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5" name="Line 29"/>
          <p:cNvSpPr>
            <a:spLocks noChangeShapeType="1"/>
          </p:cNvSpPr>
          <p:nvPr/>
        </p:nvSpPr>
        <p:spPr bwMode="auto">
          <a:xfrm flipV="1">
            <a:off x="775176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6" name="Line 30"/>
          <p:cNvSpPr>
            <a:spLocks noChangeShapeType="1"/>
          </p:cNvSpPr>
          <p:nvPr/>
        </p:nvSpPr>
        <p:spPr bwMode="auto">
          <a:xfrm flipH="1" flipV="1">
            <a:off x="7824788" y="31416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7" name="Line 31"/>
          <p:cNvSpPr>
            <a:spLocks noChangeShapeType="1"/>
          </p:cNvSpPr>
          <p:nvPr/>
        </p:nvSpPr>
        <p:spPr bwMode="auto">
          <a:xfrm flipH="1">
            <a:off x="7824788" y="3357564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8" name="Line 32"/>
          <p:cNvSpPr>
            <a:spLocks noChangeShapeType="1"/>
          </p:cNvSpPr>
          <p:nvPr/>
        </p:nvSpPr>
        <p:spPr bwMode="auto">
          <a:xfrm flipH="1">
            <a:off x="3935414" y="3357564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29" name="Line 33"/>
          <p:cNvSpPr>
            <a:spLocks noChangeShapeType="1"/>
          </p:cNvSpPr>
          <p:nvPr/>
        </p:nvSpPr>
        <p:spPr bwMode="auto">
          <a:xfrm>
            <a:off x="3648076" y="3357564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30" name="Line 34"/>
          <p:cNvSpPr>
            <a:spLocks noChangeShapeType="1"/>
          </p:cNvSpPr>
          <p:nvPr/>
        </p:nvSpPr>
        <p:spPr bwMode="auto">
          <a:xfrm flipV="1">
            <a:off x="4151313" y="3284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131" name="Text Box 35"/>
          <p:cNvSpPr txBox="1">
            <a:spLocks noChangeArrowheads="1"/>
          </p:cNvSpPr>
          <p:nvPr/>
        </p:nvSpPr>
        <p:spPr bwMode="auto">
          <a:xfrm>
            <a:off x="2566989" y="1295401"/>
            <a:ext cx="7058025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600" b="1" dirty="0">
                <a:solidFill>
                  <a:srgbClr val="2A6076"/>
                </a:solidFill>
              </a:rPr>
              <a:t>2. </a:t>
            </a:r>
            <a:r>
              <a:rPr lang="en-US" altLang="cs-CZ" sz="2600" b="1" dirty="0" err="1" smtClean="0">
                <a:solidFill>
                  <a:srgbClr val="2A6076"/>
                </a:solidFill>
              </a:rPr>
              <a:t>RepExt</a:t>
            </a:r>
            <a:r>
              <a:rPr lang="en-US" altLang="cs-CZ" sz="2600" b="1" dirty="0" smtClean="0">
                <a:solidFill>
                  <a:srgbClr val="2A6076"/>
                </a:solidFill>
              </a:rPr>
              <a:t> </a:t>
            </a:r>
            <a:r>
              <a:rPr lang="en-US" altLang="cs-CZ" sz="2600" b="1" dirty="0">
                <a:solidFill>
                  <a:srgbClr val="2A6076"/>
                </a:solidFill>
              </a:rPr>
              <a:t>for Interval Graphs</a:t>
            </a:r>
          </a:p>
          <a:p>
            <a:pPr algn="ctr">
              <a:spcBef>
                <a:spcPct val="50000"/>
              </a:spcBef>
            </a:pPr>
            <a:endParaRPr lang="en-US" altLang="cs-CZ" sz="2600" b="1" dirty="0">
              <a:solidFill>
                <a:srgbClr val="2A6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36" name="Line 4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37" name="Oval 5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38" name="Line 6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39" name="Line 7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40" name="Line 8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41" name="Line 9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42" name="Oval 10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43" name="Line 11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44" name="Line 12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45" name="Oval 13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46" name="Oval 14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47" name="Oval 15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48" name="Oval 16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49" name="Oval 17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4850" name="Line 18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1" name="Line 19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2" name="Line 20"/>
          <p:cNvSpPr>
            <a:spLocks noChangeShapeType="1"/>
          </p:cNvSpPr>
          <p:nvPr/>
        </p:nvSpPr>
        <p:spPr bwMode="auto">
          <a:xfrm>
            <a:off x="5735639" y="2924175"/>
            <a:ext cx="10810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3" name="Line 21"/>
          <p:cNvSpPr>
            <a:spLocks noChangeShapeType="1"/>
          </p:cNvSpPr>
          <p:nvPr/>
        </p:nvSpPr>
        <p:spPr bwMode="auto">
          <a:xfrm>
            <a:off x="6024564" y="2852738"/>
            <a:ext cx="108108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4" name="Line 22"/>
          <p:cNvSpPr>
            <a:spLocks noChangeShapeType="1"/>
          </p:cNvSpPr>
          <p:nvPr/>
        </p:nvSpPr>
        <p:spPr bwMode="auto">
          <a:xfrm>
            <a:off x="6456364" y="2997200"/>
            <a:ext cx="10810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5" name="Line 23"/>
          <p:cNvSpPr>
            <a:spLocks noChangeShapeType="1"/>
          </p:cNvSpPr>
          <p:nvPr/>
        </p:nvSpPr>
        <p:spPr bwMode="auto">
          <a:xfrm>
            <a:off x="5880100" y="3787775"/>
            <a:ext cx="108108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6" name="Line 24"/>
          <p:cNvSpPr>
            <a:spLocks noChangeShapeType="1"/>
          </p:cNvSpPr>
          <p:nvPr/>
        </p:nvSpPr>
        <p:spPr bwMode="auto">
          <a:xfrm>
            <a:off x="5519739" y="3716338"/>
            <a:ext cx="172878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7" name="Line 25"/>
          <p:cNvSpPr>
            <a:spLocks noChangeShapeType="1"/>
          </p:cNvSpPr>
          <p:nvPr/>
        </p:nvSpPr>
        <p:spPr bwMode="auto">
          <a:xfrm>
            <a:off x="6600825" y="3860800"/>
            <a:ext cx="10810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8" name="Line 26"/>
          <p:cNvSpPr>
            <a:spLocks noChangeShapeType="1"/>
          </p:cNvSpPr>
          <p:nvPr/>
        </p:nvSpPr>
        <p:spPr bwMode="auto">
          <a:xfrm>
            <a:off x="6024563" y="4652963"/>
            <a:ext cx="20875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59" name="Line 27"/>
          <p:cNvSpPr>
            <a:spLocks noChangeShapeType="1"/>
          </p:cNvSpPr>
          <p:nvPr/>
        </p:nvSpPr>
        <p:spPr bwMode="auto">
          <a:xfrm>
            <a:off x="5591176" y="4581525"/>
            <a:ext cx="180181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4860" name="Line 28"/>
          <p:cNvSpPr>
            <a:spLocks noChangeShapeType="1"/>
          </p:cNvSpPr>
          <p:nvPr/>
        </p:nvSpPr>
        <p:spPr bwMode="auto">
          <a:xfrm>
            <a:off x="6743701" y="4724400"/>
            <a:ext cx="18002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60" name="Line 4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1" name="Oval 5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62" name="Line 6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3" name="Line 7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4" name="Line 8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5" name="Line 9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6" name="Oval 10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67" name="Line 11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8" name="Line 12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69" name="Oval 13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70" name="Oval 14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71" name="Oval 15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72" name="Oval 16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73" name="Oval 17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5874" name="Line 18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75" name="Line 19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76" name="Line 20"/>
          <p:cNvSpPr>
            <a:spLocks noChangeShapeType="1"/>
          </p:cNvSpPr>
          <p:nvPr/>
        </p:nvSpPr>
        <p:spPr bwMode="auto">
          <a:xfrm>
            <a:off x="5735639" y="2924175"/>
            <a:ext cx="10810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77" name="Line 21"/>
          <p:cNvSpPr>
            <a:spLocks noChangeShapeType="1"/>
          </p:cNvSpPr>
          <p:nvPr/>
        </p:nvSpPr>
        <p:spPr bwMode="auto">
          <a:xfrm>
            <a:off x="6024564" y="2852738"/>
            <a:ext cx="108108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78" name="Line 22"/>
          <p:cNvSpPr>
            <a:spLocks noChangeShapeType="1"/>
          </p:cNvSpPr>
          <p:nvPr/>
        </p:nvSpPr>
        <p:spPr bwMode="auto">
          <a:xfrm>
            <a:off x="6456364" y="2997200"/>
            <a:ext cx="10810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79" name="Line 23"/>
          <p:cNvSpPr>
            <a:spLocks noChangeShapeType="1"/>
          </p:cNvSpPr>
          <p:nvPr/>
        </p:nvSpPr>
        <p:spPr bwMode="auto">
          <a:xfrm>
            <a:off x="5880100" y="3787775"/>
            <a:ext cx="108108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0" name="Line 24"/>
          <p:cNvSpPr>
            <a:spLocks noChangeShapeType="1"/>
          </p:cNvSpPr>
          <p:nvPr/>
        </p:nvSpPr>
        <p:spPr bwMode="auto">
          <a:xfrm>
            <a:off x="5519739" y="3716338"/>
            <a:ext cx="172878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1" name="Line 25"/>
          <p:cNvSpPr>
            <a:spLocks noChangeShapeType="1"/>
          </p:cNvSpPr>
          <p:nvPr/>
        </p:nvSpPr>
        <p:spPr bwMode="auto">
          <a:xfrm>
            <a:off x="6600825" y="3860800"/>
            <a:ext cx="10810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2" name="Line 26"/>
          <p:cNvSpPr>
            <a:spLocks noChangeShapeType="1"/>
          </p:cNvSpPr>
          <p:nvPr/>
        </p:nvSpPr>
        <p:spPr bwMode="auto">
          <a:xfrm>
            <a:off x="6024563" y="4652963"/>
            <a:ext cx="20875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3" name="Line 27"/>
          <p:cNvSpPr>
            <a:spLocks noChangeShapeType="1"/>
          </p:cNvSpPr>
          <p:nvPr/>
        </p:nvSpPr>
        <p:spPr bwMode="auto">
          <a:xfrm>
            <a:off x="5591176" y="4581525"/>
            <a:ext cx="180181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4" name="Line 28"/>
          <p:cNvSpPr>
            <a:spLocks noChangeShapeType="1"/>
          </p:cNvSpPr>
          <p:nvPr/>
        </p:nvSpPr>
        <p:spPr bwMode="auto">
          <a:xfrm>
            <a:off x="6743700" y="4724400"/>
            <a:ext cx="16573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5" name="Text Box 29"/>
          <p:cNvSpPr txBox="1">
            <a:spLocks noChangeArrowheads="1"/>
          </p:cNvSpPr>
          <p:nvPr/>
        </p:nvSpPr>
        <p:spPr bwMode="auto">
          <a:xfrm>
            <a:off x="6096000" y="2349500"/>
            <a:ext cx="2920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b="1">
                <a:solidFill>
                  <a:srgbClr val="FF66CC"/>
                </a:solidFill>
              </a:rPr>
              <a:t>?</a:t>
            </a:r>
            <a:endParaRPr lang="cs-CZ" altLang="cs-CZ" b="1">
              <a:solidFill>
                <a:srgbClr val="FF66CC"/>
              </a:solidFill>
            </a:endParaRPr>
          </a:p>
        </p:txBody>
      </p:sp>
      <p:sp>
        <p:nvSpPr>
          <p:cNvPr id="505886" name="Text Box 30"/>
          <p:cNvSpPr txBox="1">
            <a:spLocks noChangeArrowheads="1"/>
          </p:cNvSpPr>
          <p:nvPr/>
        </p:nvSpPr>
        <p:spPr bwMode="auto">
          <a:xfrm>
            <a:off x="6600825" y="3284538"/>
            <a:ext cx="2920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b="1">
                <a:solidFill>
                  <a:srgbClr val="00CC00"/>
                </a:solidFill>
              </a:rPr>
              <a:t>?</a:t>
            </a:r>
            <a:endParaRPr lang="cs-CZ" altLang="cs-CZ" b="1">
              <a:solidFill>
                <a:srgbClr val="00CC00"/>
              </a:solidFill>
            </a:endParaRPr>
          </a:p>
        </p:txBody>
      </p:sp>
      <p:sp>
        <p:nvSpPr>
          <p:cNvPr id="505887" name="Line 31"/>
          <p:cNvSpPr>
            <a:spLocks noChangeShapeType="1"/>
          </p:cNvSpPr>
          <p:nvPr/>
        </p:nvSpPr>
        <p:spPr bwMode="auto">
          <a:xfrm>
            <a:off x="7535864" y="4581525"/>
            <a:ext cx="1081087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8" name="Line 32"/>
          <p:cNvSpPr>
            <a:spLocks noChangeShapeType="1"/>
          </p:cNvSpPr>
          <p:nvPr/>
        </p:nvSpPr>
        <p:spPr bwMode="auto">
          <a:xfrm>
            <a:off x="8256588" y="4652963"/>
            <a:ext cx="5762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89" name="Line 33"/>
          <p:cNvSpPr>
            <a:spLocks noChangeShapeType="1"/>
          </p:cNvSpPr>
          <p:nvPr/>
        </p:nvSpPr>
        <p:spPr bwMode="auto">
          <a:xfrm>
            <a:off x="5808663" y="4652963"/>
            <a:ext cx="144462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5890" name="Line 34"/>
          <p:cNvSpPr>
            <a:spLocks noChangeShapeType="1"/>
          </p:cNvSpPr>
          <p:nvPr/>
        </p:nvSpPr>
        <p:spPr bwMode="auto">
          <a:xfrm>
            <a:off x="5519738" y="4652963"/>
            <a:ext cx="1444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6909" name="Text Box 29"/>
          <p:cNvSpPr txBox="1">
            <a:spLocks noChangeArrowheads="1"/>
          </p:cNvSpPr>
          <p:nvPr/>
        </p:nvSpPr>
        <p:spPr bwMode="auto">
          <a:xfrm>
            <a:off x="2566989" y="1125539"/>
            <a:ext cx="69119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Klavík, JK, Vysko</a:t>
            </a:r>
            <a:r>
              <a:rPr lang="cs-CZ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č</a:t>
            </a: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il (TAMC 2011): Extending Partial Representations of Interval Graphs is decidable in polynomial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23" name="Line 3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24" name="Oval 4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25" name="Line 5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26" name="Line 6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27" name="Line 7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28" name="Line 8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29" name="Oval 9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30" name="Line 10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31" name="Line 11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32" name="Oval 12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33" name="Oval 13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34" name="Oval 14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35" name="Oval 15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36" name="Oval 16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7137" name="Line 17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38" name="Line 18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39" name="Text Box 19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7140" name="Text Box 20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17141" name="Text Box 21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7142" name="Text Box 22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7143" name="Text Box 23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7144" name="Line 24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45" name="Line 25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46" name="Line 26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47" name="Line 27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7148" name="Line 28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07" name="Line 3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08" name="Oval 4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09" name="Line 5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10" name="Line 6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11" name="Line 7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12" name="Line 8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13" name="Oval 9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14" name="Line 10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15" name="Line 11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16" name="Oval 12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17" name="Oval 13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18" name="Oval 14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19" name="Oval 15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20" name="Oval 16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7921" name="Line 17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22" name="Line 18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23" name="Text Box 19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07924" name="Text Box 20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07925" name="Text Box 21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07926" name="Text Box 22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07927" name="Text Box 23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7928" name="Line 24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29" name="Line 25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0" name="Line 26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1" name="Line 27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2" name="Line 28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3" name="Line 29"/>
          <p:cNvSpPr>
            <a:spLocks noChangeShapeType="1"/>
          </p:cNvSpPr>
          <p:nvPr/>
        </p:nvSpPr>
        <p:spPr bwMode="auto">
          <a:xfrm>
            <a:off x="559117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4" name="Line 30"/>
          <p:cNvSpPr>
            <a:spLocks noChangeShapeType="1"/>
          </p:cNvSpPr>
          <p:nvPr/>
        </p:nvSpPr>
        <p:spPr bwMode="auto">
          <a:xfrm>
            <a:off x="595153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5" name="Line 31"/>
          <p:cNvSpPr>
            <a:spLocks noChangeShapeType="1"/>
          </p:cNvSpPr>
          <p:nvPr/>
        </p:nvSpPr>
        <p:spPr bwMode="auto">
          <a:xfrm>
            <a:off x="65278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6" name="Line 32"/>
          <p:cNvSpPr>
            <a:spLocks noChangeShapeType="1"/>
          </p:cNvSpPr>
          <p:nvPr/>
        </p:nvSpPr>
        <p:spPr bwMode="auto">
          <a:xfrm>
            <a:off x="7104063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7" name="Line 33"/>
          <p:cNvSpPr>
            <a:spLocks noChangeShapeType="1"/>
          </p:cNvSpPr>
          <p:nvPr/>
        </p:nvSpPr>
        <p:spPr bwMode="auto">
          <a:xfrm>
            <a:off x="73914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8" name="Line 34"/>
          <p:cNvSpPr>
            <a:spLocks noChangeShapeType="1"/>
          </p:cNvSpPr>
          <p:nvPr/>
        </p:nvSpPr>
        <p:spPr bwMode="auto">
          <a:xfrm>
            <a:off x="83280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39" name="Line 35"/>
          <p:cNvSpPr>
            <a:spLocks noChangeShapeType="1"/>
          </p:cNvSpPr>
          <p:nvPr/>
        </p:nvSpPr>
        <p:spPr bwMode="auto">
          <a:xfrm>
            <a:off x="890428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40" name="Line 36"/>
          <p:cNvSpPr>
            <a:spLocks noChangeShapeType="1"/>
          </p:cNvSpPr>
          <p:nvPr/>
        </p:nvSpPr>
        <p:spPr bwMode="auto">
          <a:xfrm>
            <a:off x="91916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7941" name="Text Box 37"/>
          <p:cNvSpPr txBox="1">
            <a:spLocks noChangeArrowheads="1"/>
          </p:cNvSpPr>
          <p:nvPr/>
        </p:nvSpPr>
        <p:spPr bwMode="auto">
          <a:xfrm>
            <a:off x="5591175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7942" name="Text Box 38"/>
          <p:cNvSpPr txBox="1">
            <a:spLocks noChangeArrowheads="1"/>
          </p:cNvSpPr>
          <p:nvPr/>
        </p:nvSpPr>
        <p:spPr bwMode="auto">
          <a:xfrm>
            <a:off x="66722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7943" name="Text Box 39"/>
          <p:cNvSpPr txBox="1">
            <a:spLocks noChangeArrowheads="1"/>
          </p:cNvSpPr>
          <p:nvPr/>
        </p:nvSpPr>
        <p:spPr bwMode="auto">
          <a:xfrm>
            <a:off x="8472488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31" name="Line 3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32" name="Oval 4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33" name="Line 5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34" name="Line 6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35" name="Line 7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36" name="Line 8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37" name="Oval 9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38" name="Line 10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39" name="Line 11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40" name="Oval 12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41" name="Oval 13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42" name="Oval 14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43" name="Oval 15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44" name="Oval 16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8945" name="Line 17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46" name="Line 18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08948" name="Text Box 20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08949" name="Text Box 21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08950" name="Text Box 22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08951" name="Text Box 23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8952" name="Line 24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3" name="Line 25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4" name="Line 26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5" name="Line 27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6" name="Line 28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7" name="Line 29"/>
          <p:cNvSpPr>
            <a:spLocks noChangeShapeType="1"/>
          </p:cNvSpPr>
          <p:nvPr/>
        </p:nvSpPr>
        <p:spPr bwMode="auto">
          <a:xfrm>
            <a:off x="559117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8" name="Line 30"/>
          <p:cNvSpPr>
            <a:spLocks noChangeShapeType="1"/>
          </p:cNvSpPr>
          <p:nvPr/>
        </p:nvSpPr>
        <p:spPr bwMode="auto">
          <a:xfrm>
            <a:off x="595153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59" name="Line 31"/>
          <p:cNvSpPr>
            <a:spLocks noChangeShapeType="1"/>
          </p:cNvSpPr>
          <p:nvPr/>
        </p:nvSpPr>
        <p:spPr bwMode="auto">
          <a:xfrm>
            <a:off x="65278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60" name="Line 32"/>
          <p:cNvSpPr>
            <a:spLocks noChangeShapeType="1"/>
          </p:cNvSpPr>
          <p:nvPr/>
        </p:nvSpPr>
        <p:spPr bwMode="auto">
          <a:xfrm>
            <a:off x="7104063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61" name="Line 33"/>
          <p:cNvSpPr>
            <a:spLocks noChangeShapeType="1"/>
          </p:cNvSpPr>
          <p:nvPr/>
        </p:nvSpPr>
        <p:spPr bwMode="auto">
          <a:xfrm>
            <a:off x="73914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62" name="Line 34"/>
          <p:cNvSpPr>
            <a:spLocks noChangeShapeType="1"/>
          </p:cNvSpPr>
          <p:nvPr/>
        </p:nvSpPr>
        <p:spPr bwMode="auto">
          <a:xfrm>
            <a:off x="83280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63" name="Line 35"/>
          <p:cNvSpPr>
            <a:spLocks noChangeShapeType="1"/>
          </p:cNvSpPr>
          <p:nvPr/>
        </p:nvSpPr>
        <p:spPr bwMode="auto">
          <a:xfrm>
            <a:off x="890428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64" name="Line 36"/>
          <p:cNvSpPr>
            <a:spLocks noChangeShapeType="1"/>
          </p:cNvSpPr>
          <p:nvPr/>
        </p:nvSpPr>
        <p:spPr bwMode="auto">
          <a:xfrm>
            <a:off x="91916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8965" name="Text Box 37"/>
          <p:cNvSpPr txBox="1">
            <a:spLocks noChangeArrowheads="1"/>
          </p:cNvSpPr>
          <p:nvPr/>
        </p:nvSpPr>
        <p:spPr bwMode="auto">
          <a:xfrm>
            <a:off x="5591175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8966" name="Text Box 38"/>
          <p:cNvSpPr txBox="1">
            <a:spLocks noChangeArrowheads="1"/>
          </p:cNvSpPr>
          <p:nvPr/>
        </p:nvSpPr>
        <p:spPr bwMode="auto">
          <a:xfrm>
            <a:off x="66722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8967" name="Text Box 39"/>
          <p:cNvSpPr txBox="1">
            <a:spLocks noChangeArrowheads="1"/>
          </p:cNvSpPr>
          <p:nvPr/>
        </p:nvSpPr>
        <p:spPr bwMode="auto">
          <a:xfrm>
            <a:off x="8472488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08968" name="Text Box 40"/>
          <p:cNvSpPr txBox="1">
            <a:spLocks noChangeArrowheads="1"/>
          </p:cNvSpPr>
          <p:nvPr/>
        </p:nvSpPr>
        <p:spPr bwMode="auto">
          <a:xfrm>
            <a:off x="6240463" y="2349500"/>
            <a:ext cx="1923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e &lt; b  partial order</a:t>
            </a:r>
            <a:endParaRPr lang="cs-CZ" altLang="cs-CZ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Using PQ-trees, find and interval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ordering of the cliques that 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extends &lt;</a:t>
            </a: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09956" name="Line 4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57" name="Oval 5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58" name="Line 6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59" name="Line 7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60" name="Line 8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61" name="Line 9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62" name="Oval 10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63" name="Line 11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64" name="Line 12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65" name="Oval 13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66" name="Oval 14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67" name="Oval 15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68" name="Oval 16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69" name="Oval 17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9970" name="Line 18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71" name="Line 19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72" name="Text Box 20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09973" name="Text Box 21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09974" name="Text Box 22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09975" name="Text Box 23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09976" name="Text Box 24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9977" name="Line 25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78" name="Line 26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79" name="Line 27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0" name="Line 28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1" name="Line 29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2" name="Line 30"/>
          <p:cNvSpPr>
            <a:spLocks noChangeShapeType="1"/>
          </p:cNvSpPr>
          <p:nvPr/>
        </p:nvSpPr>
        <p:spPr bwMode="auto">
          <a:xfrm>
            <a:off x="559117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3" name="Line 31"/>
          <p:cNvSpPr>
            <a:spLocks noChangeShapeType="1"/>
          </p:cNvSpPr>
          <p:nvPr/>
        </p:nvSpPr>
        <p:spPr bwMode="auto">
          <a:xfrm>
            <a:off x="595153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4" name="Line 32"/>
          <p:cNvSpPr>
            <a:spLocks noChangeShapeType="1"/>
          </p:cNvSpPr>
          <p:nvPr/>
        </p:nvSpPr>
        <p:spPr bwMode="auto">
          <a:xfrm>
            <a:off x="65278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5" name="Line 33"/>
          <p:cNvSpPr>
            <a:spLocks noChangeShapeType="1"/>
          </p:cNvSpPr>
          <p:nvPr/>
        </p:nvSpPr>
        <p:spPr bwMode="auto">
          <a:xfrm>
            <a:off x="7104063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6" name="Line 34"/>
          <p:cNvSpPr>
            <a:spLocks noChangeShapeType="1"/>
          </p:cNvSpPr>
          <p:nvPr/>
        </p:nvSpPr>
        <p:spPr bwMode="auto">
          <a:xfrm>
            <a:off x="73914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7" name="Line 35"/>
          <p:cNvSpPr>
            <a:spLocks noChangeShapeType="1"/>
          </p:cNvSpPr>
          <p:nvPr/>
        </p:nvSpPr>
        <p:spPr bwMode="auto">
          <a:xfrm>
            <a:off x="83280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8" name="Line 36"/>
          <p:cNvSpPr>
            <a:spLocks noChangeShapeType="1"/>
          </p:cNvSpPr>
          <p:nvPr/>
        </p:nvSpPr>
        <p:spPr bwMode="auto">
          <a:xfrm>
            <a:off x="890428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89" name="Line 37"/>
          <p:cNvSpPr>
            <a:spLocks noChangeShapeType="1"/>
          </p:cNvSpPr>
          <p:nvPr/>
        </p:nvSpPr>
        <p:spPr bwMode="auto">
          <a:xfrm>
            <a:off x="91916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9990" name="Text Box 38"/>
          <p:cNvSpPr txBox="1">
            <a:spLocks noChangeArrowheads="1"/>
          </p:cNvSpPr>
          <p:nvPr/>
        </p:nvSpPr>
        <p:spPr bwMode="auto">
          <a:xfrm>
            <a:off x="5591175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9991" name="Text Box 39"/>
          <p:cNvSpPr txBox="1">
            <a:spLocks noChangeArrowheads="1"/>
          </p:cNvSpPr>
          <p:nvPr/>
        </p:nvSpPr>
        <p:spPr bwMode="auto">
          <a:xfrm>
            <a:off x="66722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09992" name="Text Box 40"/>
          <p:cNvSpPr txBox="1">
            <a:spLocks noChangeArrowheads="1"/>
          </p:cNvSpPr>
          <p:nvPr/>
        </p:nvSpPr>
        <p:spPr bwMode="auto">
          <a:xfrm>
            <a:off x="6240463" y="2349500"/>
            <a:ext cx="1923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e &lt; b  partial order</a:t>
            </a:r>
            <a:endParaRPr lang="cs-CZ" altLang="cs-CZ">
              <a:solidFill>
                <a:schemeClr val="tx2"/>
              </a:solidFill>
            </a:endParaRPr>
          </a:p>
        </p:txBody>
      </p:sp>
      <p:sp>
        <p:nvSpPr>
          <p:cNvPr id="509993" name="Text Box 41"/>
          <p:cNvSpPr txBox="1">
            <a:spLocks noChangeArrowheads="1"/>
          </p:cNvSpPr>
          <p:nvPr/>
        </p:nvSpPr>
        <p:spPr bwMode="auto">
          <a:xfrm>
            <a:off x="8472488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79" name="Line 3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0" name="Oval 4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81" name="Line 5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2" name="Line 6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3" name="Line 7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4" name="Line 8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5" name="Oval 9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86" name="Line 10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7" name="Line 11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88" name="Oval 12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89" name="Oval 13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90" name="Oval 14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91" name="Oval 15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92" name="Oval 16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0993" name="Line 17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94" name="Line 18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0995" name="Text Box 19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0996" name="Text Box 20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10997" name="Text Box 21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0998" name="Text Box 22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0999" name="Text Box 23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1000" name="Line 24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1" name="Line 25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2" name="Line 26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3" name="Line 27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4" name="Line 28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5" name="Line 29"/>
          <p:cNvSpPr>
            <a:spLocks noChangeShapeType="1"/>
          </p:cNvSpPr>
          <p:nvPr/>
        </p:nvSpPr>
        <p:spPr bwMode="auto">
          <a:xfrm>
            <a:off x="559117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6" name="Line 30"/>
          <p:cNvSpPr>
            <a:spLocks noChangeShapeType="1"/>
          </p:cNvSpPr>
          <p:nvPr/>
        </p:nvSpPr>
        <p:spPr bwMode="auto">
          <a:xfrm>
            <a:off x="595153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7" name="Line 31"/>
          <p:cNvSpPr>
            <a:spLocks noChangeShapeType="1"/>
          </p:cNvSpPr>
          <p:nvPr/>
        </p:nvSpPr>
        <p:spPr bwMode="auto">
          <a:xfrm>
            <a:off x="65278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8" name="Line 32"/>
          <p:cNvSpPr>
            <a:spLocks noChangeShapeType="1"/>
          </p:cNvSpPr>
          <p:nvPr/>
        </p:nvSpPr>
        <p:spPr bwMode="auto">
          <a:xfrm>
            <a:off x="7104063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09" name="Line 33"/>
          <p:cNvSpPr>
            <a:spLocks noChangeShapeType="1"/>
          </p:cNvSpPr>
          <p:nvPr/>
        </p:nvSpPr>
        <p:spPr bwMode="auto">
          <a:xfrm>
            <a:off x="73914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10" name="Line 34"/>
          <p:cNvSpPr>
            <a:spLocks noChangeShapeType="1"/>
          </p:cNvSpPr>
          <p:nvPr/>
        </p:nvSpPr>
        <p:spPr bwMode="auto">
          <a:xfrm>
            <a:off x="83280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11" name="Line 35"/>
          <p:cNvSpPr>
            <a:spLocks noChangeShapeType="1"/>
          </p:cNvSpPr>
          <p:nvPr/>
        </p:nvSpPr>
        <p:spPr bwMode="auto">
          <a:xfrm>
            <a:off x="890428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12" name="Line 36"/>
          <p:cNvSpPr>
            <a:spLocks noChangeShapeType="1"/>
          </p:cNvSpPr>
          <p:nvPr/>
        </p:nvSpPr>
        <p:spPr bwMode="auto">
          <a:xfrm>
            <a:off x="91916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1013" name="Text Box 37"/>
          <p:cNvSpPr txBox="1">
            <a:spLocks noChangeArrowheads="1"/>
          </p:cNvSpPr>
          <p:nvPr/>
        </p:nvSpPr>
        <p:spPr bwMode="auto">
          <a:xfrm>
            <a:off x="5591175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1014" name="Text Box 38"/>
          <p:cNvSpPr txBox="1">
            <a:spLocks noChangeArrowheads="1"/>
          </p:cNvSpPr>
          <p:nvPr/>
        </p:nvSpPr>
        <p:spPr bwMode="auto">
          <a:xfrm>
            <a:off x="66722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1015" name="Text Box 39"/>
          <p:cNvSpPr txBox="1">
            <a:spLocks noChangeArrowheads="1"/>
          </p:cNvSpPr>
          <p:nvPr/>
        </p:nvSpPr>
        <p:spPr bwMode="auto">
          <a:xfrm>
            <a:off x="6240463" y="2349500"/>
            <a:ext cx="2210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d &lt; c &lt; b &lt; a         e &lt; c</a:t>
            </a:r>
            <a:endParaRPr lang="cs-CZ" altLang="cs-CZ">
              <a:solidFill>
                <a:schemeClr val="tx2"/>
              </a:solidFill>
            </a:endParaRPr>
          </a:p>
        </p:txBody>
      </p:sp>
      <p:sp>
        <p:nvSpPr>
          <p:cNvPr id="511016" name="Text Box 40"/>
          <p:cNvSpPr txBox="1">
            <a:spLocks noChangeArrowheads="1"/>
          </p:cNvSpPr>
          <p:nvPr/>
        </p:nvSpPr>
        <p:spPr bwMode="auto">
          <a:xfrm>
            <a:off x="6096000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1017" name="Text Box 41"/>
          <p:cNvSpPr txBox="1">
            <a:spLocks noChangeArrowheads="1"/>
          </p:cNvSpPr>
          <p:nvPr/>
        </p:nvSpPr>
        <p:spPr bwMode="auto">
          <a:xfrm>
            <a:off x="710406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1018" name="Text Box 42"/>
          <p:cNvSpPr txBox="1">
            <a:spLocks noChangeArrowheads="1"/>
          </p:cNvSpPr>
          <p:nvPr/>
        </p:nvSpPr>
        <p:spPr bwMode="auto">
          <a:xfrm>
            <a:off x="8904288" y="3500438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1019" name="Text Box 43"/>
          <p:cNvSpPr txBox="1">
            <a:spLocks noChangeArrowheads="1"/>
          </p:cNvSpPr>
          <p:nvPr/>
        </p:nvSpPr>
        <p:spPr bwMode="auto">
          <a:xfrm>
            <a:off x="8472488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 smtClean="0"/>
              <a:t>20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pPr algn="l"/>
            <a:r>
              <a:rPr lang="cs-CZ" dirty="0" smtClean="0"/>
              <a:t>Review z minula: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OuterString grafy – informace na graphclasses.org velmi neúplná viz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graphclasses.org/classes/gc_951.html</a:t>
            </a:r>
            <a:r>
              <a:rPr lang="cs-CZ" dirty="0" smtClean="0"/>
              <a:t> </a:t>
            </a:r>
          </a:p>
          <a:p>
            <a:pPr algn="l"/>
            <a:endParaRPr lang="cs-CZ" dirty="0"/>
          </a:p>
          <a:p>
            <a:pPr algn="l"/>
            <a:endParaRPr lang="cs-CZ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36" y="2625090"/>
            <a:ext cx="6233160" cy="37109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77240" y="6108192"/>
            <a:ext cx="14157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77240" y="3371088"/>
            <a:ext cx="14157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60722" y="3232588"/>
            <a:ext cx="998415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/>
              <a:t>NP-complete</a:t>
            </a:r>
            <a:endParaRPr lang="cs-CZ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160721" y="5969692"/>
            <a:ext cx="998415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/>
              <a:t>NP-complete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163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03" name="Line 3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04" name="Oval 4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05" name="Line 5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06" name="Line 6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07" name="Line 7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08" name="Line 8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09" name="Oval 9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10" name="Line 10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11" name="Line 11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12" name="Oval 12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13" name="Oval 13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14" name="Oval 14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15" name="Oval 15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16" name="Oval 16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17" name="Line 17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18" name="Line 18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19" name="Text Box 19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2020" name="Text Box 20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12021" name="Text Box 21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2022" name="Text Box 22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2024" name="Line 24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25" name="Line 25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26" name="Line 26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27" name="Line 27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28" name="Line 28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29" name="Line 29"/>
          <p:cNvSpPr>
            <a:spLocks noChangeShapeType="1"/>
          </p:cNvSpPr>
          <p:nvPr/>
        </p:nvSpPr>
        <p:spPr bwMode="auto">
          <a:xfrm>
            <a:off x="559117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0" name="Line 30"/>
          <p:cNvSpPr>
            <a:spLocks noChangeShapeType="1"/>
          </p:cNvSpPr>
          <p:nvPr/>
        </p:nvSpPr>
        <p:spPr bwMode="auto">
          <a:xfrm>
            <a:off x="595153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1" name="Line 31"/>
          <p:cNvSpPr>
            <a:spLocks noChangeShapeType="1"/>
          </p:cNvSpPr>
          <p:nvPr/>
        </p:nvSpPr>
        <p:spPr bwMode="auto">
          <a:xfrm>
            <a:off x="65278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2" name="Line 32"/>
          <p:cNvSpPr>
            <a:spLocks noChangeShapeType="1"/>
          </p:cNvSpPr>
          <p:nvPr/>
        </p:nvSpPr>
        <p:spPr bwMode="auto">
          <a:xfrm>
            <a:off x="7104063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3" name="Line 33"/>
          <p:cNvSpPr>
            <a:spLocks noChangeShapeType="1"/>
          </p:cNvSpPr>
          <p:nvPr/>
        </p:nvSpPr>
        <p:spPr bwMode="auto">
          <a:xfrm>
            <a:off x="73914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4" name="Line 34"/>
          <p:cNvSpPr>
            <a:spLocks noChangeShapeType="1"/>
          </p:cNvSpPr>
          <p:nvPr/>
        </p:nvSpPr>
        <p:spPr bwMode="auto">
          <a:xfrm>
            <a:off x="83280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5" name="Line 35"/>
          <p:cNvSpPr>
            <a:spLocks noChangeShapeType="1"/>
          </p:cNvSpPr>
          <p:nvPr/>
        </p:nvSpPr>
        <p:spPr bwMode="auto">
          <a:xfrm>
            <a:off x="890428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6" name="Line 36"/>
          <p:cNvSpPr>
            <a:spLocks noChangeShapeType="1"/>
          </p:cNvSpPr>
          <p:nvPr/>
        </p:nvSpPr>
        <p:spPr bwMode="auto">
          <a:xfrm>
            <a:off x="91916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7" name="Text Box 37"/>
          <p:cNvSpPr txBox="1">
            <a:spLocks noChangeArrowheads="1"/>
          </p:cNvSpPr>
          <p:nvPr/>
        </p:nvSpPr>
        <p:spPr bwMode="auto">
          <a:xfrm>
            <a:off x="66722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2038" name="Text Box 38"/>
          <p:cNvSpPr txBox="1">
            <a:spLocks noChangeArrowheads="1"/>
          </p:cNvSpPr>
          <p:nvPr/>
        </p:nvSpPr>
        <p:spPr bwMode="auto">
          <a:xfrm>
            <a:off x="6240463" y="2349500"/>
            <a:ext cx="2210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d &lt; c &lt; b &lt; a         e &lt; c</a:t>
            </a:r>
            <a:endParaRPr lang="cs-CZ" altLang="cs-CZ">
              <a:solidFill>
                <a:schemeClr val="tx2"/>
              </a:solidFill>
            </a:endParaRPr>
          </a:p>
        </p:txBody>
      </p:sp>
      <p:sp>
        <p:nvSpPr>
          <p:cNvPr id="512039" name="Text Box 39"/>
          <p:cNvSpPr txBox="1">
            <a:spLocks noChangeArrowheads="1"/>
          </p:cNvSpPr>
          <p:nvPr/>
        </p:nvSpPr>
        <p:spPr bwMode="auto">
          <a:xfrm>
            <a:off x="6096000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2040" name="Text Box 40"/>
          <p:cNvSpPr txBox="1">
            <a:spLocks noChangeArrowheads="1"/>
          </p:cNvSpPr>
          <p:nvPr/>
        </p:nvSpPr>
        <p:spPr bwMode="auto">
          <a:xfrm>
            <a:off x="710406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2041" name="Text Box 41"/>
          <p:cNvSpPr txBox="1">
            <a:spLocks noChangeArrowheads="1"/>
          </p:cNvSpPr>
          <p:nvPr/>
        </p:nvSpPr>
        <p:spPr bwMode="auto">
          <a:xfrm>
            <a:off x="8904288" y="3500438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2042" name="Text Box 42"/>
          <p:cNvSpPr txBox="1">
            <a:spLocks noChangeArrowheads="1"/>
          </p:cNvSpPr>
          <p:nvPr/>
        </p:nvSpPr>
        <p:spPr bwMode="auto">
          <a:xfrm>
            <a:off x="6456363" y="4508500"/>
            <a:ext cx="16898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d &lt; e &lt; c &lt; b &lt; a </a:t>
            </a:r>
            <a:endParaRPr lang="cs-CZ" altLang="cs-CZ">
              <a:solidFill>
                <a:schemeClr val="tx2"/>
              </a:solidFill>
            </a:endParaRPr>
          </a:p>
        </p:txBody>
      </p:sp>
      <p:sp>
        <p:nvSpPr>
          <p:cNvPr id="512043" name="Text Box 43"/>
          <p:cNvSpPr txBox="1">
            <a:spLocks noChangeArrowheads="1"/>
          </p:cNvSpPr>
          <p:nvPr/>
        </p:nvSpPr>
        <p:spPr bwMode="auto">
          <a:xfrm>
            <a:off x="8472488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27" name="Line 3"/>
          <p:cNvSpPr>
            <a:spLocks noChangeShapeType="1"/>
          </p:cNvSpPr>
          <p:nvPr/>
        </p:nvSpPr>
        <p:spPr bwMode="auto">
          <a:xfrm flipH="1" flipV="1">
            <a:off x="3502025" y="2781300"/>
            <a:ext cx="217488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28" name="Oval 4"/>
          <p:cNvSpPr>
            <a:spLocks noChangeArrowheads="1"/>
          </p:cNvSpPr>
          <p:nvPr/>
        </p:nvSpPr>
        <p:spPr bwMode="auto">
          <a:xfrm>
            <a:off x="4438650" y="2924175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29" name="Line 5"/>
          <p:cNvSpPr>
            <a:spLocks noChangeShapeType="1"/>
          </p:cNvSpPr>
          <p:nvPr/>
        </p:nvSpPr>
        <p:spPr bwMode="auto">
          <a:xfrm flipH="1" flipV="1">
            <a:off x="3863975" y="4651376"/>
            <a:ext cx="6477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30" name="Line 6"/>
          <p:cNvSpPr>
            <a:spLocks noChangeShapeType="1"/>
          </p:cNvSpPr>
          <p:nvPr/>
        </p:nvSpPr>
        <p:spPr bwMode="auto">
          <a:xfrm flipV="1">
            <a:off x="3863976" y="3067051"/>
            <a:ext cx="5746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31" name="Line 7"/>
          <p:cNvSpPr>
            <a:spLocks noChangeShapeType="1"/>
          </p:cNvSpPr>
          <p:nvPr/>
        </p:nvSpPr>
        <p:spPr bwMode="auto">
          <a:xfrm flipV="1">
            <a:off x="4511675" y="3787776"/>
            <a:ext cx="0" cy="938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32" name="Line 8"/>
          <p:cNvSpPr>
            <a:spLocks noChangeShapeType="1"/>
          </p:cNvSpPr>
          <p:nvPr/>
        </p:nvSpPr>
        <p:spPr bwMode="auto">
          <a:xfrm>
            <a:off x="3287714" y="3859213"/>
            <a:ext cx="5032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33" name="Oval 9"/>
          <p:cNvSpPr>
            <a:spLocks noChangeArrowheads="1"/>
          </p:cNvSpPr>
          <p:nvPr/>
        </p:nvSpPr>
        <p:spPr bwMode="auto">
          <a:xfrm>
            <a:off x="3359150" y="263525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34" name="Line 10"/>
          <p:cNvSpPr>
            <a:spLocks noChangeShapeType="1"/>
          </p:cNvSpPr>
          <p:nvPr/>
        </p:nvSpPr>
        <p:spPr bwMode="auto">
          <a:xfrm flipH="1" flipV="1">
            <a:off x="3790951" y="3500438"/>
            <a:ext cx="7921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35" name="Line 11"/>
          <p:cNvSpPr>
            <a:spLocks noChangeShapeType="1"/>
          </p:cNvSpPr>
          <p:nvPr/>
        </p:nvSpPr>
        <p:spPr bwMode="auto">
          <a:xfrm flipV="1">
            <a:off x="3287714" y="3427413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36" name="Oval 12"/>
          <p:cNvSpPr>
            <a:spLocks noChangeArrowheads="1"/>
          </p:cNvSpPr>
          <p:nvPr/>
        </p:nvSpPr>
        <p:spPr bwMode="auto">
          <a:xfrm>
            <a:off x="3143250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37" name="Oval 13"/>
          <p:cNvSpPr>
            <a:spLocks noChangeArrowheads="1"/>
          </p:cNvSpPr>
          <p:nvPr/>
        </p:nvSpPr>
        <p:spPr bwMode="auto">
          <a:xfrm>
            <a:off x="3646488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38" name="Oval 14"/>
          <p:cNvSpPr>
            <a:spLocks noChangeArrowheads="1"/>
          </p:cNvSpPr>
          <p:nvPr/>
        </p:nvSpPr>
        <p:spPr bwMode="auto">
          <a:xfrm flipH="1" flipV="1">
            <a:off x="4438650" y="465137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39" name="Oval 15"/>
          <p:cNvSpPr>
            <a:spLocks noChangeArrowheads="1"/>
          </p:cNvSpPr>
          <p:nvPr/>
        </p:nvSpPr>
        <p:spPr bwMode="auto">
          <a:xfrm flipH="1" flipV="1">
            <a:off x="4438650" y="3716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40" name="Oval 16"/>
          <p:cNvSpPr>
            <a:spLocks noChangeArrowheads="1"/>
          </p:cNvSpPr>
          <p:nvPr/>
        </p:nvSpPr>
        <p:spPr bwMode="auto">
          <a:xfrm>
            <a:off x="3646488" y="33559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>
            <a:off x="33591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42" name="Line 18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43" name="Text Box 19"/>
          <p:cNvSpPr txBox="1">
            <a:spLocks noChangeArrowheads="1"/>
          </p:cNvSpPr>
          <p:nvPr/>
        </p:nvSpPr>
        <p:spPr bwMode="auto">
          <a:xfrm>
            <a:off x="4151313" y="4292600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3044" name="Text Box 20"/>
          <p:cNvSpPr txBox="1">
            <a:spLocks noChangeArrowheads="1"/>
          </p:cNvSpPr>
          <p:nvPr/>
        </p:nvSpPr>
        <p:spPr bwMode="auto">
          <a:xfrm>
            <a:off x="3648075" y="39338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371951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32877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3047" name="Text Box 23"/>
          <p:cNvSpPr txBox="1">
            <a:spLocks noChangeArrowheads="1"/>
          </p:cNvSpPr>
          <p:nvPr/>
        </p:nvSpPr>
        <p:spPr bwMode="auto">
          <a:xfrm>
            <a:off x="3935413" y="29241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>
            <a:off x="5519738" y="342900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49" name="Line 25"/>
          <p:cNvSpPr>
            <a:spLocks noChangeShapeType="1"/>
          </p:cNvSpPr>
          <p:nvPr/>
        </p:nvSpPr>
        <p:spPr bwMode="auto">
          <a:xfrm>
            <a:off x="5951538" y="3068638"/>
            <a:ext cx="576262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>
            <a:off x="5591176" y="3284538"/>
            <a:ext cx="18002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>
            <a:off x="7104064" y="3068638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2" name="Line 28"/>
          <p:cNvSpPr>
            <a:spLocks noChangeShapeType="1"/>
          </p:cNvSpPr>
          <p:nvPr/>
        </p:nvSpPr>
        <p:spPr bwMode="auto">
          <a:xfrm>
            <a:off x="8328025" y="3284538"/>
            <a:ext cx="86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3" name="Line 29"/>
          <p:cNvSpPr>
            <a:spLocks noChangeShapeType="1"/>
          </p:cNvSpPr>
          <p:nvPr/>
        </p:nvSpPr>
        <p:spPr bwMode="auto">
          <a:xfrm>
            <a:off x="559117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4" name="Line 30"/>
          <p:cNvSpPr>
            <a:spLocks noChangeShapeType="1"/>
          </p:cNvSpPr>
          <p:nvPr/>
        </p:nvSpPr>
        <p:spPr bwMode="auto">
          <a:xfrm>
            <a:off x="595153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5" name="Line 31"/>
          <p:cNvSpPr>
            <a:spLocks noChangeShapeType="1"/>
          </p:cNvSpPr>
          <p:nvPr/>
        </p:nvSpPr>
        <p:spPr bwMode="auto">
          <a:xfrm>
            <a:off x="65278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6" name="Line 32"/>
          <p:cNvSpPr>
            <a:spLocks noChangeShapeType="1"/>
          </p:cNvSpPr>
          <p:nvPr/>
        </p:nvSpPr>
        <p:spPr bwMode="auto">
          <a:xfrm>
            <a:off x="7104063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7" name="Line 33"/>
          <p:cNvSpPr>
            <a:spLocks noChangeShapeType="1"/>
          </p:cNvSpPr>
          <p:nvPr/>
        </p:nvSpPr>
        <p:spPr bwMode="auto">
          <a:xfrm>
            <a:off x="7391400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8" name="Line 34"/>
          <p:cNvSpPr>
            <a:spLocks noChangeShapeType="1"/>
          </p:cNvSpPr>
          <p:nvPr/>
        </p:nvSpPr>
        <p:spPr bwMode="auto">
          <a:xfrm>
            <a:off x="83280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59" name="Line 35"/>
          <p:cNvSpPr>
            <a:spLocks noChangeShapeType="1"/>
          </p:cNvSpPr>
          <p:nvPr/>
        </p:nvSpPr>
        <p:spPr bwMode="auto">
          <a:xfrm>
            <a:off x="8904288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60" name="Line 36"/>
          <p:cNvSpPr>
            <a:spLocks noChangeShapeType="1"/>
          </p:cNvSpPr>
          <p:nvPr/>
        </p:nvSpPr>
        <p:spPr bwMode="auto">
          <a:xfrm>
            <a:off x="9191625" y="29972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61" name="Text Box 37"/>
          <p:cNvSpPr txBox="1">
            <a:spLocks noChangeArrowheads="1"/>
          </p:cNvSpPr>
          <p:nvPr/>
        </p:nvSpPr>
        <p:spPr bwMode="auto">
          <a:xfrm>
            <a:off x="66722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e</a:t>
            </a:r>
            <a:endParaRPr lang="cs-CZ" altLang="cs-CZ"/>
          </a:p>
        </p:txBody>
      </p:sp>
      <p:sp>
        <p:nvSpPr>
          <p:cNvPr id="513062" name="Text Box 38"/>
          <p:cNvSpPr txBox="1">
            <a:spLocks noChangeArrowheads="1"/>
          </p:cNvSpPr>
          <p:nvPr/>
        </p:nvSpPr>
        <p:spPr bwMode="auto">
          <a:xfrm>
            <a:off x="6240463" y="2349500"/>
            <a:ext cx="2210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d &lt; c &lt; b &lt; a         e &lt; c</a:t>
            </a:r>
            <a:endParaRPr lang="cs-CZ" altLang="cs-CZ">
              <a:solidFill>
                <a:schemeClr val="tx2"/>
              </a:solidFill>
            </a:endParaRPr>
          </a:p>
        </p:txBody>
      </p:sp>
      <p:sp>
        <p:nvSpPr>
          <p:cNvPr id="513063" name="Text Box 39"/>
          <p:cNvSpPr txBox="1">
            <a:spLocks noChangeArrowheads="1"/>
          </p:cNvSpPr>
          <p:nvPr/>
        </p:nvSpPr>
        <p:spPr bwMode="auto">
          <a:xfrm>
            <a:off x="6096000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d</a:t>
            </a:r>
            <a:endParaRPr lang="cs-CZ" altLang="cs-CZ"/>
          </a:p>
        </p:txBody>
      </p:sp>
      <p:sp>
        <p:nvSpPr>
          <p:cNvPr id="513064" name="Text Box 40"/>
          <p:cNvSpPr txBox="1">
            <a:spLocks noChangeArrowheads="1"/>
          </p:cNvSpPr>
          <p:nvPr/>
        </p:nvSpPr>
        <p:spPr bwMode="auto">
          <a:xfrm>
            <a:off x="7104063" y="3500438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c</a:t>
            </a:r>
            <a:endParaRPr lang="cs-CZ" altLang="cs-CZ"/>
          </a:p>
        </p:txBody>
      </p:sp>
      <p:sp>
        <p:nvSpPr>
          <p:cNvPr id="513065" name="Text Box 41"/>
          <p:cNvSpPr txBox="1">
            <a:spLocks noChangeArrowheads="1"/>
          </p:cNvSpPr>
          <p:nvPr/>
        </p:nvSpPr>
        <p:spPr bwMode="auto">
          <a:xfrm>
            <a:off x="8904288" y="3500438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</a:t>
            </a:r>
            <a:endParaRPr lang="cs-CZ" altLang="cs-CZ"/>
          </a:p>
        </p:txBody>
      </p:sp>
      <p:sp>
        <p:nvSpPr>
          <p:cNvPr id="513066" name="Text Box 42"/>
          <p:cNvSpPr txBox="1">
            <a:spLocks noChangeArrowheads="1"/>
          </p:cNvSpPr>
          <p:nvPr/>
        </p:nvSpPr>
        <p:spPr bwMode="auto">
          <a:xfrm>
            <a:off x="6456363" y="4508500"/>
            <a:ext cx="16898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chemeClr val="tx2"/>
                </a:solidFill>
              </a:rPr>
              <a:t>d &lt; e &lt; c &lt; b &lt; a </a:t>
            </a:r>
            <a:endParaRPr lang="cs-CZ" altLang="cs-CZ">
              <a:solidFill>
                <a:schemeClr val="tx2"/>
              </a:solidFill>
            </a:endParaRPr>
          </a:p>
        </p:txBody>
      </p:sp>
      <p:sp>
        <p:nvSpPr>
          <p:cNvPr id="513067" name="Line 43"/>
          <p:cNvSpPr>
            <a:spLocks noChangeShapeType="1"/>
          </p:cNvSpPr>
          <p:nvPr/>
        </p:nvSpPr>
        <p:spPr bwMode="auto">
          <a:xfrm>
            <a:off x="6743700" y="3068638"/>
            <a:ext cx="2159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68" name="Line 44"/>
          <p:cNvSpPr>
            <a:spLocks noChangeShapeType="1"/>
          </p:cNvSpPr>
          <p:nvPr/>
        </p:nvSpPr>
        <p:spPr bwMode="auto">
          <a:xfrm>
            <a:off x="8975725" y="3068638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69" name="Line 45"/>
          <p:cNvSpPr>
            <a:spLocks noChangeShapeType="1"/>
          </p:cNvSpPr>
          <p:nvPr/>
        </p:nvSpPr>
        <p:spPr bwMode="auto">
          <a:xfrm>
            <a:off x="7104063" y="3141663"/>
            <a:ext cx="20875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70" name="Text Box 46"/>
          <p:cNvSpPr txBox="1">
            <a:spLocks noChangeArrowheads="1"/>
          </p:cNvSpPr>
          <p:nvPr/>
        </p:nvSpPr>
        <p:spPr bwMode="auto">
          <a:xfrm>
            <a:off x="8472488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b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191" name="Text Box 47"/>
          <p:cNvSpPr txBox="1">
            <a:spLocks noChangeArrowheads="1"/>
          </p:cNvSpPr>
          <p:nvPr/>
        </p:nvSpPr>
        <p:spPr bwMode="auto">
          <a:xfrm>
            <a:off x="2566989" y="1125538"/>
            <a:ext cx="69119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18192" name="Line 48"/>
          <p:cNvSpPr>
            <a:spLocks noChangeShapeType="1"/>
          </p:cNvSpPr>
          <p:nvPr/>
        </p:nvSpPr>
        <p:spPr bwMode="auto">
          <a:xfrm flipH="1" flipV="1">
            <a:off x="3503614" y="2781300"/>
            <a:ext cx="217487" cy="6477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193" name="Oval 49"/>
          <p:cNvSpPr>
            <a:spLocks noChangeArrowheads="1"/>
          </p:cNvSpPr>
          <p:nvPr/>
        </p:nvSpPr>
        <p:spPr bwMode="auto">
          <a:xfrm>
            <a:off x="4440238" y="2924175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195" name="Line 51"/>
          <p:cNvSpPr>
            <a:spLocks noChangeShapeType="1"/>
          </p:cNvSpPr>
          <p:nvPr/>
        </p:nvSpPr>
        <p:spPr bwMode="auto">
          <a:xfrm flipV="1">
            <a:off x="3863976" y="3068638"/>
            <a:ext cx="574675" cy="360362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196" name="Line 52"/>
          <p:cNvSpPr>
            <a:spLocks noChangeShapeType="1"/>
          </p:cNvSpPr>
          <p:nvPr/>
        </p:nvSpPr>
        <p:spPr bwMode="auto">
          <a:xfrm flipV="1">
            <a:off x="4511675" y="3789363"/>
            <a:ext cx="0" cy="93821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198" name="Oval 54"/>
          <p:cNvSpPr>
            <a:spLocks noChangeArrowheads="1"/>
          </p:cNvSpPr>
          <p:nvPr/>
        </p:nvSpPr>
        <p:spPr bwMode="auto">
          <a:xfrm>
            <a:off x="3359150" y="2636838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199" name="Line 55"/>
          <p:cNvSpPr>
            <a:spLocks noChangeShapeType="1"/>
          </p:cNvSpPr>
          <p:nvPr/>
        </p:nvSpPr>
        <p:spPr bwMode="auto">
          <a:xfrm flipH="1" flipV="1">
            <a:off x="3792538" y="3500438"/>
            <a:ext cx="792162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202" name="Oval 58"/>
          <p:cNvSpPr>
            <a:spLocks noChangeArrowheads="1"/>
          </p:cNvSpPr>
          <p:nvPr/>
        </p:nvSpPr>
        <p:spPr bwMode="auto">
          <a:xfrm>
            <a:off x="3648075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03" name="Oval 59"/>
          <p:cNvSpPr>
            <a:spLocks noChangeArrowheads="1"/>
          </p:cNvSpPr>
          <p:nvPr/>
        </p:nvSpPr>
        <p:spPr bwMode="auto">
          <a:xfrm flipH="1" flipV="1">
            <a:off x="4440238" y="465296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04" name="Oval 60"/>
          <p:cNvSpPr>
            <a:spLocks noChangeArrowheads="1"/>
          </p:cNvSpPr>
          <p:nvPr/>
        </p:nvSpPr>
        <p:spPr bwMode="auto">
          <a:xfrm flipH="1" flipV="1">
            <a:off x="4440238" y="3716338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05" name="Oval 61"/>
          <p:cNvSpPr>
            <a:spLocks noChangeArrowheads="1"/>
          </p:cNvSpPr>
          <p:nvPr/>
        </p:nvSpPr>
        <p:spPr bwMode="auto">
          <a:xfrm>
            <a:off x="3648075" y="3357563"/>
            <a:ext cx="228600" cy="228600"/>
          </a:xfrm>
          <a:prstGeom prst="ellipse">
            <a:avLst/>
          </a:prstGeom>
          <a:solidFill>
            <a:srgbClr val="89898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07" name="Line 63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213" name="Oval 69"/>
          <p:cNvSpPr>
            <a:spLocks noChangeArrowheads="1"/>
          </p:cNvSpPr>
          <p:nvPr/>
        </p:nvSpPr>
        <p:spPr bwMode="auto">
          <a:xfrm>
            <a:off x="3216275" y="213360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14" name="Oval 70"/>
          <p:cNvSpPr>
            <a:spLocks noChangeArrowheads="1"/>
          </p:cNvSpPr>
          <p:nvPr/>
        </p:nvSpPr>
        <p:spPr bwMode="auto">
          <a:xfrm>
            <a:off x="4583113" y="234950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15" name="Line 71"/>
          <p:cNvSpPr>
            <a:spLocks noChangeShapeType="1"/>
          </p:cNvSpPr>
          <p:nvPr/>
        </p:nvSpPr>
        <p:spPr bwMode="auto">
          <a:xfrm flipV="1">
            <a:off x="4583114" y="2565401"/>
            <a:ext cx="73025" cy="358775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216" name="Line 72"/>
          <p:cNvSpPr>
            <a:spLocks noChangeShapeType="1"/>
          </p:cNvSpPr>
          <p:nvPr/>
        </p:nvSpPr>
        <p:spPr bwMode="auto">
          <a:xfrm flipH="1" flipV="1">
            <a:off x="3359151" y="2349500"/>
            <a:ext cx="73025" cy="28575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217" name="Line 73"/>
          <p:cNvSpPr>
            <a:spLocks noChangeShapeType="1"/>
          </p:cNvSpPr>
          <p:nvPr/>
        </p:nvSpPr>
        <p:spPr bwMode="auto">
          <a:xfrm flipV="1">
            <a:off x="3648075" y="4724401"/>
            <a:ext cx="71438" cy="5048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218" name="Line 74"/>
          <p:cNvSpPr>
            <a:spLocks noChangeShapeType="1"/>
          </p:cNvSpPr>
          <p:nvPr/>
        </p:nvSpPr>
        <p:spPr bwMode="auto">
          <a:xfrm flipV="1">
            <a:off x="4583114" y="4868863"/>
            <a:ext cx="1587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8219" name="Oval 75"/>
          <p:cNvSpPr>
            <a:spLocks noChangeArrowheads="1"/>
          </p:cNvSpPr>
          <p:nvPr/>
        </p:nvSpPr>
        <p:spPr bwMode="auto">
          <a:xfrm>
            <a:off x="3503613" y="5229225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20" name="Oval 76"/>
          <p:cNvSpPr>
            <a:spLocks noChangeArrowheads="1"/>
          </p:cNvSpPr>
          <p:nvPr/>
        </p:nvSpPr>
        <p:spPr bwMode="auto">
          <a:xfrm>
            <a:off x="4511675" y="5229225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21" name="Oval 77"/>
          <p:cNvSpPr>
            <a:spLocks noChangeArrowheads="1"/>
          </p:cNvSpPr>
          <p:nvPr/>
        </p:nvSpPr>
        <p:spPr bwMode="auto">
          <a:xfrm rot="-1639472">
            <a:off x="3128964" y="1489075"/>
            <a:ext cx="1939925" cy="2662238"/>
          </a:xfrm>
          <a:prstGeom prst="ellips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222" name="Oval 78"/>
          <p:cNvSpPr>
            <a:spLocks noChangeArrowheads="1"/>
          </p:cNvSpPr>
          <p:nvPr/>
        </p:nvSpPr>
        <p:spPr bwMode="auto">
          <a:xfrm rot="338318">
            <a:off x="2995613" y="3211514"/>
            <a:ext cx="2157412" cy="2586037"/>
          </a:xfrm>
          <a:prstGeom prst="ellips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195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 algn="ctr"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0207" name="Line 15"/>
          <p:cNvSpPr>
            <a:spLocks noChangeShapeType="1"/>
          </p:cNvSpPr>
          <p:nvPr/>
        </p:nvSpPr>
        <p:spPr bwMode="auto">
          <a:xfrm>
            <a:off x="5880100" y="3573463"/>
            <a:ext cx="2520950" cy="0"/>
          </a:xfrm>
          <a:prstGeom prst="line">
            <a:avLst/>
          </a:prstGeom>
          <a:noFill/>
          <a:ln w="76200">
            <a:solidFill>
              <a:srgbClr val="8989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08" name="Line 16"/>
          <p:cNvSpPr>
            <a:spLocks noChangeShapeType="1"/>
          </p:cNvSpPr>
          <p:nvPr/>
        </p:nvSpPr>
        <p:spPr bwMode="auto">
          <a:xfrm>
            <a:off x="6456363" y="3716338"/>
            <a:ext cx="12239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09" name="Line 17"/>
          <p:cNvSpPr>
            <a:spLocks noChangeShapeType="1"/>
          </p:cNvSpPr>
          <p:nvPr/>
        </p:nvSpPr>
        <p:spPr bwMode="auto">
          <a:xfrm>
            <a:off x="5448300" y="3429000"/>
            <a:ext cx="64770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0" name="Line 18"/>
          <p:cNvSpPr>
            <a:spLocks noChangeShapeType="1"/>
          </p:cNvSpPr>
          <p:nvPr/>
        </p:nvSpPr>
        <p:spPr bwMode="auto">
          <a:xfrm>
            <a:off x="8040688" y="3429000"/>
            <a:ext cx="64770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1" name="Line 19"/>
          <p:cNvSpPr>
            <a:spLocks noChangeShapeType="1"/>
          </p:cNvSpPr>
          <p:nvPr/>
        </p:nvSpPr>
        <p:spPr bwMode="auto">
          <a:xfrm>
            <a:off x="5951538" y="4581525"/>
            <a:ext cx="25209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2" name="Line 20"/>
          <p:cNvSpPr>
            <a:spLocks noChangeShapeType="1"/>
          </p:cNvSpPr>
          <p:nvPr/>
        </p:nvSpPr>
        <p:spPr bwMode="auto">
          <a:xfrm>
            <a:off x="6527801" y="4724400"/>
            <a:ext cx="1223963" cy="0"/>
          </a:xfrm>
          <a:prstGeom prst="line">
            <a:avLst/>
          </a:prstGeom>
          <a:noFill/>
          <a:ln w="76200">
            <a:solidFill>
              <a:srgbClr val="8989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3" name="Line 21"/>
          <p:cNvSpPr>
            <a:spLocks noChangeShapeType="1"/>
          </p:cNvSpPr>
          <p:nvPr/>
        </p:nvSpPr>
        <p:spPr bwMode="auto">
          <a:xfrm>
            <a:off x="5519738" y="4437063"/>
            <a:ext cx="6477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4" name="Line 22"/>
          <p:cNvSpPr>
            <a:spLocks noChangeShapeType="1"/>
          </p:cNvSpPr>
          <p:nvPr/>
        </p:nvSpPr>
        <p:spPr bwMode="auto">
          <a:xfrm>
            <a:off x="8112125" y="4437063"/>
            <a:ext cx="6477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5" name="Line 23"/>
          <p:cNvSpPr>
            <a:spLocks noChangeShapeType="1"/>
          </p:cNvSpPr>
          <p:nvPr/>
        </p:nvSpPr>
        <p:spPr bwMode="auto">
          <a:xfrm flipH="1" flipV="1">
            <a:off x="3503614" y="2781300"/>
            <a:ext cx="217487" cy="6477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6" name="Oval 24"/>
          <p:cNvSpPr>
            <a:spLocks noChangeArrowheads="1"/>
          </p:cNvSpPr>
          <p:nvPr/>
        </p:nvSpPr>
        <p:spPr bwMode="auto">
          <a:xfrm>
            <a:off x="4440238" y="2924175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17" name="Line 25"/>
          <p:cNvSpPr>
            <a:spLocks noChangeShapeType="1"/>
          </p:cNvSpPr>
          <p:nvPr/>
        </p:nvSpPr>
        <p:spPr bwMode="auto">
          <a:xfrm flipV="1">
            <a:off x="3863976" y="3068638"/>
            <a:ext cx="574675" cy="360362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8" name="Line 26"/>
          <p:cNvSpPr>
            <a:spLocks noChangeShapeType="1"/>
          </p:cNvSpPr>
          <p:nvPr/>
        </p:nvSpPr>
        <p:spPr bwMode="auto">
          <a:xfrm flipV="1">
            <a:off x="4511675" y="3789363"/>
            <a:ext cx="0" cy="93821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19" name="Oval 27"/>
          <p:cNvSpPr>
            <a:spLocks noChangeArrowheads="1"/>
          </p:cNvSpPr>
          <p:nvPr/>
        </p:nvSpPr>
        <p:spPr bwMode="auto">
          <a:xfrm>
            <a:off x="3359150" y="2636838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0" name="Line 28"/>
          <p:cNvSpPr>
            <a:spLocks noChangeShapeType="1"/>
          </p:cNvSpPr>
          <p:nvPr/>
        </p:nvSpPr>
        <p:spPr bwMode="auto">
          <a:xfrm flipH="1" flipV="1">
            <a:off x="3792538" y="3500438"/>
            <a:ext cx="792162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21" name="Oval 29"/>
          <p:cNvSpPr>
            <a:spLocks noChangeArrowheads="1"/>
          </p:cNvSpPr>
          <p:nvPr/>
        </p:nvSpPr>
        <p:spPr bwMode="auto">
          <a:xfrm>
            <a:off x="3648075" y="45085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2" name="Oval 30"/>
          <p:cNvSpPr>
            <a:spLocks noChangeArrowheads="1"/>
          </p:cNvSpPr>
          <p:nvPr/>
        </p:nvSpPr>
        <p:spPr bwMode="auto">
          <a:xfrm flipH="1" flipV="1">
            <a:off x="4440238" y="465296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3" name="Oval 31"/>
          <p:cNvSpPr>
            <a:spLocks noChangeArrowheads="1"/>
          </p:cNvSpPr>
          <p:nvPr/>
        </p:nvSpPr>
        <p:spPr bwMode="auto">
          <a:xfrm flipH="1" flipV="1">
            <a:off x="4440238" y="3716338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4" name="Oval 32"/>
          <p:cNvSpPr>
            <a:spLocks noChangeArrowheads="1"/>
          </p:cNvSpPr>
          <p:nvPr/>
        </p:nvSpPr>
        <p:spPr bwMode="auto">
          <a:xfrm>
            <a:off x="3648075" y="3357563"/>
            <a:ext cx="228600" cy="228600"/>
          </a:xfrm>
          <a:prstGeom prst="ellipse">
            <a:avLst/>
          </a:prstGeom>
          <a:solidFill>
            <a:srgbClr val="89898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5" name="Line 33"/>
          <p:cNvSpPr>
            <a:spLocks noChangeShapeType="1"/>
          </p:cNvSpPr>
          <p:nvPr/>
        </p:nvSpPr>
        <p:spPr bwMode="auto">
          <a:xfrm flipV="1">
            <a:off x="3719513" y="3860801"/>
            <a:ext cx="792162" cy="79216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26" name="Oval 34"/>
          <p:cNvSpPr>
            <a:spLocks noChangeArrowheads="1"/>
          </p:cNvSpPr>
          <p:nvPr/>
        </p:nvSpPr>
        <p:spPr bwMode="auto">
          <a:xfrm>
            <a:off x="3216275" y="213360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7" name="Oval 35"/>
          <p:cNvSpPr>
            <a:spLocks noChangeArrowheads="1"/>
          </p:cNvSpPr>
          <p:nvPr/>
        </p:nvSpPr>
        <p:spPr bwMode="auto">
          <a:xfrm>
            <a:off x="4583113" y="2349500"/>
            <a:ext cx="228600" cy="228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28" name="Line 36"/>
          <p:cNvSpPr>
            <a:spLocks noChangeShapeType="1"/>
          </p:cNvSpPr>
          <p:nvPr/>
        </p:nvSpPr>
        <p:spPr bwMode="auto">
          <a:xfrm flipV="1">
            <a:off x="4583114" y="2565401"/>
            <a:ext cx="73025" cy="358775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29" name="Line 37"/>
          <p:cNvSpPr>
            <a:spLocks noChangeShapeType="1"/>
          </p:cNvSpPr>
          <p:nvPr/>
        </p:nvSpPr>
        <p:spPr bwMode="auto">
          <a:xfrm flipH="1" flipV="1">
            <a:off x="3359151" y="2349500"/>
            <a:ext cx="73025" cy="28575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30" name="Line 38"/>
          <p:cNvSpPr>
            <a:spLocks noChangeShapeType="1"/>
          </p:cNvSpPr>
          <p:nvPr/>
        </p:nvSpPr>
        <p:spPr bwMode="auto">
          <a:xfrm flipV="1">
            <a:off x="3648075" y="4724401"/>
            <a:ext cx="71438" cy="5048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31" name="Line 39"/>
          <p:cNvSpPr>
            <a:spLocks noChangeShapeType="1"/>
          </p:cNvSpPr>
          <p:nvPr/>
        </p:nvSpPr>
        <p:spPr bwMode="auto">
          <a:xfrm flipV="1">
            <a:off x="4583114" y="4868863"/>
            <a:ext cx="1587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32" name="Oval 40"/>
          <p:cNvSpPr>
            <a:spLocks noChangeArrowheads="1"/>
          </p:cNvSpPr>
          <p:nvPr/>
        </p:nvSpPr>
        <p:spPr bwMode="auto">
          <a:xfrm>
            <a:off x="3503613" y="5229225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33" name="Oval 41"/>
          <p:cNvSpPr>
            <a:spLocks noChangeArrowheads="1"/>
          </p:cNvSpPr>
          <p:nvPr/>
        </p:nvSpPr>
        <p:spPr bwMode="auto">
          <a:xfrm>
            <a:off x="4511675" y="5229225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0234" name="Line 42"/>
          <p:cNvSpPr>
            <a:spLocks noChangeShapeType="1"/>
          </p:cNvSpPr>
          <p:nvPr/>
        </p:nvSpPr>
        <p:spPr bwMode="auto">
          <a:xfrm>
            <a:off x="5159375" y="4581525"/>
            <a:ext cx="6477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35" name="Line 43"/>
          <p:cNvSpPr>
            <a:spLocks noChangeShapeType="1"/>
          </p:cNvSpPr>
          <p:nvPr/>
        </p:nvSpPr>
        <p:spPr bwMode="auto">
          <a:xfrm>
            <a:off x="8616950" y="4581525"/>
            <a:ext cx="6477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36" name="Line 44"/>
          <p:cNvSpPr>
            <a:spLocks noChangeShapeType="1"/>
          </p:cNvSpPr>
          <p:nvPr/>
        </p:nvSpPr>
        <p:spPr bwMode="auto">
          <a:xfrm>
            <a:off x="4943475" y="3573463"/>
            <a:ext cx="64770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0237" name="Line 45"/>
          <p:cNvSpPr>
            <a:spLocks noChangeShapeType="1"/>
          </p:cNvSpPr>
          <p:nvPr/>
        </p:nvSpPr>
        <p:spPr bwMode="auto">
          <a:xfrm>
            <a:off x="8616950" y="3573463"/>
            <a:ext cx="64770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 algn="ctr"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Jampani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Lubiw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(ISAAC 2010):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for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 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Interval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graphs is in P.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 algn="ctr"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Jampani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Lubiw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(ISAAC 2010):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for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 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Interval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graphs is in P.</a:t>
            </a:r>
          </a:p>
          <a:p>
            <a:pPr>
              <a:spcBef>
                <a:spcPct val="50000"/>
              </a:spcBef>
            </a:pPr>
            <a:endParaRPr lang="en-US" altLang="cs-CZ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Observation: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-INT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-2-INT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>
              <a:spcBef>
                <a:spcPct val="50000"/>
              </a:spcBef>
            </a:pPr>
            <a:endParaRPr lang="en-US" altLang="cs-CZ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Observation: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-INT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-2-INT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2245" name="Oval 5"/>
          <p:cNvSpPr>
            <a:spLocks noChangeArrowheads="1"/>
          </p:cNvSpPr>
          <p:nvPr/>
        </p:nvSpPr>
        <p:spPr bwMode="auto">
          <a:xfrm>
            <a:off x="4367213" y="3643313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46" name="Line 6"/>
          <p:cNvSpPr>
            <a:spLocks noChangeShapeType="1"/>
          </p:cNvSpPr>
          <p:nvPr/>
        </p:nvSpPr>
        <p:spPr bwMode="auto">
          <a:xfrm flipV="1">
            <a:off x="3790951" y="3787776"/>
            <a:ext cx="574675" cy="36036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47" name="Line 7"/>
          <p:cNvSpPr>
            <a:spLocks noChangeShapeType="1"/>
          </p:cNvSpPr>
          <p:nvPr/>
        </p:nvSpPr>
        <p:spPr bwMode="auto">
          <a:xfrm flipV="1">
            <a:off x="4440238" y="4508501"/>
            <a:ext cx="0" cy="93821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49" name="Line 9"/>
          <p:cNvSpPr>
            <a:spLocks noChangeShapeType="1"/>
          </p:cNvSpPr>
          <p:nvPr/>
        </p:nvSpPr>
        <p:spPr bwMode="auto">
          <a:xfrm flipH="1" flipV="1">
            <a:off x="3719513" y="4221163"/>
            <a:ext cx="792162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50" name="Oval 10"/>
          <p:cNvSpPr>
            <a:spLocks noChangeArrowheads="1"/>
          </p:cNvSpPr>
          <p:nvPr/>
        </p:nvSpPr>
        <p:spPr bwMode="auto">
          <a:xfrm>
            <a:off x="3575050" y="5229225"/>
            <a:ext cx="228600" cy="2286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51" name="Oval 11"/>
          <p:cNvSpPr>
            <a:spLocks noChangeArrowheads="1"/>
          </p:cNvSpPr>
          <p:nvPr/>
        </p:nvSpPr>
        <p:spPr bwMode="auto">
          <a:xfrm flipH="1" flipV="1">
            <a:off x="4367213" y="5373688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52" name="Oval 12"/>
          <p:cNvSpPr>
            <a:spLocks noChangeArrowheads="1"/>
          </p:cNvSpPr>
          <p:nvPr/>
        </p:nvSpPr>
        <p:spPr bwMode="auto">
          <a:xfrm flipH="1" flipV="1">
            <a:off x="4367213" y="44354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53" name="Oval 13"/>
          <p:cNvSpPr>
            <a:spLocks noChangeArrowheads="1"/>
          </p:cNvSpPr>
          <p:nvPr/>
        </p:nvSpPr>
        <p:spPr bwMode="auto">
          <a:xfrm>
            <a:off x="3575050" y="4076700"/>
            <a:ext cx="228600" cy="228600"/>
          </a:xfrm>
          <a:prstGeom prst="ellipse">
            <a:avLst/>
          </a:prstGeom>
          <a:solidFill>
            <a:srgbClr val="89898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54" name="Line 14"/>
          <p:cNvSpPr>
            <a:spLocks noChangeShapeType="1"/>
          </p:cNvSpPr>
          <p:nvPr/>
        </p:nvSpPr>
        <p:spPr bwMode="auto">
          <a:xfrm flipV="1">
            <a:off x="3719514" y="4581525"/>
            <a:ext cx="720725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55" name="Line 15"/>
          <p:cNvSpPr>
            <a:spLocks noChangeShapeType="1"/>
          </p:cNvSpPr>
          <p:nvPr/>
        </p:nvSpPr>
        <p:spPr bwMode="auto">
          <a:xfrm flipV="1">
            <a:off x="3719513" y="4292601"/>
            <a:ext cx="0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56" name="Line 16"/>
          <p:cNvSpPr>
            <a:spLocks noChangeShapeType="1"/>
          </p:cNvSpPr>
          <p:nvPr/>
        </p:nvSpPr>
        <p:spPr bwMode="auto">
          <a:xfrm>
            <a:off x="6096001" y="4365625"/>
            <a:ext cx="1655763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57" name="Line 17"/>
          <p:cNvSpPr>
            <a:spLocks noChangeShapeType="1"/>
          </p:cNvSpPr>
          <p:nvPr/>
        </p:nvSpPr>
        <p:spPr bwMode="auto">
          <a:xfrm>
            <a:off x="6743700" y="4508500"/>
            <a:ext cx="2305050" cy="0"/>
          </a:xfrm>
          <a:prstGeom prst="line">
            <a:avLst/>
          </a:prstGeom>
          <a:noFill/>
          <a:ln w="76200">
            <a:solidFill>
              <a:srgbClr val="8989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58" name="Line 18"/>
          <p:cNvSpPr>
            <a:spLocks noChangeShapeType="1"/>
          </p:cNvSpPr>
          <p:nvPr/>
        </p:nvSpPr>
        <p:spPr bwMode="auto">
          <a:xfrm>
            <a:off x="7248525" y="4221163"/>
            <a:ext cx="935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>
              <a:spcBef>
                <a:spcPct val="50000"/>
              </a:spcBef>
            </a:pPr>
            <a:endParaRPr lang="en-US" altLang="cs-CZ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Observation: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-INT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-2-INT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3268" name="Oval 4"/>
          <p:cNvSpPr>
            <a:spLocks noChangeArrowheads="1"/>
          </p:cNvSpPr>
          <p:nvPr/>
        </p:nvSpPr>
        <p:spPr bwMode="auto">
          <a:xfrm>
            <a:off x="4367213" y="3643313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269" name="Line 5"/>
          <p:cNvSpPr>
            <a:spLocks noChangeShapeType="1"/>
          </p:cNvSpPr>
          <p:nvPr/>
        </p:nvSpPr>
        <p:spPr bwMode="auto">
          <a:xfrm flipV="1">
            <a:off x="3790951" y="3787776"/>
            <a:ext cx="574675" cy="36036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70" name="Line 6"/>
          <p:cNvSpPr>
            <a:spLocks noChangeShapeType="1"/>
          </p:cNvSpPr>
          <p:nvPr/>
        </p:nvSpPr>
        <p:spPr bwMode="auto">
          <a:xfrm flipV="1">
            <a:off x="4440238" y="4508501"/>
            <a:ext cx="0" cy="93821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71" name="Line 7"/>
          <p:cNvSpPr>
            <a:spLocks noChangeShapeType="1"/>
          </p:cNvSpPr>
          <p:nvPr/>
        </p:nvSpPr>
        <p:spPr bwMode="auto">
          <a:xfrm flipH="1" flipV="1">
            <a:off x="3719513" y="4221163"/>
            <a:ext cx="792162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72" name="Oval 8"/>
          <p:cNvSpPr>
            <a:spLocks noChangeArrowheads="1"/>
          </p:cNvSpPr>
          <p:nvPr/>
        </p:nvSpPr>
        <p:spPr bwMode="auto">
          <a:xfrm>
            <a:off x="3575050" y="5229225"/>
            <a:ext cx="228600" cy="2286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273" name="Oval 9"/>
          <p:cNvSpPr>
            <a:spLocks noChangeArrowheads="1"/>
          </p:cNvSpPr>
          <p:nvPr/>
        </p:nvSpPr>
        <p:spPr bwMode="auto">
          <a:xfrm flipH="1" flipV="1">
            <a:off x="4367213" y="5373688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274" name="Oval 10"/>
          <p:cNvSpPr>
            <a:spLocks noChangeArrowheads="1"/>
          </p:cNvSpPr>
          <p:nvPr/>
        </p:nvSpPr>
        <p:spPr bwMode="auto">
          <a:xfrm flipH="1" flipV="1">
            <a:off x="4367213" y="44354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275" name="Oval 11"/>
          <p:cNvSpPr>
            <a:spLocks noChangeArrowheads="1"/>
          </p:cNvSpPr>
          <p:nvPr/>
        </p:nvSpPr>
        <p:spPr bwMode="auto">
          <a:xfrm>
            <a:off x="3575050" y="4076700"/>
            <a:ext cx="228600" cy="228600"/>
          </a:xfrm>
          <a:prstGeom prst="ellipse">
            <a:avLst/>
          </a:prstGeom>
          <a:solidFill>
            <a:srgbClr val="89898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3276" name="Line 12"/>
          <p:cNvSpPr>
            <a:spLocks noChangeShapeType="1"/>
          </p:cNvSpPr>
          <p:nvPr/>
        </p:nvSpPr>
        <p:spPr bwMode="auto">
          <a:xfrm flipV="1">
            <a:off x="3719514" y="4581525"/>
            <a:ext cx="720725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77" name="Line 13"/>
          <p:cNvSpPr>
            <a:spLocks noChangeShapeType="1"/>
          </p:cNvSpPr>
          <p:nvPr/>
        </p:nvSpPr>
        <p:spPr bwMode="auto">
          <a:xfrm flipV="1">
            <a:off x="3719513" y="4292601"/>
            <a:ext cx="0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78" name="Line 14"/>
          <p:cNvSpPr>
            <a:spLocks noChangeShapeType="1"/>
          </p:cNvSpPr>
          <p:nvPr/>
        </p:nvSpPr>
        <p:spPr bwMode="auto">
          <a:xfrm>
            <a:off x="6096001" y="4365625"/>
            <a:ext cx="1655763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79" name="Line 15"/>
          <p:cNvSpPr>
            <a:spLocks noChangeShapeType="1"/>
          </p:cNvSpPr>
          <p:nvPr/>
        </p:nvSpPr>
        <p:spPr bwMode="auto">
          <a:xfrm>
            <a:off x="6743700" y="4508500"/>
            <a:ext cx="2305050" cy="0"/>
          </a:xfrm>
          <a:prstGeom prst="line">
            <a:avLst/>
          </a:prstGeom>
          <a:noFill/>
          <a:ln w="76200">
            <a:solidFill>
              <a:srgbClr val="8989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0" name="Line 16"/>
          <p:cNvSpPr>
            <a:spLocks noChangeShapeType="1"/>
          </p:cNvSpPr>
          <p:nvPr/>
        </p:nvSpPr>
        <p:spPr bwMode="auto">
          <a:xfrm>
            <a:off x="7248525" y="4221163"/>
            <a:ext cx="935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1" name="Line 17"/>
          <p:cNvSpPr>
            <a:spLocks noChangeShapeType="1"/>
          </p:cNvSpPr>
          <p:nvPr/>
        </p:nvSpPr>
        <p:spPr bwMode="auto">
          <a:xfrm>
            <a:off x="588010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2" name="Line 18"/>
          <p:cNvSpPr>
            <a:spLocks noChangeShapeType="1"/>
          </p:cNvSpPr>
          <p:nvPr/>
        </p:nvSpPr>
        <p:spPr bwMode="auto">
          <a:xfrm>
            <a:off x="6600825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3" name="Line 19"/>
          <p:cNvSpPr>
            <a:spLocks noChangeShapeType="1"/>
          </p:cNvSpPr>
          <p:nvPr/>
        </p:nvSpPr>
        <p:spPr bwMode="auto">
          <a:xfrm>
            <a:off x="7104064" y="4005263"/>
            <a:ext cx="2873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4" name="Line 20"/>
          <p:cNvSpPr>
            <a:spLocks noChangeShapeType="1"/>
          </p:cNvSpPr>
          <p:nvPr/>
        </p:nvSpPr>
        <p:spPr bwMode="auto">
          <a:xfrm>
            <a:off x="760730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5" name="Line 21"/>
          <p:cNvSpPr>
            <a:spLocks noChangeShapeType="1"/>
          </p:cNvSpPr>
          <p:nvPr/>
        </p:nvSpPr>
        <p:spPr bwMode="auto">
          <a:xfrm>
            <a:off x="8110539" y="4005263"/>
            <a:ext cx="2873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6" name="Line 22"/>
          <p:cNvSpPr>
            <a:spLocks noChangeShapeType="1"/>
          </p:cNvSpPr>
          <p:nvPr/>
        </p:nvSpPr>
        <p:spPr bwMode="auto">
          <a:xfrm>
            <a:off x="883285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7" name="Line 23"/>
          <p:cNvSpPr>
            <a:spLocks noChangeShapeType="1"/>
          </p:cNvSpPr>
          <p:nvPr/>
        </p:nvSpPr>
        <p:spPr bwMode="auto">
          <a:xfrm flipV="1">
            <a:off x="609600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8" name="Line 24"/>
          <p:cNvSpPr>
            <a:spLocks noChangeShapeType="1"/>
          </p:cNvSpPr>
          <p:nvPr/>
        </p:nvSpPr>
        <p:spPr bwMode="auto">
          <a:xfrm flipV="1">
            <a:off x="674370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89" name="Line 25"/>
          <p:cNvSpPr>
            <a:spLocks noChangeShapeType="1"/>
          </p:cNvSpPr>
          <p:nvPr/>
        </p:nvSpPr>
        <p:spPr bwMode="auto">
          <a:xfrm flipV="1">
            <a:off x="7248525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90" name="Line 26"/>
          <p:cNvSpPr>
            <a:spLocks noChangeShapeType="1"/>
          </p:cNvSpPr>
          <p:nvPr/>
        </p:nvSpPr>
        <p:spPr bwMode="auto">
          <a:xfrm flipV="1">
            <a:off x="77533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91" name="Line 27"/>
          <p:cNvSpPr>
            <a:spLocks noChangeShapeType="1"/>
          </p:cNvSpPr>
          <p:nvPr/>
        </p:nvSpPr>
        <p:spPr bwMode="auto">
          <a:xfrm flipV="1">
            <a:off x="8183563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3292" name="Line 28"/>
          <p:cNvSpPr>
            <a:spLocks noChangeShapeType="1"/>
          </p:cNvSpPr>
          <p:nvPr/>
        </p:nvSpPr>
        <p:spPr bwMode="auto">
          <a:xfrm flipV="1">
            <a:off x="90487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4291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>
              <a:spcBef>
                <a:spcPct val="50000"/>
              </a:spcBef>
            </a:pPr>
            <a:endParaRPr lang="en-US" altLang="cs-CZ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Observation: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-INT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-2-INT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4292" name="Oval 4"/>
          <p:cNvSpPr>
            <a:spLocks noChangeArrowheads="1"/>
          </p:cNvSpPr>
          <p:nvPr/>
        </p:nvSpPr>
        <p:spPr bwMode="auto">
          <a:xfrm>
            <a:off x="4367213" y="3643313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4293" name="Line 5"/>
          <p:cNvSpPr>
            <a:spLocks noChangeShapeType="1"/>
          </p:cNvSpPr>
          <p:nvPr/>
        </p:nvSpPr>
        <p:spPr bwMode="auto">
          <a:xfrm flipV="1">
            <a:off x="3790951" y="3787776"/>
            <a:ext cx="574675" cy="36036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294" name="Line 6"/>
          <p:cNvSpPr>
            <a:spLocks noChangeShapeType="1"/>
          </p:cNvSpPr>
          <p:nvPr/>
        </p:nvSpPr>
        <p:spPr bwMode="auto">
          <a:xfrm flipV="1">
            <a:off x="4440238" y="4508501"/>
            <a:ext cx="0" cy="93821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295" name="Line 7"/>
          <p:cNvSpPr>
            <a:spLocks noChangeShapeType="1"/>
          </p:cNvSpPr>
          <p:nvPr/>
        </p:nvSpPr>
        <p:spPr bwMode="auto">
          <a:xfrm flipH="1" flipV="1">
            <a:off x="3719513" y="4221163"/>
            <a:ext cx="792162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296" name="Oval 8"/>
          <p:cNvSpPr>
            <a:spLocks noChangeArrowheads="1"/>
          </p:cNvSpPr>
          <p:nvPr/>
        </p:nvSpPr>
        <p:spPr bwMode="auto">
          <a:xfrm>
            <a:off x="3575050" y="5229225"/>
            <a:ext cx="228600" cy="2286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4297" name="Oval 9"/>
          <p:cNvSpPr>
            <a:spLocks noChangeArrowheads="1"/>
          </p:cNvSpPr>
          <p:nvPr/>
        </p:nvSpPr>
        <p:spPr bwMode="auto">
          <a:xfrm flipH="1" flipV="1">
            <a:off x="4367213" y="5373688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4298" name="Oval 10"/>
          <p:cNvSpPr>
            <a:spLocks noChangeArrowheads="1"/>
          </p:cNvSpPr>
          <p:nvPr/>
        </p:nvSpPr>
        <p:spPr bwMode="auto">
          <a:xfrm flipH="1" flipV="1">
            <a:off x="4367213" y="44354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4299" name="Oval 11"/>
          <p:cNvSpPr>
            <a:spLocks noChangeArrowheads="1"/>
          </p:cNvSpPr>
          <p:nvPr/>
        </p:nvSpPr>
        <p:spPr bwMode="auto">
          <a:xfrm>
            <a:off x="3575050" y="4076700"/>
            <a:ext cx="228600" cy="228600"/>
          </a:xfrm>
          <a:prstGeom prst="ellipse">
            <a:avLst/>
          </a:prstGeom>
          <a:solidFill>
            <a:srgbClr val="89898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4300" name="Line 12"/>
          <p:cNvSpPr>
            <a:spLocks noChangeShapeType="1"/>
          </p:cNvSpPr>
          <p:nvPr/>
        </p:nvSpPr>
        <p:spPr bwMode="auto">
          <a:xfrm flipV="1">
            <a:off x="3719514" y="4581525"/>
            <a:ext cx="720725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1" name="Line 13"/>
          <p:cNvSpPr>
            <a:spLocks noChangeShapeType="1"/>
          </p:cNvSpPr>
          <p:nvPr/>
        </p:nvSpPr>
        <p:spPr bwMode="auto">
          <a:xfrm flipV="1">
            <a:off x="3719513" y="4292601"/>
            <a:ext cx="0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2" name="Line 14"/>
          <p:cNvSpPr>
            <a:spLocks noChangeShapeType="1"/>
          </p:cNvSpPr>
          <p:nvPr/>
        </p:nvSpPr>
        <p:spPr bwMode="auto">
          <a:xfrm>
            <a:off x="6096001" y="4365625"/>
            <a:ext cx="1655763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3" name="Line 15"/>
          <p:cNvSpPr>
            <a:spLocks noChangeShapeType="1"/>
          </p:cNvSpPr>
          <p:nvPr/>
        </p:nvSpPr>
        <p:spPr bwMode="auto">
          <a:xfrm>
            <a:off x="6743700" y="4508500"/>
            <a:ext cx="2305050" cy="0"/>
          </a:xfrm>
          <a:prstGeom prst="line">
            <a:avLst/>
          </a:prstGeom>
          <a:noFill/>
          <a:ln w="76200">
            <a:solidFill>
              <a:srgbClr val="8989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4" name="Line 16"/>
          <p:cNvSpPr>
            <a:spLocks noChangeShapeType="1"/>
          </p:cNvSpPr>
          <p:nvPr/>
        </p:nvSpPr>
        <p:spPr bwMode="auto">
          <a:xfrm>
            <a:off x="7248525" y="4221163"/>
            <a:ext cx="935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5" name="Line 17"/>
          <p:cNvSpPr>
            <a:spLocks noChangeShapeType="1"/>
          </p:cNvSpPr>
          <p:nvPr/>
        </p:nvSpPr>
        <p:spPr bwMode="auto">
          <a:xfrm>
            <a:off x="588010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6" name="Line 18"/>
          <p:cNvSpPr>
            <a:spLocks noChangeShapeType="1"/>
          </p:cNvSpPr>
          <p:nvPr/>
        </p:nvSpPr>
        <p:spPr bwMode="auto">
          <a:xfrm>
            <a:off x="6600825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7" name="Line 19"/>
          <p:cNvSpPr>
            <a:spLocks noChangeShapeType="1"/>
          </p:cNvSpPr>
          <p:nvPr/>
        </p:nvSpPr>
        <p:spPr bwMode="auto">
          <a:xfrm>
            <a:off x="7104064" y="4005263"/>
            <a:ext cx="2873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8" name="Line 20"/>
          <p:cNvSpPr>
            <a:spLocks noChangeShapeType="1"/>
          </p:cNvSpPr>
          <p:nvPr/>
        </p:nvSpPr>
        <p:spPr bwMode="auto">
          <a:xfrm>
            <a:off x="760730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09" name="Line 21"/>
          <p:cNvSpPr>
            <a:spLocks noChangeShapeType="1"/>
          </p:cNvSpPr>
          <p:nvPr/>
        </p:nvSpPr>
        <p:spPr bwMode="auto">
          <a:xfrm>
            <a:off x="8110539" y="4005263"/>
            <a:ext cx="2873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0" name="Line 22"/>
          <p:cNvSpPr>
            <a:spLocks noChangeShapeType="1"/>
          </p:cNvSpPr>
          <p:nvPr/>
        </p:nvSpPr>
        <p:spPr bwMode="auto">
          <a:xfrm>
            <a:off x="883285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1" name="Line 23"/>
          <p:cNvSpPr>
            <a:spLocks noChangeShapeType="1"/>
          </p:cNvSpPr>
          <p:nvPr/>
        </p:nvSpPr>
        <p:spPr bwMode="auto">
          <a:xfrm flipV="1">
            <a:off x="609600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2" name="Line 24"/>
          <p:cNvSpPr>
            <a:spLocks noChangeShapeType="1"/>
          </p:cNvSpPr>
          <p:nvPr/>
        </p:nvSpPr>
        <p:spPr bwMode="auto">
          <a:xfrm flipV="1">
            <a:off x="674370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3" name="Line 25"/>
          <p:cNvSpPr>
            <a:spLocks noChangeShapeType="1"/>
          </p:cNvSpPr>
          <p:nvPr/>
        </p:nvSpPr>
        <p:spPr bwMode="auto">
          <a:xfrm flipV="1">
            <a:off x="7248525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4" name="Line 26"/>
          <p:cNvSpPr>
            <a:spLocks noChangeShapeType="1"/>
          </p:cNvSpPr>
          <p:nvPr/>
        </p:nvSpPr>
        <p:spPr bwMode="auto">
          <a:xfrm flipV="1">
            <a:off x="77533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5" name="Line 27"/>
          <p:cNvSpPr>
            <a:spLocks noChangeShapeType="1"/>
          </p:cNvSpPr>
          <p:nvPr/>
        </p:nvSpPr>
        <p:spPr bwMode="auto">
          <a:xfrm flipV="1">
            <a:off x="8183563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6" name="Line 28"/>
          <p:cNvSpPr>
            <a:spLocks noChangeShapeType="1"/>
          </p:cNvSpPr>
          <p:nvPr/>
        </p:nvSpPr>
        <p:spPr bwMode="auto">
          <a:xfrm flipV="1">
            <a:off x="90487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7" name="Line 29"/>
          <p:cNvSpPr>
            <a:spLocks noChangeShapeType="1"/>
          </p:cNvSpPr>
          <p:nvPr/>
        </p:nvSpPr>
        <p:spPr bwMode="auto">
          <a:xfrm>
            <a:off x="5232400" y="3860800"/>
            <a:ext cx="7191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8" name="Line 30"/>
          <p:cNvSpPr>
            <a:spLocks noChangeShapeType="1"/>
          </p:cNvSpPr>
          <p:nvPr/>
        </p:nvSpPr>
        <p:spPr bwMode="auto">
          <a:xfrm>
            <a:off x="6167439" y="3860800"/>
            <a:ext cx="43338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19" name="Line 31"/>
          <p:cNvSpPr>
            <a:spLocks noChangeShapeType="1"/>
          </p:cNvSpPr>
          <p:nvPr/>
        </p:nvSpPr>
        <p:spPr bwMode="auto">
          <a:xfrm>
            <a:off x="6888163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20" name="Line 32"/>
          <p:cNvSpPr>
            <a:spLocks noChangeShapeType="1"/>
          </p:cNvSpPr>
          <p:nvPr/>
        </p:nvSpPr>
        <p:spPr bwMode="auto">
          <a:xfrm>
            <a:off x="7391400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21" name="Line 33"/>
          <p:cNvSpPr>
            <a:spLocks noChangeShapeType="1"/>
          </p:cNvSpPr>
          <p:nvPr/>
        </p:nvSpPr>
        <p:spPr bwMode="auto">
          <a:xfrm>
            <a:off x="7894638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22" name="Line 34"/>
          <p:cNvSpPr>
            <a:spLocks noChangeShapeType="1"/>
          </p:cNvSpPr>
          <p:nvPr/>
        </p:nvSpPr>
        <p:spPr bwMode="auto">
          <a:xfrm>
            <a:off x="8397876" y="3860800"/>
            <a:ext cx="434975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4323" name="Line 35"/>
          <p:cNvSpPr>
            <a:spLocks noChangeShapeType="1"/>
          </p:cNvSpPr>
          <p:nvPr/>
        </p:nvSpPr>
        <p:spPr bwMode="auto">
          <a:xfrm>
            <a:off x="9120188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15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Simultaneous Representations of Interval Graphs</a:t>
            </a:r>
          </a:p>
          <a:p>
            <a:pPr>
              <a:spcBef>
                <a:spcPct val="50000"/>
              </a:spcBef>
            </a:pPr>
            <a:endParaRPr lang="en-US" altLang="cs-CZ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Observation: </a:t>
            </a:r>
            <a:r>
              <a:rPr lang="en-US" altLang="cs-CZ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-INT </a:t>
            </a:r>
            <a:r>
              <a:rPr lang="en-US" altLang="cs-CZ" sz="20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cs-CZ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SimRep</a:t>
            </a:r>
            <a:r>
              <a:rPr lang="en-US" altLang="cs-CZ" sz="20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-2-INT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5316" name="Oval 4"/>
          <p:cNvSpPr>
            <a:spLocks noChangeArrowheads="1"/>
          </p:cNvSpPr>
          <p:nvPr/>
        </p:nvSpPr>
        <p:spPr bwMode="auto">
          <a:xfrm>
            <a:off x="4367213" y="3643313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17" name="Line 5"/>
          <p:cNvSpPr>
            <a:spLocks noChangeShapeType="1"/>
          </p:cNvSpPr>
          <p:nvPr/>
        </p:nvSpPr>
        <p:spPr bwMode="auto">
          <a:xfrm flipV="1">
            <a:off x="3790951" y="3787776"/>
            <a:ext cx="574675" cy="36036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18" name="Line 6"/>
          <p:cNvSpPr>
            <a:spLocks noChangeShapeType="1"/>
          </p:cNvSpPr>
          <p:nvPr/>
        </p:nvSpPr>
        <p:spPr bwMode="auto">
          <a:xfrm flipV="1">
            <a:off x="4440238" y="4508501"/>
            <a:ext cx="0" cy="938213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19" name="Line 7"/>
          <p:cNvSpPr>
            <a:spLocks noChangeShapeType="1"/>
          </p:cNvSpPr>
          <p:nvPr/>
        </p:nvSpPr>
        <p:spPr bwMode="auto">
          <a:xfrm flipH="1" flipV="1">
            <a:off x="3719513" y="4221163"/>
            <a:ext cx="792162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20" name="Oval 8"/>
          <p:cNvSpPr>
            <a:spLocks noChangeArrowheads="1"/>
          </p:cNvSpPr>
          <p:nvPr/>
        </p:nvSpPr>
        <p:spPr bwMode="auto">
          <a:xfrm>
            <a:off x="3575050" y="5229225"/>
            <a:ext cx="228600" cy="2286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21" name="Oval 9"/>
          <p:cNvSpPr>
            <a:spLocks noChangeArrowheads="1"/>
          </p:cNvSpPr>
          <p:nvPr/>
        </p:nvSpPr>
        <p:spPr bwMode="auto">
          <a:xfrm flipH="1" flipV="1">
            <a:off x="4367213" y="5373688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22" name="Oval 10"/>
          <p:cNvSpPr>
            <a:spLocks noChangeArrowheads="1"/>
          </p:cNvSpPr>
          <p:nvPr/>
        </p:nvSpPr>
        <p:spPr bwMode="auto">
          <a:xfrm flipH="1" flipV="1">
            <a:off x="4367213" y="44354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23" name="Oval 11"/>
          <p:cNvSpPr>
            <a:spLocks noChangeArrowheads="1"/>
          </p:cNvSpPr>
          <p:nvPr/>
        </p:nvSpPr>
        <p:spPr bwMode="auto">
          <a:xfrm>
            <a:off x="3575050" y="4076700"/>
            <a:ext cx="228600" cy="228600"/>
          </a:xfrm>
          <a:prstGeom prst="ellipse">
            <a:avLst/>
          </a:prstGeom>
          <a:solidFill>
            <a:srgbClr val="89898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24" name="Line 12"/>
          <p:cNvSpPr>
            <a:spLocks noChangeShapeType="1"/>
          </p:cNvSpPr>
          <p:nvPr/>
        </p:nvSpPr>
        <p:spPr bwMode="auto">
          <a:xfrm flipV="1">
            <a:off x="3719514" y="4581525"/>
            <a:ext cx="720725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25" name="Line 13"/>
          <p:cNvSpPr>
            <a:spLocks noChangeShapeType="1"/>
          </p:cNvSpPr>
          <p:nvPr/>
        </p:nvSpPr>
        <p:spPr bwMode="auto">
          <a:xfrm flipV="1">
            <a:off x="3719513" y="4292601"/>
            <a:ext cx="0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26" name="Line 14"/>
          <p:cNvSpPr>
            <a:spLocks noChangeShapeType="1"/>
          </p:cNvSpPr>
          <p:nvPr/>
        </p:nvSpPr>
        <p:spPr bwMode="auto">
          <a:xfrm>
            <a:off x="6096001" y="4365625"/>
            <a:ext cx="1655763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27" name="Line 15"/>
          <p:cNvSpPr>
            <a:spLocks noChangeShapeType="1"/>
          </p:cNvSpPr>
          <p:nvPr/>
        </p:nvSpPr>
        <p:spPr bwMode="auto">
          <a:xfrm>
            <a:off x="6743700" y="4508500"/>
            <a:ext cx="2305050" cy="0"/>
          </a:xfrm>
          <a:prstGeom prst="line">
            <a:avLst/>
          </a:prstGeom>
          <a:noFill/>
          <a:ln w="76200">
            <a:solidFill>
              <a:srgbClr val="8989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28" name="Line 16"/>
          <p:cNvSpPr>
            <a:spLocks noChangeShapeType="1"/>
          </p:cNvSpPr>
          <p:nvPr/>
        </p:nvSpPr>
        <p:spPr bwMode="auto">
          <a:xfrm>
            <a:off x="7248525" y="4221163"/>
            <a:ext cx="935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29" name="Line 17"/>
          <p:cNvSpPr>
            <a:spLocks noChangeShapeType="1"/>
          </p:cNvSpPr>
          <p:nvPr/>
        </p:nvSpPr>
        <p:spPr bwMode="auto">
          <a:xfrm>
            <a:off x="588010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0" name="Line 18"/>
          <p:cNvSpPr>
            <a:spLocks noChangeShapeType="1"/>
          </p:cNvSpPr>
          <p:nvPr/>
        </p:nvSpPr>
        <p:spPr bwMode="auto">
          <a:xfrm>
            <a:off x="6600825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1" name="Line 19"/>
          <p:cNvSpPr>
            <a:spLocks noChangeShapeType="1"/>
          </p:cNvSpPr>
          <p:nvPr/>
        </p:nvSpPr>
        <p:spPr bwMode="auto">
          <a:xfrm>
            <a:off x="7104064" y="4005263"/>
            <a:ext cx="2873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2" name="Line 20"/>
          <p:cNvSpPr>
            <a:spLocks noChangeShapeType="1"/>
          </p:cNvSpPr>
          <p:nvPr/>
        </p:nvSpPr>
        <p:spPr bwMode="auto">
          <a:xfrm>
            <a:off x="760730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3" name="Line 21"/>
          <p:cNvSpPr>
            <a:spLocks noChangeShapeType="1"/>
          </p:cNvSpPr>
          <p:nvPr/>
        </p:nvSpPr>
        <p:spPr bwMode="auto">
          <a:xfrm>
            <a:off x="8110539" y="4005263"/>
            <a:ext cx="2873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4" name="Line 22"/>
          <p:cNvSpPr>
            <a:spLocks noChangeShapeType="1"/>
          </p:cNvSpPr>
          <p:nvPr/>
        </p:nvSpPr>
        <p:spPr bwMode="auto">
          <a:xfrm>
            <a:off x="8832850" y="4005263"/>
            <a:ext cx="2873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5" name="Line 23"/>
          <p:cNvSpPr>
            <a:spLocks noChangeShapeType="1"/>
          </p:cNvSpPr>
          <p:nvPr/>
        </p:nvSpPr>
        <p:spPr bwMode="auto">
          <a:xfrm flipV="1">
            <a:off x="609600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6" name="Line 24"/>
          <p:cNvSpPr>
            <a:spLocks noChangeShapeType="1"/>
          </p:cNvSpPr>
          <p:nvPr/>
        </p:nvSpPr>
        <p:spPr bwMode="auto">
          <a:xfrm flipV="1">
            <a:off x="674370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7" name="Line 25"/>
          <p:cNvSpPr>
            <a:spLocks noChangeShapeType="1"/>
          </p:cNvSpPr>
          <p:nvPr/>
        </p:nvSpPr>
        <p:spPr bwMode="auto">
          <a:xfrm flipV="1">
            <a:off x="7248525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8" name="Line 26"/>
          <p:cNvSpPr>
            <a:spLocks noChangeShapeType="1"/>
          </p:cNvSpPr>
          <p:nvPr/>
        </p:nvSpPr>
        <p:spPr bwMode="auto">
          <a:xfrm flipV="1">
            <a:off x="77533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39" name="Line 27"/>
          <p:cNvSpPr>
            <a:spLocks noChangeShapeType="1"/>
          </p:cNvSpPr>
          <p:nvPr/>
        </p:nvSpPr>
        <p:spPr bwMode="auto">
          <a:xfrm flipV="1">
            <a:off x="8183563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0" name="Line 28"/>
          <p:cNvSpPr>
            <a:spLocks noChangeShapeType="1"/>
          </p:cNvSpPr>
          <p:nvPr/>
        </p:nvSpPr>
        <p:spPr bwMode="auto">
          <a:xfrm flipV="1">
            <a:off x="90487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1" name="Line 29"/>
          <p:cNvSpPr>
            <a:spLocks noChangeShapeType="1"/>
          </p:cNvSpPr>
          <p:nvPr/>
        </p:nvSpPr>
        <p:spPr bwMode="auto">
          <a:xfrm>
            <a:off x="5232400" y="3860800"/>
            <a:ext cx="71913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2" name="Line 30"/>
          <p:cNvSpPr>
            <a:spLocks noChangeShapeType="1"/>
          </p:cNvSpPr>
          <p:nvPr/>
        </p:nvSpPr>
        <p:spPr bwMode="auto">
          <a:xfrm>
            <a:off x="6167439" y="3860800"/>
            <a:ext cx="43338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3" name="Line 31"/>
          <p:cNvSpPr>
            <a:spLocks noChangeShapeType="1"/>
          </p:cNvSpPr>
          <p:nvPr/>
        </p:nvSpPr>
        <p:spPr bwMode="auto">
          <a:xfrm>
            <a:off x="6888163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4" name="Line 32"/>
          <p:cNvSpPr>
            <a:spLocks noChangeShapeType="1"/>
          </p:cNvSpPr>
          <p:nvPr/>
        </p:nvSpPr>
        <p:spPr bwMode="auto">
          <a:xfrm>
            <a:off x="7391400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5" name="Line 33"/>
          <p:cNvSpPr>
            <a:spLocks noChangeShapeType="1"/>
          </p:cNvSpPr>
          <p:nvPr/>
        </p:nvSpPr>
        <p:spPr bwMode="auto">
          <a:xfrm>
            <a:off x="7894638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6" name="Line 34"/>
          <p:cNvSpPr>
            <a:spLocks noChangeShapeType="1"/>
          </p:cNvSpPr>
          <p:nvPr/>
        </p:nvSpPr>
        <p:spPr bwMode="auto">
          <a:xfrm>
            <a:off x="8397876" y="3860800"/>
            <a:ext cx="434975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7" name="Line 35"/>
          <p:cNvSpPr>
            <a:spLocks noChangeShapeType="1"/>
          </p:cNvSpPr>
          <p:nvPr/>
        </p:nvSpPr>
        <p:spPr bwMode="auto">
          <a:xfrm>
            <a:off x="9120188" y="3860800"/>
            <a:ext cx="2159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48" name="Oval 36"/>
          <p:cNvSpPr>
            <a:spLocks noChangeArrowheads="1"/>
          </p:cNvSpPr>
          <p:nvPr/>
        </p:nvSpPr>
        <p:spPr bwMode="auto">
          <a:xfrm flipH="1" flipV="1">
            <a:off x="3071813" y="5013325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49" name="Oval 37"/>
          <p:cNvSpPr>
            <a:spLocks noChangeArrowheads="1"/>
          </p:cNvSpPr>
          <p:nvPr/>
        </p:nvSpPr>
        <p:spPr bwMode="auto">
          <a:xfrm flipH="1" flipV="1">
            <a:off x="3071813" y="537368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50" name="Oval 38"/>
          <p:cNvSpPr>
            <a:spLocks noChangeArrowheads="1"/>
          </p:cNvSpPr>
          <p:nvPr/>
        </p:nvSpPr>
        <p:spPr bwMode="auto">
          <a:xfrm flipH="1" flipV="1">
            <a:off x="2640013" y="537368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51" name="Line 39"/>
          <p:cNvSpPr>
            <a:spLocks noChangeShapeType="1"/>
          </p:cNvSpPr>
          <p:nvPr/>
        </p:nvSpPr>
        <p:spPr bwMode="auto">
          <a:xfrm flipV="1">
            <a:off x="3287714" y="5373689"/>
            <a:ext cx="287337" cy="714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52" name="Line 40"/>
          <p:cNvSpPr>
            <a:spLocks noChangeShapeType="1"/>
          </p:cNvSpPr>
          <p:nvPr/>
        </p:nvSpPr>
        <p:spPr bwMode="auto">
          <a:xfrm>
            <a:off x="3287714" y="5157788"/>
            <a:ext cx="287337" cy="144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53" name="Oval 41"/>
          <p:cNvSpPr>
            <a:spLocks noChangeArrowheads="1"/>
          </p:cNvSpPr>
          <p:nvPr/>
        </p:nvSpPr>
        <p:spPr bwMode="auto">
          <a:xfrm flipH="1" flipV="1">
            <a:off x="3071813" y="4652963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54" name="Oval 42"/>
          <p:cNvSpPr>
            <a:spLocks noChangeArrowheads="1"/>
          </p:cNvSpPr>
          <p:nvPr/>
        </p:nvSpPr>
        <p:spPr bwMode="auto">
          <a:xfrm flipH="1" flipV="1">
            <a:off x="3071813" y="4292600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55" name="Line 43"/>
          <p:cNvSpPr>
            <a:spLocks noChangeShapeType="1"/>
          </p:cNvSpPr>
          <p:nvPr/>
        </p:nvSpPr>
        <p:spPr bwMode="auto">
          <a:xfrm>
            <a:off x="3287714" y="4797425"/>
            <a:ext cx="287337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56" name="Line 44"/>
          <p:cNvSpPr>
            <a:spLocks noChangeShapeType="1"/>
          </p:cNvSpPr>
          <p:nvPr/>
        </p:nvSpPr>
        <p:spPr bwMode="auto">
          <a:xfrm>
            <a:off x="3287713" y="4437063"/>
            <a:ext cx="360362" cy="792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57" name="Line 45"/>
          <p:cNvSpPr>
            <a:spLocks noChangeShapeType="1"/>
          </p:cNvSpPr>
          <p:nvPr/>
        </p:nvSpPr>
        <p:spPr bwMode="auto">
          <a:xfrm flipH="1">
            <a:off x="3287714" y="4221163"/>
            <a:ext cx="287337" cy="144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58" name="Line 46"/>
          <p:cNvSpPr>
            <a:spLocks noChangeShapeType="1"/>
          </p:cNvSpPr>
          <p:nvPr/>
        </p:nvSpPr>
        <p:spPr bwMode="auto">
          <a:xfrm flipH="1">
            <a:off x="3287713" y="4292600"/>
            <a:ext cx="360362" cy="4333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59" name="Oval 47"/>
          <p:cNvSpPr>
            <a:spLocks noChangeArrowheads="1"/>
          </p:cNvSpPr>
          <p:nvPr/>
        </p:nvSpPr>
        <p:spPr bwMode="auto">
          <a:xfrm flipH="1" flipV="1">
            <a:off x="3000375" y="371633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60" name="Oval 48"/>
          <p:cNvSpPr>
            <a:spLocks noChangeArrowheads="1"/>
          </p:cNvSpPr>
          <p:nvPr/>
        </p:nvSpPr>
        <p:spPr bwMode="auto">
          <a:xfrm flipH="1" flipV="1">
            <a:off x="3792538" y="3644900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61" name="Oval 49"/>
          <p:cNvSpPr>
            <a:spLocks noChangeArrowheads="1"/>
          </p:cNvSpPr>
          <p:nvPr/>
        </p:nvSpPr>
        <p:spPr bwMode="auto">
          <a:xfrm flipH="1" flipV="1">
            <a:off x="3359150" y="3644900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62" name="Line 50"/>
          <p:cNvSpPr>
            <a:spLocks noChangeShapeType="1"/>
          </p:cNvSpPr>
          <p:nvPr/>
        </p:nvSpPr>
        <p:spPr bwMode="auto">
          <a:xfrm>
            <a:off x="3216275" y="3933826"/>
            <a:ext cx="431800" cy="12239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3" name="Line 51"/>
          <p:cNvSpPr>
            <a:spLocks noChangeShapeType="1"/>
          </p:cNvSpPr>
          <p:nvPr/>
        </p:nvSpPr>
        <p:spPr bwMode="auto">
          <a:xfrm>
            <a:off x="3503613" y="3860801"/>
            <a:ext cx="144462" cy="1368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4" name="Line 52"/>
          <p:cNvSpPr>
            <a:spLocks noChangeShapeType="1"/>
          </p:cNvSpPr>
          <p:nvPr/>
        </p:nvSpPr>
        <p:spPr bwMode="auto">
          <a:xfrm flipH="1">
            <a:off x="3719513" y="3860801"/>
            <a:ext cx="144462" cy="1368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5" name="Line 53"/>
          <p:cNvSpPr>
            <a:spLocks noChangeShapeType="1"/>
          </p:cNvSpPr>
          <p:nvPr/>
        </p:nvSpPr>
        <p:spPr bwMode="auto">
          <a:xfrm>
            <a:off x="3216276" y="3933825"/>
            <a:ext cx="35877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6" name="Line 54"/>
          <p:cNvSpPr>
            <a:spLocks noChangeShapeType="1"/>
          </p:cNvSpPr>
          <p:nvPr/>
        </p:nvSpPr>
        <p:spPr bwMode="auto">
          <a:xfrm>
            <a:off x="3575051" y="3860800"/>
            <a:ext cx="7302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7" name="Line 55"/>
          <p:cNvSpPr>
            <a:spLocks noChangeShapeType="1"/>
          </p:cNvSpPr>
          <p:nvPr/>
        </p:nvSpPr>
        <p:spPr bwMode="auto">
          <a:xfrm flipH="1">
            <a:off x="3721101" y="3860800"/>
            <a:ext cx="14287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8" name="Line 56"/>
          <p:cNvSpPr>
            <a:spLocks noChangeShapeType="1"/>
          </p:cNvSpPr>
          <p:nvPr/>
        </p:nvSpPr>
        <p:spPr bwMode="auto">
          <a:xfrm flipH="1" flipV="1">
            <a:off x="4008438" y="3860801"/>
            <a:ext cx="43180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69" name="Line 57"/>
          <p:cNvSpPr>
            <a:spLocks noChangeShapeType="1"/>
          </p:cNvSpPr>
          <p:nvPr/>
        </p:nvSpPr>
        <p:spPr bwMode="auto">
          <a:xfrm flipH="1" flipV="1">
            <a:off x="3575051" y="3860801"/>
            <a:ext cx="792163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70" name="Line 58"/>
          <p:cNvSpPr>
            <a:spLocks noChangeShapeType="1"/>
          </p:cNvSpPr>
          <p:nvPr/>
        </p:nvSpPr>
        <p:spPr bwMode="auto">
          <a:xfrm flipH="1" flipV="1">
            <a:off x="3216275" y="3860801"/>
            <a:ext cx="107950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71" name="Oval 59"/>
          <p:cNvSpPr>
            <a:spLocks noChangeArrowheads="1"/>
          </p:cNvSpPr>
          <p:nvPr/>
        </p:nvSpPr>
        <p:spPr bwMode="auto">
          <a:xfrm flipH="1" flipV="1">
            <a:off x="4295775" y="3933825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72" name="Oval 60"/>
          <p:cNvSpPr>
            <a:spLocks noChangeArrowheads="1"/>
          </p:cNvSpPr>
          <p:nvPr/>
        </p:nvSpPr>
        <p:spPr bwMode="auto">
          <a:xfrm flipH="1" flipV="1">
            <a:off x="4799013" y="4222750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73" name="Oval 61"/>
          <p:cNvSpPr>
            <a:spLocks noChangeArrowheads="1"/>
          </p:cNvSpPr>
          <p:nvPr/>
        </p:nvSpPr>
        <p:spPr bwMode="auto">
          <a:xfrm flipH="1" flipV="1">
            <a:off x="4800600" y="4868863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74" name="Oval 62"/>
          <p:cNvSpPr>
            <a:spLocks noChangeArrowheads="1"/>
          </p:cNvSpPr>
          <p:nvPr/>
        </p:nvSpPr>
        <p:spPr bwMode="auto">
          <a:xfrm flipH="1" flipV="1">
            <a:off x="4800600" y="5229225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75" name="Oval 63"/>
          <p:cNvSpPr>
            <a:spLocks noChangeArrowheads="1"/>
          </p:cNvSpPr>
          <p:nvPr/>
        </p:nvSpPr>
        <p:spPr bwMode="auto">
          <a:xfrm flipH="1" flipV="1">
            <a:off x="5232400" y="5229225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5376" name="Line 64"/>
          <p:cNvSpPr>
            <a:spLocks noChangeShapeType="1"/>
          </p:cNvSpPr>
          <p:nvPr/>
        </p:nvSpPr>
        <p:spPr bwMode="auto">
          <a:xfrm flipH="1" flipV="1">
            <a:off x="4440238" y="4149725"/>
            <a:ext cx="0" cy="287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77" name="Line 65"/>
          <p:cNvSpPr>
            <a:spLocks noChangeShapeType="1"/>
          </p:cNvSpPr>
          <p:nvPr/>
        </p:nvSpPr>
        <p:spPr bwMode="auto">
          <a:xfrm flipV="1">
            <a:off x="4583114" y="4365626"/>
            <a:ext cx="288925" cy="1428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78" name="Line 66"/>
          <p:cNvSpPr>
            <a:spLocks noChangeShapeType="1"/>
          </p:cNvSpPr>
          <p:nvPr/>
        </p:nvSpPr>
        <p:spPr bwMode="auto">
          <a:xfrm flipV="1">
            <a:off x="3792539" y="4076701"/>
            <a:ext cx="503237" cy="730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79" name="Line 67"/>
          <p:cNvSpPr>
            <a:spLocks noChangeShapeType="1"/>
          </p:cNvSpPr>
          <p:nvPr/>
        </p:nvSpPr>
        <p:spPr bwMode="auto">
          <a:xfrm>
            <a:off x="3792539" y="4221164"/>
            <a:ext cx="1006475" cy="714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0" name="Line 68"/>
          <p:cNvSpPr>
            <a:spLocks noChangeShapeType="1"/>
          </p:cNvSpPr>
          <p:nvPr/>
        </p:nvSpPr>
        <p:spPr bwMode="auto">
          <a:xfrm>
            <a:off x="3719513" y="4292600"/>
            <a:ext cx="10795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1" name="Line 69"/>
          <p:cNvSpPr>
            <a:spLocks noChangeShapeType="1"/>
          </p:cNvSpPr>
          <p:nvPr/>
        </p:nvSpPr>
        <p:spPr bwMode="auto">
          <a:xfrm>
            <a:off x="3792538" y="4365625"/>
            <a:ext cx="1008062" cy="863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2" name="Line 70"/>
          <p:cNvSpPr>
            <a:spLocks noChangeShapeType="1"/>
          </p:cNvSpPr>
          <p:nvPr/>
        </p:nvSpPr>
        <p:spPr bwMode="auto">
          <a:xfrm>
            <a:off x="2855913" y="5516563"/>
            <a:ext cx="2159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3" name="Line 71"/>
          <p:cNvSpPr>
            <a:spLocks noChangeShapeType="1"/>
          </p:cNvSpPr>
          <p:nvPr/>
        </p:nvSpPr>
        <p:spPr bwMode="auto">
          <a:xfrm>
            <a:off x="3143250" y="4508500"/>
            <a:ext cx="0" cy="8651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4" name="Line 72"/>
          <p:cNvSpPr>
            <a:spLocks noChangeShapeType="1"/>
          </p:cNvSpPr>
          <p:nvPr/>
        </p:nvSpPr>
        <p:spPr bwMode="auto">
          <a:xfrm>
            <a:off x="3143250" y="3933825"/>
            <a:ext cx="0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5" name="Line 73"/>
          <p:cNvSpPr>
            <a:spLocks noChangeShapeType="1"/>
          </p:cNvSpPr>
          <p:nvPr/>
        </p:nvSpPr>
        <p:spPr bwMode="auto">
          <a:xfrm flipH="1">
            <a:off x="3143251" y="3716338"/>
            <a:ext cx="720725" cy="746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6" name="Line 74"/>
          <p:cNvSpPr>
            <a:spLocks noChangeShapeType="1"/>
          </p:cNvSpPr>
          <p:nvPr/>
        </p:nvSpPr>
        <p:spPr bwMode="auto">
          <a:xfrm flipH="1" flipV="1">
            <a:off x="4008438" y="3789364"/>
            <a:ext cx="863600" cy="5032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7" name="Line 75"/>
          <p:cNvSpPr>
            <a:spLocks noChangeShapeType="1"/>
          </p:cNvSpPr>
          <p:nvPr/>
        </p:nvSpPr>
        <p:spPr bwMode="auto">
          <a:xfrm flipV="1">
            <a:off x="4872038" y="4365625"/>
            <a:ext cx="0" cy="9350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5388" name="Line 76"/>
          <p:cNvSpPr>
            <a:spLocks noChangeShapeType="1"/>
          </p:cNvSpPr>
          <p:nvPr/>
        </p:nvSpPr>
        <p:spPr bwMode="auto">
          <a:xfrm flipH="1" flipV="1">
            <a:off x="4943475" y="5373688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 smtClean="0"/>
              <a:t>20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pPr algn="l"/>
            <a:r>
              <a:rPr lang="cs-CZ" dirty="0" smtClean="0"/>
              <a:t>Review z minula: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OuterString grafy – informace na graphclasses.org velmi neúplná viz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graphclasses.org/classes/gc_951.html</a:t>
            </a:r>
            <a:r>
              <a:rPr lang="cs-CZ" dirty="0" smtClean="0"/>
              <a:t> </a:t>
            </a:r>
          </a:p>
          <a:p>
            <a:pPr algn="l"/>
            <a:endParaRPr lang="cs-CZ" dirty="0"/>
          </a:p>
          <a:p>
            <a:pPr algn="l"/>
            <a:endParaRPr lang="cs-CZ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36" y="2625090"/>
            <a:ext cx="6233160" cy="37109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77240" y="6108192"/>
            <a:ext cx="14157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77240" y="3371088"/>
            <a:ext cx="14157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60722" y="3232588"/>
            <a:ext cx="998415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/>
              <a:t>NP-complete</a:t>
            </a:r>
            <a:endParaRPr lang="cs-CZ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160721" y="5969692"/>
            <a:ext cx="998415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/>
              <a:t>NP-complete</a:t>
            </a:r>
            <a:endParaRPr lang="cs-CZ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77240" y="3130296"/>
            <a:ext cx="1415796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7240" y="5204079"/>
            <a:ext cx="1415796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24128" y="4262253"/>
            <a:ext cx="659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B050"/>
                </a:solidFill>
              </a:rPr>
              <a:t>??</a:t>
            </a:r>
            <a:endParaRPr lang="cs-CZ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28574" name="Group 190"/>
          <p:cNvGraphicFramePr>
            <a:graphicFrameLocks noGrp="1"/>
          </p:cNvGraphicFramePr>
          <p:nvPr/>
        </p:nvGraphicFramePr>
        <p:xfrm>
          <a:off x="3028950" y="1514475"/>
          <a:ext cx="6096000" cy="394335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1678398715"/>
                    </a:ext>
                  </a:extLst>
                </a:gridCol>
                <a:gridCol w="1372939">
                  <a:extLst>
                    <a:ext uri="{9D8B030D-6E8A-4147-A177-3AD203B41FA5}">
                      <a16:colId xmlns:a16="http://schemas.microsoft.com/office/drawing/2014/main" xmlns="" val="34959348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50915606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071446772"/>
                    </a:ext>
                  </a:extLst>
                </a:gridCol>
                <a:gridCol w="1271613">
                  <a:extLst>
                    <a:ext uri="{9D8B030D-6E8A-4147-A177-3AD203B41FA5}">
                      <a16:colId xmlns:a16="http://schemas.microsoft.com/office/drawing/2014/main" xmlns="" val="435174570"/>
                    </a:ext>
                  </a:extLst>
                </a:gridCol>
              </a:tblGrid>
              <a:tr h="3962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RepExt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SimRep-2</a:t>
                      </a:r>
                      <a:endParaRPr kumimoji="0" lang="cs-CZ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SimRep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-k</a:t>
                      </a:r>
                      <a:endParaRPr kumimoji="0" lang="cs-CZ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2857494"/>
                  </a:ext>
                </a:extLst>
              </a:tr>
              <a:tr h="3962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6685018"/>
                  </a:ext>
                </a:extLst>
              </a:tr>
              <a:tr h="504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0072332"/>
                  </a:ext>
                </a:extLst>
              </a:tr>
              <a:tr h="647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TRAP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1038269"/>
                  </a:ext>
                </a:extLst>
              </a:tr>
              <a:tr h="719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FUN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6479016"/>
                  </a:ext>
                </a:extLst>
              </a:tr>
              <a:tr h="5778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CIR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1591329"/>
                  </a:ext>
                </a:extLst>
              </a:tr>
              <a:tr h="701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GRID-CONTACT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NP-c</a:t>
                      </a:r>
                      <a:endParaRPr kumimoji="0" lang="cs-CZ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kumimoji="0" lang="cs-CZ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NP-c</a:t>
                      </a:r>
                      <a:endParaRPr kumimoji="0" lang="cs-CZ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1568192"/>
                  </a:ext>
                </a:extLst>
              </a:tr>
            </a:tbl>
          </a:graphicData>
        </a:graphic>
      </p:graphicFrame>
      <p:sp>
        <p:nvSpPr>
          <p:cNvPr id="87093" name="Line 82"/>
          <p:cNvSpPr>
            <a:spLocks noChangeShapeType="1"/>
          </p:cNvSpPr>
          <p:nvPr/>
        </p:nvSpPr>
        <p:spPr bwMode="auto">
          <a:xfrm>
            <a:off x="3862389" y="2058988"/>
            <a:ext cx="288925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94" name="Line 83"/>
          <p:cNvSpPr>
            <a:spLocks noChangeShapeType="1"/>
          </p:cNvSpPr>
          <p:nvPr/>
        </p:nvSpPr>
        <p:spPr bwMode="auto">
          <a:xfrm flipH="1">
            <a:off x="3143251" y="2058988"/>
            <a:ext cx="574675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95" name="Line 85"/>
          <p:cNvSpPr>
            <a:spLocks noChangeShapeType="1"/>
          </p:cNvSpPr>
          <p:nvPr/>
        </p:nvSpPr>
        <p:spPr bwMode="auto">
          <a:xfrm flipV="1">
            <a:off x="3286126" y="2132013"/>
            <a:ext cx="720725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96" name="Line 87"/>
          <p:cNvSpPr>
            <a:spLocks noChangeShapeType="1"/>
          </p:cNvSpPr>
          <p:nvPr/>
        </p:nvSpPr>
        <p:spPr bwMode="auto">
          <a:xfrm>
            <a:off x="3214688" y="23479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97" name="Line 88"/>
          <p:cNvSpPr>
            <a:spLocks noChangeShapeType="1"/>
          </p:cNvSpPr>
          <p:nvPr/>
        </p:nvSpPr>
        <p:spPr bwMode="auto">
          <a:xfrm>
            <a:off x="3935413" y="23479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98" name="Line 89"/>
          <p:cNvSpPr>
            <a:spLocks noChangeShapeType="1"/>
          </p:cNvSpPr>
          <p:nvPr/>
        </p:nvSpPr>
        <p:spPr bwMode="auto">
          <a:xfrm>
            <a:off x="3214689" y="2420939"/>
            <a:ext cx="731837" cy="71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99" name="Line 90"/>
          <p:cNvSpPr>
            <a:spLocks noChangeShapeType="1"/>
          </p:cNvSpPr>
          <p:nvPr/>
        </p:nvSpPr>
        <p:spPr bwMode="auto">
          <a:xfrm flipV="1">
            <a:off x="3214689" y="2636838"/>
            <a:ext cx="71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0" name="Line 91"/>
          <p:cNvSpPr>
            <a:spLocks noChangeShapeType="1"/>
          </p:cNvSpPr>
          <p:nvPr/>
        </p:nvSpPr>
        <p:spPr bwMode="auto">
          <a:xfrm flipV="1">
            <a:off x="3214689" y="2420939"/>
            <a:ext cx="720725" cy="142875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1" name="Line 92"/>
          <p:cNvSpPr>
            <a:spLocks noChangeShapeType="1"/>
          </p:cNvSpPr>
          <p:nvPr/>
        </p:nvSpPr>
        <p:spPr bwMode="auto">
          <a:xfrm>
            <a:off x="3286125" y="3540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2" name="Line 93"/>
          <p:cNvSpPr>
            <a:spLocks noChangeShapeType="1"/>
          </p:cNvSpPr>
          <p:nvPr/>
        </p:nvSpPr>
        <p:spPr bwMode="auto">
          <a:xfrm>
            <a:off x="4006850" y="3540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3" name="Freeform 94"/>
          <p:cNvSpPr>
            <a:spLocks/>
          </p:cNvSpPr>
          <p:nvPr/>
        </p:nvSpPr>
        <p:spPr bwMode="auto">
          <a:xfrm>
            <a:off x="3286126" y="3571876"/>
            <a:ext cx="720725" cy="423863"/>
          </a:xfrm>
          <a:custGeom>
            <a:avLst/>
            <a:gdLst>
              <a:gd name="T0" fmla="*/ 0 w 454"/>
              <a:gd name="T1" fmla="*/ 559474028 h 267"/>
              <a:gd name="T2" fmla="*/ 115927188 w 454"/>
              <a:gd name="T3" fmla="*/ 330139286 h 267"/>
              <a:gd name="T4" fmla="*/ 312499375 w 454"/>
              <a:gd name="T5" fmla="*/ 63003038 h 267"/>
              <a:gd name="T6" fmla="*/ 493950625 w 454"/>
              <a:gd name="T7" fmla="*/ 83164264 h 267"/>
              <a:gd name="T8" fmla="*/ 688003450 w 454"/>
              <a:gd name="T9" fmla="*/ 559474028 h 267"/>
              <a:gd name="T10" fmla="*/ 1144150938 w 454"/>
              <a:gd name="T11" fmla="*/ 672880131 h 2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4" h="267">
                <a:moveTo>
                  <a:pt x="0" y="222"/>
                </a:moveTo>
                <a:cubicBezTo>
                  <a:pt x="11" y="199"/>
                  <a:pt x="25" y="164"/>
                  <a:pt x="46" y="131"/>
                </a:cubicBezTo>
                <a:cubicBezTo>
                  <a:pt x="67" y="98"/>
                  <a:pt x="99" y="41"/>
                  <a:pt x="124" y="25"/>
                </a:cubicBezTo>
                <a:cubicBezTo>
                  <a:pt x="149" y="9"/>
                  <a:pt x="171" y="0"/>
                  <a:pt x="196" y="33"/>
                </a:cubicBezTo>
                <a:cubicBezTo>
                  <a:pt x="221" y="66"/>
                  <a:pt x="230" y="183"/>
                  <a:pt x="273" y="222"/>
                </a:cubicBezTo>
                <a:cubicBezTo>
                  <a:pt x="316" y="261"/>
                  <a:pt x="378" y="263"/>
                  <a:pt x="454" y="267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4" name="Freeform 95"/>
          <p:cNvSpPr>
            <a:spLocks/>
          </p:cNvSpPr>
          <p:nvPr/>
        </p:nvSpPr>
        <p:spPr bwMode="auto">
          <a:xfrm>
            <a:off x="3286126" y="3540126"/>
            <a:ext cx="720725" cy="468313"/>
          </a:xfrm>
          <a:custGeom>
            <a:avLst/>
            <a:gdLst>
              <a:gd name="T0" fmla="*/ 0 w 454"/>
              <a:gd name="T1" fmla="*/ 75604607 h 295"/>
              <a:gd name="T2" fmla="*/ 229335013 w 454"/>
              <a:gd name="T3" fmla="*/ 647678671 h 295"/>
              <a:gd name="T4" fmla="*/ 572076263 w 454"/>
              <a:gd name="T5" fmla="*/ 647678671 h 295"/>
              <a:gd name="T6" fmla="*/ 801409688 w 454"/>
              <a:gd name="T7" fmla="*/ 75604607 h 295"/>
              <a:gd name="T8" fmla="*/ 1144150938 w 454"/>
              <a:gd name="T9" fmla="*/ 189010723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4" h="295">
                <a:moveTo>
                  <a:pt x="0" y="30"/>
                </a:moveTo>
                <a:cubicBezTo>
                  <a:pt x="26" y="124"/>
                  <a:pt x="53" y="219"/>
                  <a:pt x="91" y="257"/>
                </a:cubicBezTo>
                <a:cubicBezTo>
                  <a:pt x="129" y="295"/>
                  <a:pt x="189" y="295"/>
                  <a:pt x="227" y="257"/>
                </a:cubicBezTo>
                <a:cubicBezTo>
                  <a:pt x="265" y="219"/>
                  <a:pt x="280" y="60"/>
                  <a:pt x="318" y="30"/>
                </a:cubicBezTo>
                <a:cubicBezTo>
                  <a:pt x="356" y="0"/>
                  <a:pt x="405" y="37"/>
                  <a:pt x="454" y="75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5" name="Line 99"/>
          <p:cNvSpPr>
            <a:spLocks noChangeShapeType="1"/>
          </p:cNvSpPr>
          <p:nvPr/>
        </p:nvSpPr>
        <p:spPr bwMode="auto">
          <a:xfrm flipV="1">
            <a:off x="3359150" y="4365626"/>
            <a:ext cx="433388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6" name="Line 100"/>
          <p:cNvSpPr>
            <a:spLocks noChangeShapeType="1"/>
          </p:cNvSpPr>
          <p:nvPr/>
        </p:nvSpPr>
        <p:spPr bwMode="auto">
          <a:xfrm>
            <a:off x="3575050" y="4221163"/>
            <a:ext cx="71438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7" name="Oval 101"/>
          <p:cNvSpPr>
            <a:spLocks noChangeArrowheads="1"/>
          </p:cNvSpPr>
          <p:nvPr/>
        </p:nvSpPr>
        <p:spPr bwMode="auto">
          <a:xfrm>
            <a:off x="3359150" y="42211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7108" name="Line 102"/>
          <p:cNvSpPr>
            <a:spLocks noChangeShapeType="1"/>
          </p:cNvSpPr>
          <p:nvPr/>
        </p:nvSpPr>
        <p:spPr bwMode="auto">
          <a:xfrm flipV="1">
            <a:off x="3286125" y="4868863"/>
            <a:ext cx="6492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09" name="Line 103"/>
          <p:cNvSpPr>
            <a:spLocks noChangeShapeType="1"/>
          </p:cNvSpPr>
          <p:nvPr/>
        </p:nvSpPr>
        <p:spPr bwMode="auto">
          <a:xfrm flipV="1">
            <a:off x="3214689" y="5156200"/>
            <a:ext cx="64928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0" name="Line 104"/>
          <p:cNvSpPr>
            <a:spLocks noChangeShapeType="1"/>
          </p:cNvSpPr>
          <p:nvPr/>
        </p:nvSpPr>
        <p:spPr bwMode="auto">
          <a:xfrm flipV="1">
            <a:off x="3502025" y="4868864"/>
            <a:ext cx="0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1" name="Line 105"/>
          <p:cNvSpPr>
            <a:spLocks noChangeShapeType="1"/>
          </p:cNvSpPr>
          <p:nvPr/>
        </p:nvSpPr>
        <p:spPr bwMode="auto">
          <a:xfrm flipV="1">
            <a:off x="3935413" y="4797425"/>
            <a:ext cx="0" cy="2857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2" name="Line 191"/>
          <p:cNvSpPr>
            <a:spLocks noChangeShapeType="1"/>
          </p:cNvSpPr>
          <p:nvPr/>
        </p:nvSpPr>
        <p:spPr bwMode="auto">
          <a:xfrm>
            <a:off x="3214688" y="29241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3" name="Line 192"/>
          <p:cNvSpPr>
            <a:spLocks noChangeShapeType="1"/>
          </p:cNvSpPr>
          <p:nvPr/>
        </p:nvSpPr>
        <p:spPr bwMode="auto">
          <a:xfrm>
            <a:off x="3935413" y="29241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4" name="Line 194"/>
          <p:cNvSpPr>
            <a:spLocks noChangeShapeType="1"/>
          </p:cNvSpPr>
          <p:nvPr/>
        </p:nvSpPr>
        <p:spPr bwMode="auto">
          <a:xfrm flipV="1">
            <a:off x="3214689" y="3213100"/>
            <a:ext cx="71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5" name="Line 195"/>
          <p:cNvSpPr>
            <a:spLocks noChangeShapeType="1"/>
          </p:cNvSpPr>
          <p:nvPr/>
        </p:nvSpPr>
        <p:spPr bwMode="auto">
          <a:xfrm flipV="1">
            <a:off x="3214689" y="2997201"/>
            <a:ext cx="720725" cy="142875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116" name="AutoShape 196"/>
          <p:cNvSpPr>
            <a:spLocks noChangeArrowheads="1"/>
          </p:cNvSpPr>
          <p:nvPr/>
        </p:nvSpPr>
        <p:spPr bwMode="auto">
          <a:xfrm rot="5400000">
            <a:off x="3402807" y="2809082"/>
            <a:ext cx="344488" cy="720725"/>
          </a:xfrm>
          <a:custGeom>
            <a:avLst/>
            <a:gdLst>
              <a:gd name="T0" fmla="*/ 4807284 w 21600"/>
              <a:gd name="T1" fmla="*/ 12024162 h 21600"/>
              <a:gd name="T2" fmla="*/ 2747029 w 21600"/>
              <a:gd name="T3" fmla="*/ 24048358 h 21600"/>
              <a:gd name="T4" fmla="*/ 686757 w 21600"/>
              <a:gd name="T5" fmla="*/ 12024162 h 21600"/>
              <a:gd name="T6" fmla="*/ 274702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117" name="AutoShape 197"/>
          <p:cNvSpPr>
            <a:spLocks noChangeArrowheads="1"/>
          </p:cNvSpPr>
          <p:nvPr/>
        </p:nvSpPr>
        <p:spPr bwMode="auto">
          <a:xfrm rot="5400000">
            <a:off x="3513932" y="2624932"/>
            <a:ext cx="122238" cy="7207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14300" y="133350"/>
            <a:ext cx="11953875" cy="6619875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0179" name="Text Box 47"/>
          <p:cNvSpPr txBox="1">
            <a:spLocks noChangeArrowheads="1"/>
          </p:cNvSpPr>
          <p:nvPr/>
        </p:nvSpPr>
        <p:spPr bwMode="auto">
          <a:xfrm>
            <a:off x="114300" y="133350"/>
            <a:ext cx="11953875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 smtClean="0">
                <a:solidFill>
                  <a:schemeClr val="tx2"/>
                </a:solidFill>
              </a:rPr>
              <a:t>RepExt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 </a:t>
            </a:r>
            <a:r>
              <a:rPr lang="cs-CZ" altLang="en-US" sz="2400" b="1" dirty="0" smtClean="0">
                <a:solidFill>
                  <a:schemeClr val="tx2"/>
                </a:solidFill>
              </a:rPr>
              <a:t>and SimRep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for </a:t>
            </a:r>
            <a:r>
              <a:rPr lang="en-US" altLang="en-US" sz="2400" b="1" dirty="0">
                <a:solidFill>
                  <a:schemeClr val="tx2"/>
                </a:solidFill>
              </a:rPr>
              <a:t>Intersection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Graphs</a:t>
            </a:r>
            <a:endParaRPr lang="cs-CZ" altLang="en-US" sz="2400" b="1" dirty="0" smtClean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b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INT:</a:t>
            </a:r>
            <a:r>
              <a:rPr lang="en-US" altLang="en-US" sz="1800" dirty="0">
                <a:solidFill>
                  <a:schemeClr val="tx2"/>
                </a:solidFill>
              </a:rPr>
              <a:t> </a:t>
            </a:r>
            <a:r>
              <a:rPr lang="en-US" altLang="en-US" sz="1800" dirty="0" err="1">
                <a:solidFill>
                  <a:schemeClr val="tx2"/>
                </a:solidFill>
              </a:rPr>
              <a:t>Klavík</a:t>
            </a:r>
            <a:r>
              <a:rPr lang="en-US" altLang="en-US" sz="1800" dirty="0">
                <a:solidFill>
                  <a:schemeClr val="tx2"/>
                </a:solidFill>
              </a:rPr>
              <a:t>, JK, </a:t>
            </a:r>
            <a:r>
              <a:rPr lang="en-US" altLang="en-US" sz="1800" dirty="0" err="1">
                <a:solidFill>
                  <a:schemeClr val="tx2"/>
                </a:solidFill>
              </a:rPr>
              <a:t>Vysko</a:t>
            </a:r>
            <a:r>
              <a:rPr lang="cs-CZ" altLang="en-US" sz="1800" dirty="0">
                <a:solidFill>
                  <a:schemeClr val="tx2"/>
                </a:solidFill>
              </a:rPr>
              <a:t>č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il</a:t>
            </a:r>
            <a:r>
              <a:rPr lang="cs-CZ" altLang="en-US" sz="1800" dirty="0" smtClean="0">
                <a:solidFill>
                  <a:schemeClr val="tx2"/>
                </a:solidFill>
              </a:rPr>
              <a:t>: </a:t>
            </a:r>
            <a:r>
              <a:rPr lang="en-US" altLang="en-US" sz="1800" dirty="0">
                <a:solidFill>
                  <a:schemeClr val="tx2"/>
                </a:solidFill>
              </a:rPr>
              <a:t>Extending Partial Representations of Interval </a:t>
            </a:r>
            <a:r>
              <a:rPr lang="en-US" altLang="en-US" sz="1800" dirty="0" smtClean="0">
                <a:solidFill>
                  <a:schemeClr val="tx2"/>
                </a:solidFill>
              </a:rPr>
              <a:t>Graphs</a:t>
            </a:r>
            <a:r>
              <a:rPr lang="cs-CZ" altLang="en-US" sz="1800" dirty="0" smtClean="0">
                <a:solidFill>
                  <a:schemeClr val="tx2"/>
                </a:solidFill>
              </a:rPr>
              <a:t>,</a:t>
            </a:r>
            <a:r>
              <a:rPr lang="en-US" altLang="en-US" sz="1800" dirty="0" smtClean="0">
                <a:solidFill>
                  <a:schemeClr val="tx2"/>
                </a:solidFill>
              </a:rPr>
              <a:t> TAMC 2011</a:t>
            </a:r>
            <a:r>
              <a:rPr lang="cs-CZ" altLang="en-US" sz="1800" dirty="0" smtClean="0">
                <a:solidFill>
                  <a:schemeClr val="tx2"/>
                </a:solidFill>
              </a:rPr>
              <a:t>, 276-285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en-US" sz="1800" dirty="0" smtClean="0">
                <a:solidFill>
                  <a:schemeClr val="tx2"/>
                </a:solidFill>
              </a:rPr>
              <a:t>Klavík, JK, Otachi, Saitoh, Vyskočil: Extending Partial </a:t>
            </a:r>
            <a:r>
              <a:rPr lang="cs-CZ" altLang="en-US" sz="1800" dirty="0">
                <a:solidFill>
                  <a:schemeClr val="tx2"/>
                </a:solidFill>
              </a:rPr>
              <a:t>R</a:t>
            </a:r>
            <a:r>
              <a:rPr lang="cs-CZ" altLang="en-US" sz="1800" dirty="0" smtClean="0">
                <a:solidFill>
                  <a:schemeClr val="tx2"/>
                </a:solidFill>
              </a:rPr>
              <a:t>epresentations of Interval </a:t>
            </a:r>
            <a:r>
              <a:rPr lang="cs-CZ" altLang="en-US" sz="1800" dirty="0">
                <a:solidFill>
                  <a:schemeClr val="tx2"/>
                </a:solidFill>
              </a:rPr>
              <a:t>G</a:t>
            </a:r>
            <a:r>
              <a:rPr lang="cs-CZ" altLang="en-US" sz="1800" dirty="0" smtClean="0">
                <a:solidFill>
                  <a:schemeClr val="tx2"/>
                </a:solidFill>
              </a:rPr>
              <a:t>raphs, Algorithmica 78(3), 945-967 (2017)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dirty="0" smtClean="0">
                <a:solidFill>
                  <a:schemeClr val="tx2"/>
                </a:solidFill>
              </a:rPr>
              <a:t>Krishnam </a:t>
            </a:r>
            <a:r>
              <a:rPr lang="en-US" altLang="en-US" sz="1800" dirty="0">
                <a:solidFill>
                  <a:schemeClr val="tx2"/>
                </a:solidFill>
              </a:rPr>
              <a:t>Raju </a:t>
            </a:r>
            <a:r>
              <a:rPr lang="en-US" altLang="en-US" sz="1800" dirty="0" err="1">
                <a:solidFill>
                  <a:schemeClr val="tx2"/>
                </a:solidFill>
              </a:rPr>
              <a:t>Jampani</a:t>
            </a:r>
            <a:r>
              <a:rPr lang="en-US" altLang="en-US" sz="1800" dirty="0">
                <a:solidFill>
                  <a:schemeClr val="tx2"/>
                </a:solidFill>
              </a:rPr>
              <a:t>, Anna 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Lubiw</a:t>
            </a:r>
            <a:r>
              <a:rPr lang="en-US" altLang="en-US" sz="1800" dirty="0" smtClean="0">
                <a:solidFill>
                  <a:schemeClr val="tx2"/>
                </a:solidFill>
              </a:rPr>
              <a:t>:</a:t>
            </a:r>
            <a:r>
              <a:rPr lang="cs-CZ" altLang="en-US" sz="1800" dirty="0" smtClean="0">
                <a:solidFill>
                  <a:schemeClr val="tx2"/>
                </a:solidFill>
              </a:rPr>
              <a:t> </a:t>
            </a:r>
            <a:r>
              <a:rPr lang="en-US" altLang="en-US" sz="1800" dirty="0" smtClean="0">
                <a:solidFill>
                  <a:schemeClr val="tx2"/>
                </a:solidFill>
              </a:rPr>
              <a:t>Simultaneous </a:t>
            </a:r>
            <a:r>
              <a:rPr lang="en-US" altLang="en-US" sz="1800" dirty="0">
                <a:solidFill>
                  <a:schemeClr val="tx2"/>
                </a:solidFill>
              </a:rPr>
              <a:t>Interval </a:t>
            </a:r>
            <a:r>
              <a:rPr lang="en-US" altLang="en-US" sz="1800" dirty="0" smtClean="0">
                <a:solidFill>
                  <a:schemeClr val="tx2"/>
                </a:solidFill>
              </a:rPr>
              <a:t>Graphs</a:t>
            </a:r>
            <a:r>
              <a:rPr lang="cs-CZ" altLang="en-US" sz="1800" dirty="0" smtClean="0">
                <a:solidFill>
                  <a:schemeClr val="tx2"/>
                </a:solidFill>
              </a:rPr>
              <a:t>,</a:t>
            </a:r>
            <a:r>
              <a:rPr lang="en-US" altLang="en-US" sz="1800" dirty="0" smtClean="0">
                <a:solidFill>
                  <a:schemeClr val="tx2"/>
                </a:solidFill>
              </a:rPr>
              <a:t> ISAAC 2010</a:t>
            </a:r>
            <a:r>
              <a:rPr lang="cs-CZ" altLang="en-US" sz="1800" dirty="0" smtClean="0">
                <a:solidFill>
                  <a:schemeClr val="tx2"/>
                </a:solidFill>
              </a:rPr>
              <a:t>,</a:t>
            </a:r>
            <a:r>
              <a:rPr lang="en-US" altLang="en-US" sz="1800" dirty="0" smtClean="0">
                <a:solidFill>
                  <a:schemeClr val="tx2"/>
                </a:solidFill>
              </a:rPr>
              <a:t> 206-217</a:t>
            </a:r>
            <a:endParaRPr lang="cs-CZ" altLang="en-US" sz="18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UNIT and PROPER INT</a:t>
            </a:r>
            <a:r>
              <a:rPr lang="en-US" altLang="en-US" sz="1800" dirty="0">
                <a:solidFill>
                  <a:schemeClr val="tx2"/>
                </a:solidFill>
              </a:rPr>
              <a:t>: </a:t>
            </a:r>
            <a:r>
              <a:rPr lang="en-US" altLang="en-US" sz="1800" dirty="0" err="1">
                <a:solidFill>
                  <a:schemeClr val="tx2"/>
                </a:solidFill>
              </a:rPr>
              <a:t>Klavik</a:t>
            </a:r>
            <a:r>
              <a:rPr lang="en-US" altLang="en-US" sz="1800" dirty="0">
                <a:solidFill>
                  <a:schemeClr val="tx2"/>
                </a:solidFill>
              </a:rPr>
              <a:t>, JK, </a:t>
            </a:r>
            <a:r>
              <a:rPr lang="en-US" altLang="en-US" sz="1800" dirty="0" err="1">
                <a:solidFill>
                  <a:schemeClr val="tx2"/>
                </a:solidFill>
              </a:rPr>
              <a:t>Otachi</a:t>
            </a:r>
            <a:r>
              <a:rPr lang="en-US" altLang="en-US" sz="1800" dirty="0">
                <a:solidFill>
                  <a:schemeClr val="tx2"/>
                </a:solidFill>
              </a:rPr>
              <a:t>, Rutter, </a:t>
            </a:r>
            <a:r>
              <a:rPr lang="en-US" altLang="en-US" sz="1800" dirty="0" err="1">
                <a:solidFill>
                  <a:schemeClr val="tx2"/>
                </a:solidFill>
              </a:rPr>
              <a:t>Saitoh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>
                <a:solidFill>
                  <a:schemeClr val="tx2"/>
                </a:solidFill>
              </a:rPr>
              <a:t>Saumell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Vyskocil</a:t>
            </a:r>
            <a:r>
              <a:rPr lang="cs-CZ" altLang="en-US" sz="1800" dirty="0" smtClean="0">
                <a:solidFill>
                  <a:schemeClr val="tx2"/>
                </a:solidFill>
              </a:rPr>
              <a:t>: Extending Partial representations of Proper and Unit Interval Graphs,</a:t>
            </a:r>
            <a:r>
              <a:rPr lang="en-US" altLang="en-US" sz="1800" dirty="0" smtClean="0">
                <a:solidFill>
                  <a:schemeClr val="tx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Algorithmica</a:t>
            </a:r>
            <a:r>
              <a:rPr lang="cs-CZ" altLang="en-US" sz="1800" dirty="0" smtClean="0">
                <a:solidFill>
                  <a:schemeClr val="tx2"/>
                </a:solidFill>
              </a:rPr>
              <a:t> 77(4), 1071-1104</a:t>
            </a:r>
            <a:r>
              <a:rPr lang="en-US" altLang="en-US" sz="1800" dirty="0" smtClean="0">
                <a:solidFill>
                  <a:schemeClr val="tx2"/>
                </a:solidFill>
              </a:rPr>
              <a:t> </a:t>
            </a:r>
            <a:r>
              <a:rPr lang="cs-CZ" altLang="en-US" sz="1800" dirty="0" smtClean="0">
                <a:solidFill>
                  <a:schemeClr val="tx2"/>
                </a:solidFill>
              </a:rPr>
              <a:t>(</a:t>
            </a:r>
            <a:r>
              <a:rPr lang="en-US" altLang="en-US" sz="1800" dirty="0" smtClean="0">
                <a:solidFill>
                  <a:schemeClr val="tx2"/>
                </a:solidFill>
              </a:rPr>
              <a:t>2017)</a:t>
            </a:r>
            <a:r>
              <a:rPr lang="cs-CZ" altLang="en-US" sz="1800" dirty="0" smtClean="0">
                <a:solidFill>
                  <a:schemeClr val="tx2"/>
                </a:solidFill>
              </a:rPr>
              <a:t> </a:t>
            </a:r>
            <a:r>
              <a:rPr lang="en-US" altLang="en-US" sz="1800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en-US" altLang="en-US" sz="1800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altLang="en-US" sz="1800" dirty="0" smtClean="0">
                <a:solidFill>
                  <a:schemeClr val="tx2"/>
                </a:solidFill>
                <a:hlinkClick r:id="rId2"/>
              </a:rPr>
              <a:t>arxiv.org/abs/1207.6960</a:t>
            </a:r>
            <a:r>
              <a:rPr lang="cs-CZ" altLang="en-US" sz="1800" dirty="0" smtClean="0">
                <a:solidFill>
                  <a:schemeClr val="tx2"/>
                </a:solidFill>
              </a:rPr>
              <a:t> </a:t>
            </a: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en-US" sz="1800" dirty="0" smtClean="0">
                <a:solidFill>
                  <a:schemeClr val="tx2"/>
                </a:solidFill>
              </a:rPr>
              <a:t>Rutter, Strash, Stumpf, Vollmer: Simultaneous Representations of Proper and Unit Interval Graphs, ESA 2019, 80:1-80:15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cs-CZ" altLang="en-US" sz="18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chemeClr val="tx2"/>
                </a:solidFill>
              </a:rPr>
              <a:t>PER</a:t>
            </a:r>
            <a:r>
              <a:rPr lang="en-US" altLang="en-US" sz="1800" b="1" dirty="0">
                <a:solidFill>
                  <a:schemeClr val="tx2"/>
                </a:solidFill>
              </a:rPr>
              <a:t>, FUN</a:t>
            </a:r>
            <a:r>
              <a:rPr lang="en-US" altLang="en-US" sz="1800" dirty="0">
                <a:solidFill>
                  <a:schemeClr val="tx2"/>
                </a:solidFill>
              </a:rPr>
              <a:t>: </a:t>
            </a:r>
            <a:r>
              <a:rPr lang="en-US" altLang="en-US" sz="1800" dirty="0" err="1">
                <a:solidFill>
                  <a:schemeClr val="tx2"/>
                </a:solidFill>
              </a:rPr>
              <a:t>Klavík</a:t>
            </a:r>
            <a:r>
              <a:rPr lang="en-US" altLang="en-US" sz="1800" dirty="0">
                <a:solidFill>
                  <a:schemeClr val="tx2"/>
                </a:solidFill>
              </a:rPr>
              <a:t>, JK, </a:t>
            </a:r>
            <a:r>
              <a:rPr lang="en-US" altLang="en-US" sz="1800" dirty="0" err="1">
                <a:solidFill>
                  <a:schemeClr val="tx2"/>
                </a:solidFill>
              </a:rPr>
              <a:t>Krawczyk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Walczak</a:t>
            </a:r>
            <a:r>
              <a:rPr lang="cs-CZ" altLang="en-US" sz="1800" dirty="0" smtClean="0">
                <a:solidFill>
                  <a:schemeClr val="tx2"/>
                </a:solidFill>
              </a:rPr>
              <a:t>: Extending Partial Representations of Function and Permutation Graphs, </a:t>
            </a:r>
            <a:r>
              <a:rPr lang="en-US" altLang="en-US" sz="1800" dirty="0" smtClean="0">
                <a:solidFill>
                  <a:schemeClr val="tx2"/>
                </a:solidFill>
              </a:rPr>
              <a:t>ESA 2012</a:t>
            </a:r>
            <a:r>
              <a:rPr lang="cs-CZ" altLang="en-US" sz="1800" dirty="0">
                <a:solidFill>
                  <a:schemeClr val="tx2"/>
                </a:solidFill>
              </a:rPr>
              <a:t>, 671-682 </a:t>
            </a:r>
            <a:r>
              <a:rPr lang="cs-CZ" altLang="en-US" sz="1800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cs-CZ" altLang="en-US" sz="1800" dirty="0" smtClean="0">
                <a:solidFill>
                  <a:schemeClr val="tx2"/>
                </a:solidFill>
                <a:hlinkClick r:id="rId3"/>
              </a:rPr>
              <a:t>arxiv.org/abs/1204.6391</a:t>
            </a:r>
            <a:r>
              <a:rPr lang="cs-CZ" altLang="en-US" sz="1800" dirty="0" smtClean="0">
                <a:solidFill>
                  <a:schemeClr val="tx2"/>
                </a:solidFill>
              </a:rPr>
              <a:t> </a:t>
            </a:r>
            <a:r>
              <a:rPr lang="en-US" altLang="en-US" sz="1800" dirty="0" smtClean="0">
                <a:solidFill>
                  <a:schemeClr val="tx2"/>
                </a:solidFill>
              </a:rPr>
              <a:t> </a:t>
            </a:r>
            <a:endParaRPr lang="cs-CZ" altLang="en-US" sz="18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altLang="en-US" sz="1800" dirty="0" smtClean="0">
                <a:solidFill>
                  <a:schemeClr val="tx2"/>
                </a:solidFill>
              </a:rPr>
              <a:t>Krishnam </a:t>
            </a:r>
            <a:r>
              <a:rPr lang="cs-CZ" altLang="en-US" sz="1800" dirty="0">
                <a:solidFill>
                  <a:schemeClr val="tx2"/>
                </a:solidFill>
              </a:rPr>
              <a:t>Raju Jampani, Anna Lubiw</a:t>
            </a:r>
            <a:r>
              <a:rPr lang="cs-CZ" altLang="en-US" sz="1800" dirty="0" smtClean="0">
                <a:solidFill>
                  <a:schemeClr val="tx2"/>
                </a:solidFill>
              </a:rPr>
              <a:t>: The </a:t>
            </a:r>
            <a:r>
              <a:rPr lang="cs-CZ" altLang="en-US" sz="1800" dirty="0">
                <a:solidFill>
                  <a:schemeClr val="tx2"/>
                </a:solidFill>
              </a:rPr>
              <a:t>Simultaneous Representation Problem for Chordal, Comparability and Permutation </a:t>
            </a:r>
            <a:r>
              <a:rPr lang="cs-CZ" altLang="en-US" sz="1800" dirty="0" smtClean="0">
                <a:solidFill>
                  <a:schemeClr val="tx2"/>
                </a:solidFill>
              </a:rPr>
              <a:t>Graphs, </a:t>
            </a:r>
            <a:r>
              <a:rPr lang="cs-CZ" altLang="en-US" sz="1800" dirty="0">
                <a:solidFill>
                  <a:schemeClr val="tx2"/>
                </a:solidFill>
              </a:rPr>
              <a:t>WADS </a:t>
            </a:r>
            <a:r>
              <a:rPr lang="cs-CZ" altLang="en-US" sz="1800" dirty="0" smtClean="0">
                <a:solidFill>
                  <a:schemeClr val="tx2"/>
                </a:solidFill>
              </a:rPr>
              <a:t>2009, 387-398</a:t>
            </a:r>
          </a:p>
          <a:p>
            <a:pPr>
              <a:spcBef>
                <a:spcPts val="0"/>
              </a:spcBef>
              <a:buNone/>
            </a:pPr>
            <a:endParaRPr lang="en-US" altLang="en-US" sz="1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TRAP</a:t>
            </a:r>
            <a:r>
              <a:rPr lang="en-US" altLang="en-US" sz="1800" dirty="0">
                <a:solidFill>
                  <a:schemeClr val="tx2"/>
                </a:solidFill>
              </a:rPr>
              <a:t>: </a:t>
            </a:r>
            <a:r>
              <a:rPr lang="cs-CZ" altLang="en-US" sz="1800" dirty="0" smtClean="0">
                <a:solidFill>
                  <a:schemeClr val="tx2"/>
                </a:solidFill>
              </a:rPr>
              <a:t>Tomasz </a:t>
            </a:r>
            <a:r>
              <a:rPr lang="cs-CZ" altLang="en-US" sz="1800" dirty="0">
                <a:solidFill>
                  <a:schemeClr val="tx2"/>
                </a:solidFill>
              </a:rPr>
              <a:t>Krawczyk, Bartosz </a:t>
            </a:r>
            <a:r>
              <a:rPr lang="cs-CZ" altLang="en-US" sz="1800" dirty="0" smtClean="0">
                <a:solidFill>
                  <a:schemeClr val="tx2"/>
                </a:solidFill>
              </a:rPr>
              <a:t>Walczak: Extending </a:t>
            </a:r>
            <a:r>
              <a:rPr lang="cs-CZ" altLang="en-US" sz="1800" dirty="0">
                <a:solidFill>
                  <a:schemeClr val="tx2"/>
                </a:solidFill>
              </a:rPr>
              <a:t>Partial Representations of Trapezoid Graphs. WG </a:t>
            </a:r>
            <a:r>
              <a:rPr lang="cs-CZ" altLang="en-US" sz="1800" dirty="0" smtClean="0">
                <a:solidFill>
                  <a:schemeClr val="tx2"/>
                </a:solidFill>
              </a:rPr>
              <a:t>2017, </a:t>
            </a:r>
            <a:r>
              <a:rPr lang="cs-CZ" altLang="en-US" sz="1800" dirty="0">
                <a:solidFill>
                  <a:schemeClr val="tx2"/>
                </a:solidFill>
              </a:rPr>
              <a:t>358-371</a:t>
            </a: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cs-CZ" altLang="en-US" sz="18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tx2"/>
                </a:solidFill>
              </a:rPr>
              <a:t>CIR</a:t>
            </a:r>
            <a:r>
              <a:rPr lang="en-US" altLang="en-US" sz="1800" dirty="0">
                <a:solidFill>
                  <a:schemeClr val="tx2"/>
                </a:solidFill>
              </a:rPr>
              <a:t>: </a:t>
            </a:r>
            <a:r>
              <a:rPr lang="en-US" altLang="en-US" sz="1800" dirty="0" err="1">
                <a:solidFill>
                  <a:schemeClr val="tx2"/>
                </a:solidFill>
              </a:rPr>
              <a:t>Chaplick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>
                <a:solidFill>
                  <a:schemeClr val="tx2"/>
                </a:solidFill>
              </a:rPr>
              <a:t>Fulek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Klavik</a:t>
            </a:r>
            <a:r>
              <a:rPr lang="cs-CZ" altLang="en-US" sz="1800" dirty="0" smtClean="0">
                <a:solidFill>
                  <a:schemeClr val="tx2"/>
                </a:solidFill>
              </a:rPr>
              <a:t>: Extending Partial Representations of Circle Graphs, </a:t>
            </a:r>
            <a:r>
              <a:rPr lang="en-US" altLang="en-US" sz="1800" dirty="0" smtClean="0">
                <a:solidFill>
                  <a:schemeClr val="tx2"/>
                </a:solidFill>
              </a:rPr>
              <a:t>GD 2013</a:t>
            </a:r>
            <a:r>
              <a:rPr lang="cs-CZ" altLang="en-US" sz="1800" dirty="0" smtClean="0">
                <a:solidFill>
                  <a:schemeClr val="tx2"/>
                </a:solidFill>
              </a:rPr>
              <a:t>, 131-142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GRID-CONTACT:</a:t>
            </a:r>
            <a:r>
              <a:rPr lang="en-US" altLang="en-US" sz="1800" dirty="0">
                <a:solidFill>
                  <a:schemeClr val="tx2"/>
                </a:solidFill>
              </a:rPr>
              <a:t> </a:t>
            </a:r>
            <a:r>
              <a:rPr lang="en-US" altLang="en-US" sz="1800" dirty="0" err="1">
                <a:solidFill>
                  <a:schemeClr val="tx2"/>
                </a:solidFill>
              </a:rPr>
              <a:t>Chaplick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>
                <a:solidFill>
                  <a:schemeClr val="tx2"/>
                </a:solidFill>
              </a:rPr>
              <a:t>Dorbec</a:t>
            </a:r>
            <a:r>
              <a:rPr lang="en-US" altLang="en-US" sz="1800" dirty="0">
                <a:solidFill>
                  <a:schemeClr val="tx2"/>
                </a:solidFill>
              </a:rPr>
              <a:t>, JK, </a:t>
            </a:r>
            <a:r>
              <a:rPr lang="en-US" altLang="en-US" sz="1800" dirty="0" err="1">
                <a:solidFill>
                  <a:schemeClr val="tx2"/>
                </a:solidFill>
              </a:rPr>
              <a:t>Montassier</a:t>
            </a:r>
            <a:r>
              <a:rPr lang="en-US" altLang="en-US" sz="1800" dirty="0">
                <a:solidFill>
                  <a:schemeClr val="tx2"/>
                </a:solidFill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</a:rPr>
              <a:t>Stacho</a:t>
            </a:r>
            <a:r>
              <a:rPr lang="cs-CZ" altLang="en-US" sz="1800" dirty="0" smtClean="0">
                <a:solidFill>
                  <a:schemeClr val="tx2"/>
                </a:solidFill>
              </a:rPr>
              <a:t>: Contact Representations of Planar Graphs:</a:t>
            </a:r>
            <a:r>
              <a:rPr lang="en-US" altLang="en-US" sz="1800" dirty="0" smtClean="0">
                <a:solidFill>
                  <a:schemeClr val="tx2"/>
                </a:solidFill>
              </a:rPr>
              <a:t> </a:t>
            </a:r>
            <a:r>
              <a:rPr lang="cs-CZ" altLang="en-US" sz="1800" dirty="0" smtClean="0">
                <a:solidFill>
                  <a:schemeClr val="tx2"/>
                </a:solidFill>
              </a:rPr>
              <a:t>Extending a Partial Representation is Hard, </a:t>
            </a:r>
            <a:r>
              <a:rPr lang="en-US" altLang="en-US" sz="1800" dirty="0" smtClean="0">
                <a:solidFill>
                  <a:schemeClr val="tx2"/>
                </a:solidFill>
              </a:rPr>
              <a:t>WG 2014</a:t>
            </a:r>
            <a:r>
              <a:rPr lang="cs-CZ" altLang="en-US" sz="1800" dirty="0" smtClean="0">
                <a:solidFill>
                  <a:schemeClr val="tx2"/>
                </a:solidFill>
              </a:rPr>
              <a:t>, 139-151 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2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5" y="106362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s://dblp.uni-trier.de/img/orcid-mark.12x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5" y="-46038"/>
            <a:ext cx="114300" cy="1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0915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0916" name="Line 4"/>
          <p:cNvSpPr>
            <a:spLocks noChangeShapeType="1"/>
          </p:cNvSpPr>
          <p:nvPr/>
        </p:nvSpPr>
        <p:spPr bwMode="auto">
          <a:xfrm>
            <a:off x="3359150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17" name="Line 5"/>
          <p:cNvSpPr>
            <a:spLocks noChangeShapeType="1"/>
          </p:cNvSpPr>
          <p:nvPr/>
        </p:nvSpPr>
        <p:spPr bwMode="auto">
          <a:xfrm>
            <a:off x="5303838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18" name="Freeform 6"/>
          <p:cNvSpPr>
            <a:spLocks/>
          </p:cNvSpPr>
          <p:nvPr/>
        </p:nvSpPr>
        <p:spPr bwMode="auto">
          <a:xfrm>
            <a:off x="3359150" y="2492376"/>
            <a:ext cx="1944688" cy="1584325"/>
          </a:xfrm>
          <a:custGeom>
            <a:avLst/>
            <a:gdLst>
              <a:gd name="T0" fmla="*/ 0 w 454"/>
              <a:gd name="T1" fmla="*/ 222 h 267"/>
              <a:gd name="T2" fmla="*/ 46 w 454"/>
              <a:gd name="T3" fmla="*/ 131 h 267"/>
              <a:gd name="T4" fmla="*/ 124 w 454"/>
              <a:gd name="T5" fmla="*/ 25 h 267"/>
              <a:gd name="T6" fmla="*/ 196 w 454"/>
              <a:gd name="T7" fmla="*/ 33 h 267"/>
              <a:gd name="T8" fmla="*/ 273 w 454"/>
              <a:gd name="T9" fmla="*/ 222 h 267"/>
              <a:gd name="T10" fmla="*/ 454 w 454"/>
              <a:gd name="T11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" h="267">
                <a:moveTo>
                  <a:pt x="0" y="222"/>
                </a:moveTo>
                <a:cubicBezTo>
                  <a:pt x="11" y="199"/>
                  <a:pt x="25" y="164"/>
                  <a:pt x="46" y="131"/>
                </a:cubicBezTo>
                <a:cubicBezTo>
                  <a:pt x="67" y="98"/>
                  <a:pt x="99" y="41"/>
                  <a:pt x="124" y="25"/>
                </a:cubicBezTo>
                <a:cubicBezTo>
                  <a:pt x="149" y="9"/>
                  <a:pt x="171" y="0"/>
                  <a:pt x="196" y="33"/>
                </a:cubicBezTo>
                <a:cubicBezTo>
                  <a:pt x="221" y="66"/>
                  <a:pt x="230" y="183"/>
                  <a:pt x="273" y="222"/>
                </a:cubicBezTo>
                <a:cubicBezTo>
                  <a:pt x="316" y="261"/>
                  <a:pt x="378" y="263"/>
                  <a:pt x="454" y="267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19" name="Freeform 7"/>
          <p:cNvSpPr>
            <a:spLocks/>
          </p:cNvSpPr>
          <p:nvPr/>
        </p:nvSpPr>
        <p:spPr bwMode="auto">
          <a:xfrm>
            <a:off x="3359150" y="2708276"/>
            <a:ext cx="1943100" cy="1743075"/>
          </a:xfrm>
          <a:custGeom>
            <a:avLst/>
            <a:gdLst>
              <a:gd name="T0" fmla="*/ 0 w 1224"/>
              <a:gd name="T1" fmla="*/ 4 h 1098"/>
              <a:gd name="T2" fmla="*/ 320 w 1224"/>
              <a:gd name="T3" fmla="*/ 268 h 1098"/>
              <a:gd name="T4" fmla="*/ 468 w 1224"/>
              <a:gd name="T5" fmla="*/ 957 h 1098"/>
              <a:gd name="T6" fmla="*/ 685 w 1224"/>
              <a:gd name="T7" fmla="*/ 957 h 1098"/>
              <a:gd name="T8" fmla="*/ 912 w 1224"/>
              <a:gd name="T9" fmla="*/ 108 h 1098"/>
              <a:gd name="T10" fmla="*/ 1224 w 1224"/>
              <a:gd name="T11" fmla="*/ 30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" h="1098">
                <a:moveTo>
                  <a:pt x="0" y="4"/>
                </a:moveTo>
                <a:cubicBezTo>
                  <a:pt x="53" y="48"/>
                  <a:pt x="242" y="109"/>
                  <a:pt x="320" y="268"/>
                </a:cubicBezTo>
                <a:cubicBezTo>
                  <a:pt x="398" y="427"/>
                  <a:pt x="407" y="842"/>
                  <a:pt x="468" y="957"/>
                </a:cubicBezTo>
                <a:cubicBezTo>
                  <a:pt x="529" y="1072"/>
                  <a:pt x="611" y="1098"/>
                  <a:pt x="685" y="957"/>
                </a:cubicBezTo>
                <a:cubicBezTo>
                  <a:pt x="759" y="816"/>
                  <a:pt x="822" y="216"/>
                  <a:pt x="912" y="108"/>
                </a:cubicBezTo>
                <a:cubicBezTo>
                  <a:pt x="1002" y="0"/>
                  <a:pt x="1159" y="266"/>
                  <a:pt x="1224" y="308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20" name="Freeform 8"/>
          <p:cNvSpPr>
            <a:spLocks/>
          </p:cNvSpPr>
          <p:nvPr/>
        </p:nvSpPr>
        <p:spPr bwMode="auto">
          <a:xfrm>
            <a:off x="3352800" y="3906839"/>
            <a:ext cx="1930400" cy="644525"/>
          </a:xfrm>
          <a:custGeom>
            <a:avLst/>
            <a:gdLst>
              <a:gd name="T0" fmla="*/ 0 w 1216"/>
              <a:gd name="T1" fmla="*/ 211 h 406"/>
              <a:gd name="T2" fmla="*/ 392 w 1216"/>
              <a:gd name="T3" fmla="*/ 3 h 406"/>
              <a:gd name="T4" fmla="*/ 672 w 1216"/>
              <a:gd name="T5" fmla="*/ 195 h 406"/>
              <a:gd name="T6" fmla="*/ 825 w 1216"/>
              <a:gd name="T7" fmla="*/ 338 h 406"/>
              <a:gd name="T8" fmla="*/ 952 w 1216"/>
              <a:gd name="T9" fmla="*/ 395 h 406"/>
              <a:gd name="T10" fmla="*/ 1216 w 1216"/>
              <a:gd name="T11" fmla="*/ 403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6" h="406">
                <a:moveTo>
                  <a:pt x="0" y="211"/>
                </a:moveTo>
                <a:cubicBezTo>
                  <a:pt x="65" y="176"/>
                  <a:pt x="280" y="6"/>
                  <a:pt x="392" y="3"/>
                </a:cubicBezTo>
                <a:cubicBezTo>
                  <a:pt x="504" y="0"/>
                  <a:pt x="600" y="139"/>
                  <a:pt x="672" y="195"/>
                </a:cubicBezTo>
                <a:cubicBezTo>
                  <a:pt x="744" y="251"/>
                  <a:pt x="778" y="305"/>
                  <a:pt x="825" y="338"/>
                </a:cubicBezTo>
                <a:cubicBezTo>
                  <a:pt x="872" y="371"/>
                  <a:pt x="887" y="384"/>
                  <a:pt x="952" y="395"/>
                </a:cubicBezTo>
                <a:cubicBezTo>
                  <a:pt x="1017" y="406"/>
                  <a:pt x="1161" y="401"/>
                  <a:pt x="1216" y="403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21" name="Freeform 9"/>
          <p:cNvSpPr>
            <a:spLocks/>
          </p:cNvSpPr>
          <p:nvPr/>
        </p:nvSpPr>
        <p:spPr bwMode="auto">
          <a:xfrm>
            <a:off x="3365500" y="2311400"/>
            <a:ext cx="1943100" cy="890588"/>
          </a:xfrm>
          <a:custGeom>
            <a:avLst/>
            <a:gdLst>
              <a:gd name="T0" fmla="*/ 0 w 1224"/>
              <a:gd name="T1" fmla="*/ 472 h 561"/>
              <a:gd name="T2" fmla="*/ 248 w 1224"/>
              <a:gd name="T3" fmla="*/ 64 h 561"/>
              <a:gd name="T4" fmla="*/ 560 w 1224"/>
              <a:gd name="T5" fmla="*/ 88 h 561"/>
              <a:gd name="T6" fmla="*/ 936 w 1224"/>
              <a:gd name="T7" fmla="*/ 560 h 561"/>
              <a:gd name="T8" fmla="*/ 1088 w 1224"/>
              <a:gd name="T9" fmla="*/ 96 h 561"/>
              <a:gd name="T10" fmla="*/ 1224 w 1224"/>
              <a:gd name="T11" fmla="*/ 272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" h="561">
                <a:moveTo>
                  <a:pt x="0" y="472"/>
                </a:moveTo>
                <a:cubicBezTo>
                  <a:pt x="41" y="404"/>
                  <a:pt x="155" y="128"/>
                  <a:pt x="248" y="64"/>
                </a:cubicBezTo>
                <a:cubicBezTo>
                  <a:pt x="341" y="0"/>
                  <a:pt x="445" y="5"/>
                  <a:pt x="560" y="88"/>
                </a:cubicBezTo>
                <a:cubicBezTo>
                  <a:pt x="675" y="171"/>
                  <a:pt x="848" y="559"/>
                  <a:pt x="936" y="560"/>
                </a:cubicBezTo>
                <a:cubicBezTo>
                  <a:pt x="1024" y="561"/>
                  <a:pt x="1040" y="144"/>
                  <a:pt x="1088" y="96"/>
                </a:cubicBezTo>
                <a:cubicBezTo>
                  <a:pt x="1136" y="48"/>
                  <a:pt x="1196" y="235"/>
                  <a:pt x="1224" y="272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22" name="Oval 10"/>
          <p:cNvSpPr>
            <a:spLocks noChangeArrowheads="1"/>
          </p:cNvSpPr>
          <p:nvPr/>
        </p:nvSpPr>
        <p:spPr bwMode="auto">
          <a:xfrm>
            <a:off x="6197600" y="3030538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0923" name="Oval 11"/>
          <p:cNvSpPr>
            <a:spLocks noChangeArrowheads="1"/>
          </p:cNvSpPr>
          <p:nvPr/>
        </p:nvSpPr>
        <p:spPr bwMode="auto">
          <a:xfrm>
            <a:off x="8183563" y="3500438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0924" name="Oval 12"/>
          <p:cNvSpPr>
            <a:spLocks noChangeArrowheads="1"/>
          </p:cNvSpPr>
          <p:nvPr/>
        </p:nvSpPr>
        <p:spPr bwMode="auto">
          <a:xfrm>
            <a:off x="7569200" y="2344738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0925" name="Oval 13"/>
          <p:cNvSpPr>
            <a:spLocks noChangeArrowheads="1"/>
          </p:cNvSpPr>
          <p:nvPr/>
        </p:nvSpPr>
        <p:spPr bwMode="auto">
          <a:xfrm>
            <a:off x="7188200" y="4554538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0930" name="Line 18"/>
          <p:cNvSpPr>
            <a:spLocks noChangeShapeType="1"/>
          </p:cNvSpPr>
          <p:nvPr/>
        </p:nvSpPr>
        <p:spPr bwMode="auto">
          <a:xfrm>
            <a:off x="6456363" y="3213100"/>
            <a:ext cx="17272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31" name="Line 19"/>
          <p:cNvSpPr>
            <a:spLocks noChangeShapeType="1"/>
          </p:cNvSpPr>
          <p:nvPr/>
        </p:nvSpPr>
        <p:spPr bwMode="auto">
          <a:xfrm>
            <a:off x="6456364" y="3357563"/>
            <a:ext cx="795337" cy="1181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0937" name="Line 25"/>
          <p:cNvSpPr>
            <a:spLocks noChangeShapeType="1"/>
          </p:cNvSpPr>
          <p:nvPr/>
        </p:nvSpPr>
        <p:spPr bwMode="auto">
          <a:xfrm flipH="1">
            <a:off x="6527800" y="2565400"/>
            <a:ext cx="10810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1939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1940" name="Line 4"/>
          <p:cNvSpPr>
            <a:spLocks noChangeShapeType="1"/>
          </p:cNvSpPr>
          <p:nvPr/>
        </p:nvSpPr>
        <p:spPr bwMode="auto">
          <a:xfrm>
            <a:off x="3359150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41" name="Line 5"/>
          <p:cNvSpPr>
            <a:spLocks noChangeShapeType="1"/>
          </p:cNvSpPr>
          <p:nvPr/>
        </p:nvSpPr>
        <p:spPr bwMode="auto">
          <a:xfrm>
            <a:off x="5303838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42" name="Freeform 6"/>
          <p:cNvSpPr>
            <a:spLocks/>
          </p:cNvSpPr>
          <p:nvPr/>
        </p:nvSpPr>
        <p:spPr bwMode="auto">
          <a:xfrm>
            <a:off x="3359150" y="2492376"/>
            <a:ext cx="1944688" cy="1584325"/>
          </a:xfrm>
          <a:custGeom>
            <a:avLst/>
            <a:gdLst>
              <a:gd name="T0" fmla="*/ 0 w 454"/>
              <a:gd name="T1" fmla="*/ 222 h 267"/>
              <a:gd name="T2" fmla="*/ 46 w 454"/>
              <a:gd name="T3" fmla="*/ 131 h 267"/>
              <a:gd name="T4" fmla="*/ 124 w 454"/>
              <a:gd name="T5" fmla="*/ 25 h 267"/>
              <a:gd name="T6" fmla="*/ 196 w 454"/>
              <a:gd name="T7" fmla="*/ 33 h 267"/>
              <a:gd name="T8" fmla="*/ 273 w 454"/>
              <a:gd name="T9" fmla="*/ 222 h 267"/>
              <a:gd name="T10" fmla="*/ 454 w 454"/>
              <a:gd name="T11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" h="267">
                <a:moveTo>
                  <a:pt x="0" y="222"/>
                </a:moveTo>
                <a:cubicBezTo>
                  <a:pt x="11" y="199"/>
                  <a:pt x="25" y="164"/>
                  <a:pt x="46" y="131"/>
                </a:cubicBezTo>
                <a:cubicBezTo>
                  <a:pt x="67" y="98"/>
                  <a:pt x="99" y="41"/>
                  <a:pt x="124" y="25"/>
                </a:cubicBezTo>
                <a:cubicBezTo>
                  <a:pt x="149" y="9"/>
                  <a:pt x="171" y="0"/>
                  <a:pt x="196" y="33"/>
                </a:cubicBezTo>
                <a:cubicBezTo>
                  <a:pt x="221" y="66"/>
                  <a:pt x="230" y="183"/>
                  <a:pt x="273" y="222"/>
                </a:cubicBezTo>
                <a:cubicBezTo>
                  <a:pt x="316" y="261"/>
                  <a:pt x="378" y="263"/>
                  <a:pt x="454" y="267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43" name="Freeform 7"/>
          <p:cNvSpPr>
            <a:spLocks/>
          </p:cNvSpPr>
          <p:nvPr/>
        </p:nvSpPr>
        <p:spPr bwMode="auto">
          <a:xfrm>
            <a:off x="3359150" y="2708276"/>
            <a:ext cx="1943100" cy="1743075"/>
          </a:xfrm>
          <a:custGeom>
            <a:avLst/>
            <a:gdLst>
              <a:gd name="T0" fmla="*/ 0 w 1224"/>
              <a:gd name="T1" fmla="*/ 4 h 1098"/>
              <a:gd name="T2" fmla="*/ 320 w 1224"/>
              <a:gd name="T3" fmla="*/ 268 h 1098"/>
              <a:gd name="T4" fmla="*/ 468 w 1224"/>
              <a:gd name="T5" fmla="*/ 957 h 1098"/>
              <a:gd name="T6" fmla="*/ 685 w 1224"/>
              <a:gd name="T7" fmla="*/ 957 h 1098"/>
              <a:gd name="T8" fmla="*/ 912 w 1224"/>
              <a:gd name="T9" fmla="*/ 108 h 1098"/>
              <a:gd name="T10" fmla="*/ 1224 w 1224"/>
              <a:gd name="T11" fmla="*/ 30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" h="1098">
                <a:moveTo>
                  <a:pt x="0" y="4"/>
                </a:moveTo>
                <a:cubicBezTo>
                  <a:pt x="53" y="48"/>
                  <a:pt x="242" y="109"/>
                  <a:pt x="320" y="268"/>
                </a:cubicBezTo>
                <a:cubicBezTo>
                  <a:pt x="398" y="427"/>
                  <a:pt x="407" y="842"/>
                  <a:pt x="468" y="957"/>
                </a:cubicBezTo>
                <a:cubicBezTo>
                  <a:pt x="529" y="1072"/>
                  <a:pt x="611" y="1098"/>
                  <a:pt x="685" y="957"/>
                </a:cubicBezTo>
                <a:cubicBezTo>
                  <a:pt x="759" y="816"/>
                  <a:pt x="822" y="216"/>
                  <a:pt x="912" y="108"/>
                </a:cubicBezTo>
                <a:cubicBezTo>
                  <a:pt x="1002" y="0"/>
                  <a:pt x="1159" y="266"/>
                  <a:pt x="1224" y="308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44" name="Freeform 8"/>
          <p:cNvSpPr>
            <a:spLocks/>
          </p:cNvSpPr>
          <p:nvPr/>
        </p:nvSpPr>
        <p:spPr bwMode="auto">
          <a:xfrm>
            <a:off x="3352800" y="3906839"/>
            <a:ext cx="1930400" cy="644525"/>
          </a:xfrm>
          <a:custGeom>
            <a:avLst/>
            <a:gdLst>
              <a:gd name="T0" fmla="*/ 0 w 1216"/>
              <a:gd name="T1" fmla="*/ 211 h 406"/>
              <a:gd name="T2" fmla="*/ 392 w 1216"/>
              <a:gd name="T3" fmla="*/ 3 h 406"/>
              <a:gd name="T4" fmla="*/ 672 w 1216"/>
              <a:gd name="T5" fmla="*/ 195 h 406"/>
              <a:gd name="T6" fmla="*/ 825 w 1216"/>
              <a:gd name="T7" fmla="*/ 338 h 406"/>
              <a:gd name="T8" fmla="*/ 952 w 1216"/>
              <a:gd name="T9" fmla="*/ 395 h 406"/>
              <a:gd name="T10" fmla="*/ 1216 w 1216"/>
              <a:gd name="T11" fmla="*/ 403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6" h="406">
                <a:moveTo>
                  <a:pt x="0" y="211"/>
                </a:moveTo>
                <a:cubicBezTo>
                  <a:pt x="65" y="176"/>
                  <a:pt x="280" y="6"/>
                  <a:pt x="392" y="3"/>
                </a:cubicBezTo>
                <a:cubicBezTo>
                  <a:pt x="504" y="0"/>
                  <a:pt x="600" y="139"/>
                  <a:pt x="672" y="195"/>
                </a:cubicBezTo>
                <a:cubicBezTo>
                  <a:pt x="744" y="251"/>
                  <a:pt x="778" y="305"/>
                  <a:pt x="825" y="338"/>
                </a:cubicBezTo>
                <a:cubicBezTo>
                  <a:pt x="872" y="371"/>
                  <a:pt x="887" y="384"/>
                  <a:pt x="952" y="395"/>
                </a:cubicBezTo>
                <a:cubicBezTo>
                  <a:pt x="1017" y="406"/>
                  <a:pt x="1161" y="401"/>
                  <a:pt x="1216" y="403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45" name="Freeform 9"/>
          <p:cNvSpPr>
            <a:spLocks/>
          </p:cNvSpPr>
          <p:nvPr/>
        </p:nvSpPr>
        <p:spPr bwMode="auto">
          <a:xfrm>
            <a:off x="3365500" y="2311400"/>
            <a:ext cx="1943100" cy="890588"/>
          </a:xfrm>
          <a:custGeom>
            <a:avLst/>
            <a:gdLst>
              <a:gd name="T0" fmla="*/ 0 w 1224"/>
              <a:gd name="T1" fmla="*/ 472 h 561"/>
              <a:gd name="T2" fmla="*/ 248 w 1224"/>
              <a:gd name="T3" fmla="*/ 64 h 561"/>
              <a:gd name="T4" fmla="*/ 560 w 1224"/>
              <a:gd name="T5" fmla="*/ 88 h 561"/>
              <a:gd name="T6" fmla="*/ 936 w 1224"/>
              <a:gd name="T7" fmla="*/ 560 h 561"/>
              <a:gd name="T8" fmla="*/ 1088 w 1224"/>
              <a:gd name="T9" fmla="*/ 96 h 561"/>
              <a:gd name="T10" fmla="*/ 1224 w 1224"/>
              <a:gd name="T11" fmla="*/ 272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" h="561">
                <a:moveTo>
                  <a:pt x="0" y="472"/>
                </a:moveTo>
                <a:cubicBezTo>
                  <a:pt x="41" y="404"/>
                  <a:pt x="155" y="128"/>
                  <a:pt x="248" y="64"/>
                </a:cubicBezTo>
                <a:cubicBezTo>
                  <a:pt x="341" y="0"/>
                  <a:pt x="445" y="5"/>
                  <a:pt x="560" y="88"/>
                </a:cubicBezTo>
                <a:cubicBezTo>
                  <a:pt x="675" y="171"/>
                  <a:pt x="848" y="559"/>
                  <a:pt x="936" y="560"/>
                </a:cubicBezTo>
                <a:cubicBezTo>
                  <a:pt x="1024" y="561"/>
                  <a:pt x="1040" y="144"/>
                  <a:pt x="1088" y="96"/>
                </a:cubicBezTo>
                <a:cubicBezTo>
                  <a:pt x="1136" y="48"/>
                  <a:pt x="1196" y="235"/>
                  <a:pt x="1224" y="272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46" name="Oval 10"/>
          <p:cNvSpPr>
            <a:spLocks noChangeArrowheads="1"/>
          </p:cNvSpPr>
          <p:nvPr/>
        </p:nvSpPr>
        <p:spPr bwMode="auto">
          <a:xfrm>
            <a:off x="6197600" y="3030538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1947" name="Oval 11"/>
          <p:cNvSpPr>
            <a:spLocks noChangeArrowheads="1"/>
          </p:cNvSpPr>
          <p:nvPr/>
        </p:nvSpPr>
        <p:spPr bwMode="auto">
          <a:xfrm>
            <a:off x="8183563" y="3500438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1948" name="Oval 12"/>
          <p:cNvSpPr>
            <a:spLocks noChangeArrowheads="1"/>
          </p:cNvSpPr>
          <p:nvPr/>
        </p:nvSpPr>
        <p:spPr bwMode="auto">
          <a:xfrm>
            <a:off x="7569200" y="2344738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1949" name="Oval 13"/>
          <p:cNvSpPr>
            <a:spLocks noChangeArrowheads="1"/>
          </p:cNvSpPr>
          <p:nvPr/>
        </p:nvSpPr>
        <p:spPr bwMode="auto">
          <a:xfrm>
            <a:off x="7188200" y="4554538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1950" name="Line 14"/>
          <p:cNvSpPr>
            <a:spLocks noChangeShapeType="1"/>
          </p:cNvSpPr>
          <p:nvPr/>
        </p:nvSpPr>
        <p:spPr bwMode="auto">
          <a:xfrm>
            <a:off x="6456363" y="3213100"/>
            <a:ext cx="1727200" cy="431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51" name="Line 15"/>
          <p:cNvSpPr>
            <a:spLocks noChangeShapeType="1"/>
          </p:cNvSpPr>
          <p:nvPr/>
        </p:nvSpPr>
        <p:spPr bwMode="auto">
          <a:xfrm>
            <a:off x="6456364" y="3357563"/>
            <a:ext cx="795337" cy="11811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52" name="Line 16"/>
          <p:cNvSpPr>
            <a:spLocks noChangeShapeType="1"/>
          </p:cNvSpPr>
          <p:nvPr/>
        </p:nvSpPr>
        <p:spPr bwMode="auto">
          <a:xfrm flipH="1">
            <a:off x="6527800" y="2565400"/>
            <a:ext cx="1081088" cy="5032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53" name="Line 17"/>
          <p:cNvSpPr>
            <a:spLocks noChangeShapeType="1"/>
          </p:cNvSpPr>
          <p:nvPr/>
        </p:nvSpPr>
        <p:spPr bwMode="auto">
          <a:xfrm flipV="1">
            <a:off x="3143250" y="2781301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54" name="Line 18"/>
          <p:cNvSpPr>
            <a:spLocks noChangeShapeType="1"/>
          </p:cNvSpPr>
          <p:nvPr/>
        </p:nvSpPr>
        <p:spPr bwMode="auto">
          <a:xfrm flipV="1">
            <a:off x="7464426" y="37893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55" name="Line 19"/>
          <p:cNvSpPr>
            <a:spLocks noChangeShapeType="1"/>
          </p:cNvSpPr>
          <p:nvPr/>
        </p:nvSpPr>
        <p:spPr bwMode="auto">
          <a:xfrm flipV="1">
            <a:off x="7319963" y="2708275"/>
            <a:ext cx="36036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1956" name="Line 20"/>
          <p:cNvSpPr>
            <a:spLocks noChangeShapeType="1"/>
          </p:cNvSpPr>
          <p:nvPr/>
        </p:nvSpPr>
        <p:spPr bwMode="auto">
          <a:xfrm flipH="1" flipV="1">
            <a:off x="7824788" y="2636838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2963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2970" name="Oval 10"/>
          <p:cNvSpPr>
            <a:spLocks noChangeArrowheads="1"/>
          </p:cNvSpPr>
          <p:nvPr/>
        </p:nvSpPr>
        <p:spPr bwMode="auto">
          <a:xfrm>
            <a:off x="6167438" y="299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71" name="Oval 11"/>
          <p:cNvSpPr>
            <a:spLocks noChangeArrowheads="1"/>
          </p:cNvSpPr>
          <p:nvPr/>
        </p:nvSpPr>
        <p:spPr bwMode="auto">
          <a:xfrm>
            <a:off x="8183563" y="3500438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72" name="Oval 12"/>
          <p:cNvSpPr>
            <a:spLocks noChangeArrowheads="1"/>
          </p:cNvSpPr>
          <p:nvPr/>
        </p:nvSpPr>
        <p:spPr bwMode="auto">
          <a:xfrm>
            <a:off x="7535863" y="2349500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73" name="Oval 13"/>
          <p:cNvSpPr>
            <a:spLocks noChangeArrowheads="1"/>
          </p:cNvSpPr>
          <p:nvPr/>
        </p:nvSpPr>
        <p:spPr bwMode="auto">
          <a:xfrm>
            <a:off x="7175500" y="4581525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74" name="Line 14"/>
          <p:cNvSpPr>
            <a:spLocks noChangeShapeType="1"/>
          </p:cNvSpPr>
          <p:nvPr/>
        </p:nvSpPr>
        <p:spPr bwMode="auto">
          <a:xfrm>
            <a:off x="6456363" y="3213100"/>
            <a:ext cx="1727200" cy="431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2975" name="Line 15"/>
          <p:cNvSpPr>
            <a:spLocks noChangeShapeType="1"/>
          </p:cNvSpPr>
          <p:nvPr/>
        </p:nvSpPr>
        <p:spPr bwMode="auto">
          <a:xfrm>
            <a:off x="6456364" y="3357563"/>
            <a:ext cx="795337" cy="11811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2976" name="Line 16"/>
          <p:cNvSpPr>
            <a:spLocks noChangeShapeType="1"/>
          </p:cNvSpPr>
          <p:nvPr/>
        </p:nvSpPr>
        <p:spPr bwMode="auto">
          <a:xfrm flipH="1">
            <a:off x="6527800" y="2565400"/>
            <a:ext cx="1081088" cy="5032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2978" name="Line 18"/>
          <p:cNvSpPr>
            <a:spLocks noChangeShapeType="1"/>
          </p:cNvSpPr>
          <p:nvPr/>
        </p:nvSpPr>
        <p:spPr bwMode="auto">
          <a:xfrm flipV="1">
            <a:off x="7464426" y="37893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2979" name="Line 19"/>
          <p:cNvSpPr>
            <a:spLocks noChangeShapeType="1"/>
          </p:cNvSpPr>
          <p:nvPr/>
        </p:nvSpPr>
        <p:spPr bwMode="auto">
          <a:xfrm flipV="1">
            <a:off x="7319963" y="2708275"/>
            <a:ext cx="36036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2980" name="Line 20"/>
          <p:cNvSpPr>
            <a:spLocks noChangeShapeType="1"/>
          </p:cNvSpPr>
          <p:nvPr/>
        </p:nvSpPr>
        <p:spPr bwMode="auto">
          <a:xfrm flipH="1" flipV="1">
            <a:off x="7824788" y="2636838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2981" name="Oval 21"/>
          <p:cNvSpPr>
            <a:spLocks noChangeArrowheads="1"/>
          </p:cNvSpPr>
          <p:nvPr/>
        </p:nvSpPr>
        <p:spPr bwMode="auto">
          <a:xfrm>
            <a:off x="5375275" y="4508500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2" name="Oval 22"/>
          <p:cNvSpPr>
            <a:spLocks noChangeArrowheads="1"/>
          </p:cNvSpPr>
          <p:nvPr/>
        </p:nvSpPr>
        <p:spPr bwMode="auto">
          <a:xfrm>
            <a:off x="3359150" y="3933825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3" name="Oval 23"/>
          <p:cNvSpPr>
            <a:spLocks noChangeArrowheads="1"/>
          </p:cNvSpPr>
          <p:nvPr/>
        </p:nvSpPr>
        <p:spPr bwMode="auto">
          <a:xfrm>
            <a:off x="5375275" y="3933825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4" name="Oval 24"/>
          <p:cNvSpPr>
            <a:spLocks noChangeArrowheads="1"/>
          </p:cNvSpPr>
          <p:nvPr/>
        </p:nvSpPr>
        <p:spPr bwMode="auto">
          <a:xfrm>
            <a:off x="3359150" y="3429000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5" name="Oval 25"/>
          <p:cNvSpPr>
            <a:spLocks noChangeArrowheads="1"/>
          </p:cNvSpPr>
          <p:nvPr/>
        </p:nvSpPr>
        <p:spPr bwMode="auto">
          <a:xfrm>
            <a:off x="5375275" y="3429000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6" name="Oval 26"/>
          <p:cNvSpPr>
            <a:spLocks noChangeArrowheads="1"/>
          </p:cNvSpPr>
          <p:nvPr/>
        </p:nvSpPr>
        <p:spPr bwMode="auto">
          <a:xfrm>
            <a:off x="3359150" y="2924175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7" name="Oval 27"/>
          <p:cNvSpPr>
            <a:spLocks noChangeArrowheads="1"/>
          </p:cNvSpPr>
          <p:nvPr/>
        </p:nvSpPr>
        <p:spPr bwMode="auto">
          <a:xfrm>
            <a:off x="5375275" y="2924175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8" name="Oval 28"/>
          <p:cNvSpPr>
            <a:spLocks noChangeArrowheads="1"/>
          </p:cNvSpPr>
          <p:nvPr/>
        </p:nvSpPr>
        <p:spPr bwMode="auto">
          <a:xfrm>
            <a:off x="3359150" y="45085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3987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3988" name="Oval 4"/>
          <p:cNvSpPr>
            <a:spLocks noChangeArrowheads="1"/>
          </p:cNvSpPr>
          <p:nvPr/>
        </p:nvSpPr>
        <p:spPr bwMode="auto">
          <a:xfrm>
            <a:off x="6167438" y="299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989" name="Oval 5"/>
          <p:cNvSpPr>
            <a:spLocks noChangeArrowheads="1"/>
          </p:cNvSpPr>
          <p:nvPr/>
        </p:nvSpPr>
        <p:spPr bwMode="auto">
          <a:xfrm>
            <a:off x="8183563" y="3500438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990" name="Oval 6"/>
          <p:cNvSpPr>
            <a:spLocks noChangeArrowheads="1"/>
          </p:cNvSpPr>
          <p:nvPr/>
        </p:nvSpPr>
        <p:spPr bwMode="auto">
          <a:xfrm>
            <a:off x="7535863" y="2349500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991" name="Oval 7"/>
          <p:cNvSpPr>
            <a:spLocks noChangeArrowheads="1"/>
          </p:cNvSpPr>
          <p:nvPr/>
        </p:nvSpPr>
        <p:spPr bwMode="auto">
          <a:xfrm>
            <a:off x="7175500" y="4581525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992" name="Line 8"/>
          <p:cNvSpPr>
            <a:spLocks noChangeShapeType="1"/>
          </p:cNvSpPr>
          <p:nvPr/>
        </p:nvSpPr>
        <p:spPr bwMode="auto">
          <a:xfrm>
            <a:off x="6456363" y="3213100"/>
            <a:ext cx="1727200" cy="431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993" name="Line 9"/>
          <p:cNvSpPr>
            <a:spLocks noChangeShapeType="1"/>
          </p:cNvSpPr>
          <p:nvPr/>
        </p:nvSpPr>
        <p:spPr bwMode="auto">
          <a:xfrm>
            <a:off x="6456364" y="3357563"/>
            <a:ext cx="795337" cy="11811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994" name="Line 10"/>
          <p:cNvSpPr>
            <a:spLocks noChangeShapeType="1"/>
          </p:cNvSpPr>
          <p:nvPr/>
        </p:nvSpPr>
        <p:spPr bwMode="auto">
          <a:xfrm flipH="1">
            <a:off x="6527800" y="2565400"/>
            <a:ext cx="1081088" cy="5032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995" name="Line 11"/>
          <p:cNvSpPr>
            <a:spLocks noChangeShapeType="1"/>
          </p:cNvSpPr>
          <p:nvPr/>
        </p:nvSpPr>
        <p:spPr bwMode="auto">
          <a:xfrm flipV="1">
            <a:off x="7464426" y="37893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996" name="Line 12"/>
          <p:cNvSpPr>
            <a:spLocks noChangeShapeType="1"/>
          </p:cNvSpPr>
          <p:nvPr/>
        </p:nvSpPr>
        <p:spPr bwMode="auto">
          <a:xfrm flipV="1">
            <a:off x="7319963" y="2708275"/>
            <a:ext cx="36036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997" name="Line 13"/>
          <p:cNvSpPr>
            <a:spLocks noChangeShapeType="1"/>
          </p:cNvSpPr>
          <p:nvPr/>
        </p:nvSpPr>
        <p:spPr bwMode="auto">
          <a:xfrm flipH="1" flipV="1">
            <a:off x="7824788" y="2636838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998" name="Oval 14"/>
          <p:cNvSpPr>
            <a:spLocks noChangeArrowheads="1"/>
          </p:cNvSpPr>
          <p:nvPr/>
        </p:nvSpPr>
        <p:spPr bwMode="auto">
          <a:xfrm>
            <a:off x="5375275" y="4508500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999" name="Oval 15"/>
          <p:cNvSpPr>
            <a:spLocks noChangeArrowheads="1"/>
          </p:cNvSpPr>
          <p:nvPr/>
        </p:nvSpPr>
        <p:spPr bwMode="auto">
          <a:xfrm>
            <a:off x="3359150" y="3933825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0" name="Oval 16"/>
          <p:cNvSpPr>
            <a:spLocks noChangeArrowheads="1"/>
          </p:cNvSpPr>
          <p:nvPr/>
        </p:nvSpPr>
        <p:spPr bwMode="auto">
          <a:xfrm>
            <a:off x="5375275" y="3933825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1" name="Oval 17"/>
          <p:cNvSpPr>
            <a:spLocks noChangeArrowheads="1"/>
          </p:cNvSpPr>
          <p:nvPr/>
        </p:nvSpPr>
        <p:spPr bwMode="auto">
          <a:xfrm>
            <a:off x="3359150" y="3429000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2" name="Oval 18"/>
          <p:cNvSpPr>
            <a:spLocks noChangeArrowheads="1"/>
          </p:cNvSpPr>
          <p:nvPr/>
        </p:nvSpPr>
        <p:spPr bwMode="auto">
          <a:xfrm>
            <a:off x="5375275" y="3429000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3" name="Oval 19"/>
          <p:cNvSpPr>
            <a:spLocks noChangeArrowheads="1"/>
          </p:cNvSpPr>
          <p:nvPr/>
        </p:nvSpPr>
        <p:spPr bwMode="auto">
          <a:xfrm>
            <a:off x="3359150" y="2924175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4" name="Oval 20"/>
          <p:cNvSpPr>
            <a:spLocks noChangeArrowheads="1"/>
          </p:cNvSpPr>
          <p:nvPr/>
        </p:nvSpPr>
        <p:spPr bwMode="auto">
          <a:xfrm>
            <a:off x="5375275" y="2924175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5" name="Oval 21"/>
          <p:cNvSpPr>
            <a:spLocks noChangeArrowheads="1"/>
          </p:cNvSpPr>
          <p:nvPr/>
        </p:nvSpPr>
        <p:spPr bwMode="auto">
          <a:xfrm>
            <a:off x="3359150" y="45085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4006" name="Line 22"/>
          <p:cNvSpPr>
            <a:spLocks noChangeShapeType="1"/>
          </p:cNvSpPr>
          <p:nvPr/>
        </p:nvSpPr>
        <p:spPr bwMode="auto">
          <a:xfrm>
            <a:off x="3503613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4007" name="Line 23"/>
          <p:cNvSpPr>
            <a:spLocks noChangeShapeType="1"/>
          </p:cNvSpPr>
          <p:nvPr/>
        </p:nvSpPr>
        <p:spPr bwMode="auto">
          <a:xfrm>
            <a:off x="5519738" y="24923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4008" name="Line 24"/>
          <p:cNvSpPr>
            <a:spLocks noChangeShapeType="1"/>
          </p:cNvSpPr>
          <p:nvPr/>
        </p:nvSpPr>
        <p:spPr bwMode="auto">
          <a:xfrm flipV="1">
            <a:off x="3648076" y="3141663"/>
            <a:ext cx="1800225" cy="14398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4009" name="Line 25"/>
          <p:cNvSpPr>
            <a:spLocks noChangeShapeType="1"/>
          </p:cNvSpPr>
          <p:nvPr/>
        </p:nvSpPr>
        <p:spPr bwMode="auto">
          <a:xfrm>
            <a:off x="3648075" y="4149725"/>
            <a:ext cx="1727200" cy="5032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4010" name="Line 26"/>
          <p:cNvSpPr>
            <a:spLocks noChangeShapeType="1"/>
          </p:cNvSpPr>
          <p:nvPr/>
        </p:nvSpPr>
        <p:spPr bwMode="auto">
          <a:xfrm>
            <a:off x="3648075" y="3573464"/>
            <a:ext cx="1727200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4011" name="Line 27"/>
          <p:cNvSpPr>
            <a:spLocks noChangeShapeType="1"/>
          </p:cNvSpPr>
          <p:nvPr/>
        </p:nvSpPr>
        <p:spPr bwMode="auto">
          <a:xfrm>
            <a:off x="3648075" y="3068639"/>
            <a:ext cx="1727200" cy="5032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5011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5036" name="Oval 28"/>
          <p:cNvSpPr>
            <a:spLocks noChangeArrowheads="1"/>
          </p:cNvSpPr>
          <p:nvPr/>
        </p:nvSpPr>
        <p:spPr bwMode="auto">
          <a:xfrm rot="1765874">
            <a:off x="5880100" y="3933825"/>
            <a:ext cx="2520950" cy="1079500"/>
          </a:xfrm>
          <a:prstGeom prst="ellips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5037" name="Oval 29"/>
          <p:cNvSpPr>
            <a:spLocks noChangeArrowheads="1"/>
          </p:cNvSpPr>
          <p:nvPr/>
        </p:nvSpPr>
        <p:spPr bwMode="auto">
          <a:xfrm rot="4975950">
            <a:off x="6454775" y="3573463"/>
            <a:ext cx="2520950" cy="1079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5038" name="Oval 30"/>
          <p:cNvSpPr>
            <a:spLocks noChangeArrowheads="1"/>
          </p:cNvSpPr>
          <p:nvPr/>
        </p:nvSpPr>
        <p:spPr bwMode="auto">
          <a:xfrm rot="7675950">
            <a:off x="6959600" y="3717925"/>
            <a:ext cx="2520950" cy="10795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5039" name="Oval 31"/>
          <p:cNvSpPr>
            <a:spLocks noChangeArrowheads="1"/>
          </p:cNvSpPr>
          <p:nvPr/>
        </p:nvSpPr>
        <p:spPr bwMode="auto">
          <a:xfrm>
            <a:off x="7391401" y="4437063"/>
            <a:ext cx="792163" cy="792162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56035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6037" name="Oval 5"/>
          <p:cNvSpPr>
            <a:spLocks noChangeArrowheads="1"/>
          </p:cNvSpPr>
          <p:nvPr/>
        </p:nvSpPr>
        <p:spPr bwMode="auto">
          <a:xfrm rot="4975950">
            <a:off x="6454775" y="3573463"/>
            <a:ext cx="2520950" cy="1079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6039" name="Oval 7"/>
          <p:cNvSpPr>
            <a:spLocks noChangeArrowheads="1"/>
          </p:cNvSpPr>
          <p:nvPr/>
        </p:nvSpPr>
        <p:spPr bwMode="auto">
          <a:xfrm>
            <a:off x="7391401" y="4437063"/>
            <a:ext cx="792163" cy="792162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6040" name="Line 8"/>
          <p:cNvSpPr>
            <a:spLocks noChangeShapeType="1"/>
          </p:cNvSpPr>
          <p:nvPr/>
        </p:nvSpPr>
        <p:spPr bwMode="auto">
          <a:xfrm flipV="1">
            <a:off x="7680325" y="4797425"/>
            <a:ext cx="2873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1" name="Line 9"/>
          <p:cNvSpPr>
            <a:spLocks noChangeShapeType="1"/>
          </p:cNvSpPr>
          <p:nvPr/>
        </p:nvSpPr>
        <p:spPr bwMode="auto">
          <a:xfrm flipV="1">
            <a:off x="7680326" y="4508501"/>
            <a:ext cx="1428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2" name="Line 10"/>
          <p:cNvSpPr>
            <a:spLocks noChangeShapeType="1"/>
          </p:cNvSpPr>
          <p:nvPr/>
        </p:nvSpPr>
        <p:spPr bwMode="auto">
          <a:xfrm flipV="1">
            <a:off x="7535864" y="3644901"/>
            <a:ext cx="142875" cy="504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3" name="Line 11"/>
          <p:cNvSpPr>
            <a:spLocks noChangeShapeType="1"/>
          </p:cNvSpPr>
          <p:nvPr/>
        </p:nvSpPr>
        <p:spPr bwMode="auto">
          <a:xfrm flipH="1" flipV="1">
            <a:off x="7680325" y="3644901"/>
            <a:ext cx="287338" cy="576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4" name="Line 12"/>
          <p:cNvSpPr>
            <a:spLocks noChangeShapeType="1"/>
          </p:cNvSpPr>
          <p:nvPr/>
        </p:nvSpPr>
        <p:spPr bwMode="auto">
          <a:xfrm flipV="1">
            <a:off x="7678739" y="3141663"/>
            <a:ext cx="1587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5" name="Line 13"/>
          <p:cNvSpPr>
            <a:spLocks noChangeShapeType="1"/>
          </p:cNvSpPr>
          <p:nvPr/>
        </p:nvSpPr>
        <p:spPr bwMode="auto">
          <a:xfrm flipH="1" flipV="1">
            <a:off x="7535863" y="4149726"/>
            <a:ext cx="144462" cy="7921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6" name="Line 14"/>
          <p:cNvSpPr>
            <a:spLocks noChangeShapeType="1"/>
          </p:cNvSpPr>
          <p:nvPr/>
        </p:nvSpPr>
        <p:spPr bwMode="auto">
          <a:xfrm flipV="1">
            <a:off x="7824789" y="4221164"/>
            <a:ext cx="142875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7" name="Line 15"/>
          <p:cNvSpPr>
            <a:spLocks noChangeShapeType="1"/>
          </p:cNvSpPr>
          <p:nvPr/>
        </p:nvSpPr>
        <p:spPr bwMode="auto">
          <a:xfrm flipH="1" flipV="1">
            <a:off x="7319963" y="3716338"/>
            <a:ext cx="215900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8" name="Line 16"/>
          <p:cNvSpPr>
            <a:spLocks noChangeShapeType="1"/>
          </p:cNvSpPr>
          <p:nvPr/>
        </p:nvSpPr>
        <p:spPr bwMode="auto">
          <a:xfrm>
            <a:off x="307181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49" name="Line 17"/>
          <p:cNvSpPr>
            <a:spLocks noChangeShapeType="1"/>
          </p:cNvSpPr>
          <p:nvPr/>
        </p:nvSpPr>
        <p:spPr bwMode="auto">
          <a:xfrm>
            <a:off x="364807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50" name="Line 18"/>
          <p:cNvSpPr>
            <a:spLocks noChangeShapeType="1"/>
          </p:cNvSpPr>
          <p:nvPr/>
        </p:nvSpPr>
        <p:spPr bwMode="auto">
          <a:xfrm>
            <a:off x="4224338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4800600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537686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53" name="Line 21"/>
          <p:cNvSpPr>
            <a:spLocks noChangeShapeType="1"/>
          </p:cNvSpPr>
          <p:nvPr/>
        </p:nvSpPr>
        <p:spPr bwMode="auto">
          <a:xfrm>
            <a:off x="595312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6055" name="Text Box 23"/>
          <p:cNvSpPr txBox="1">
            <a:spLocks noChangeArrowheads="1"/>
          </p:cNvSpPr>
          <p:nvPr/>
        </p:nvSpPr>
        <p:spPr bwMode="auto">
          <a:xfrm>
            <a:off x="2640014" y="5373688"/>
            <a:ext cx="3924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all linear extensions of black orientation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57059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7060" name="Oval 4"/>
          <p:cNvSpPr>
            <a:spLocks noChangeArrowheads="1"/>
          </p:cNvSpPr>
          <p:nvPr/>
        </p:nvSpPr>
        <p:spPr bwMode="auto">
          <a:xfrm rot="4975950">
            <a:off x="6454775" y="3573463"/>
            <a:ext cx="2520950" cy="1079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7061" name="Oval 5"/>
          <p:cNvSpPr>
            <a:spLocks noChangeArrowheads="1"/>
          </p:cNvSpPr>
          <p:nvPr/>
        </p:nvSpPr>
        <p:spPr bwMode="auto">
          <a:xfrm>
            <a:off x="7391401" y="4437063"/>
            <a:ext cx="792163" cy="792162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7062" name="Line 6"/>
          <p:cNvSpPr>
            <a:spLocks noChangeShapeType="1"/>
          </p:cNvSpPr>
          <p:nvPr/>
        </p:nvSpPr>
        <p:spPr bwMode="auto">
          <a:xfrm flipV="1">
            <a:off x="7680325" y="4797425"/>
            <a:ext cx="2873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3" name="Line 7"/>
          <p:cNvSpPr>
            <a:spLocks noChangeShapeType="1"/>
          </p:cNvSpPr>
          <p:nvPr/>
        </p:nvSpPr>
        <p:spPr bwMode="auto">
          <a:xfrm flipV="1">
            <a:off x="7680326" y="4508501"/>
            <a:ext cx="1428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4" name="Line 8"/>
          <p:cNvSpPr>
            <a:spLocks noChangeShapeType="1"/>
          </p:cNvSpPr>
          <p:nvPr/>
        </p:nvSpPr>
        <p:spPr bwMode="auto">
          <a:xfrm flipV="1">
            <a:off x="7535864" y="3644901"/>
            <a:ext cx="142875" cy="504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5" name="Line 9"/>
          <p:cNvSpPr>
            <a:spLocks noChangeShapeType="1"/>
          </p:cNvSpPr>
          <p:nvPr/>
        </p:nvSpPr>
        <p:spPr bwMode="auto">
          <a:xfrm flipH="1" flipV="1">
            <a:off x="7680325" y="3644901"/>
            <a:ext cx="287338" cy="576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6" name="Line 10"/>
          <p:cNvSpPr>
            <a:spLocks noChangeShapeType="1"/>
          </p:cNvSpPr>
          <p:nvPr/>
        </p:nvSpPr>
        <p:spPr bwMode="auto">
          <a:xfrm flipV="1">
            <a:off x="7678739" y="3141663"/>
            <a:ext cx="1587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7" name="Line 11"/>
          <p:cNvSpPr>
            <a:spLocks noChangeShapeType="1"/>
          </p:cNvSpPr>
          <p:nvPr/>
        </p:nvSpPr>
        <p:spPr bwMode="auto">
          <a:xfrm flipH="1" flipV="1">
            <a:off x="7535863" y="4149726"/>
            <a:ext cx="144462" cy="7921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8" name="Line 12"/>
          <p:cNvSpPr>
            <a:spLocks noChangeShapeType="1"/>
          </p:cNvSpPr>
          <p:nvPr/>
        </p:nvSpPr>
        <p:spPr bwMode="auto">
          <a:xfrm flipV="1">
            <a:off x="7824789" y="4221164"/>
            <a:ext cx="142875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69" name="Line 13"/>
          <p:cNvSpPr>
            <a:spLocks noChangeShapeType="1"/>
          </p:cNvSpPr>
          <p:nvPr/>
        </p:nvSpPr>
        <p:spPr bwMode="auto">
          <a:xfrm flipH="1" flipV="1">
            <a:off x="7319963" y="3716338"/>
            <a:ext cx="215900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0" name="Line 14"/>
          <p:cNvSpPr>
            <a:spLocks noChangeShapeType="1"/>
          </p:cNvSpPr>
          <p:nvPr/>
        </p:nvSpPr>
        <p:spPr bwMode="auto">
          <a:xfrm>
            <a:off x="307181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1" name="Line 15"/>
          <p:cNvSpPr>
            <a:spLocks noChangeShapeType="1"/>
          </p:cNvSpPr>
          <p:nvPr/>
        </p:nvSpPr>
        <p:spPr bwMode="auto">
          <a:xfrm>
            <a:off x="364807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2" name="Line 16"/>
          <p:cNvSpPr>
            <a:spLocks noChangeShapeType="1"/>
          </p:cNvSpPr>
          <p:nvPr/>
        </p:nvSpPr>
        <p:spPr bwMode="auto">
          <a:xfrm>
            <a:off x="4224338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3" name="Line 17"/>
          <p:cNvSpPr>
            <a:spLocks noChangeShapeType="1"/>
          </p:cNvSpPr>
          <p:nvPr/>
        </p:nvSpPr>
        <p:spPr bwMode="auto">
          <a:xfrm>
            <a:off x="4800600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4" name="Line 18"/>
          <p:cNvSpPr>
            <a:spLocks noChangeShapeType="1"/>
          </p:cNvSpPr>
          <p:nvPr/>
        </p:nvSpPr>
        <p:spPr bwMode="auto">
          <a:xfrm>
            <a:off x="537686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5" name="Line 19"/>
          <p:cNvSpPr>
            <a:spLocks noChangeShapeType="1"/>
          </p:cNvSpPr>
          <p:nvPr/>
        </p:nvSpPr>
        <p:spPr bwMode="auto">
          <a:xfrm>
            <a:off x="595312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6" name="Text Box 20"/>
          <p:cNvSpPr txBox="1">
            <a:spLocks noChangeArrowheads="1"/>
          </p:cNvSpPr>
          <p:nvPr/>
        </p:nvSpPr>
        <p:spPr bwMode="auto">
          <a:xfrm>
            <a:off x="2640014" y="5373688"/>
            <a:ext cx="3924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all linear extensions of black orientation</a:t>
            </a:r>
            <a:endParaRPr lang="cs-CZ" altLang="cs-CZ"/>
          </a:p>
        </p:txBody>
      </p:sp>
      <p:sp>
        <p:nvSpPr>
          <p:cNvPr id="557077" name="Freeform 21"/>
          <p:cNvSpPr>
            <a:spLocks/>
          </p:cNvSpPr>
          <p:nvPr/>
        </p:nvSpPr>
        <p:spPr bwMode="auto">
          <a:xfrm>
            <a:off x="3071814" y="3500439"/>
            <a:ext cx="3095625" cy="1296987"/>
          </a:xfrm>
          <a:custGeom>
            <a:avLst/>
            <a:gdLst>
              <a:gd name="T0" fmla="*/ 0 w 1950"/>
              <a:gd name="T1" fmla="*/ 590 h 817"/>
              <a:gd name="T2" fmla="*/ 91 w 1950"/>
              <a:gd name="T3" fmla="*/ 590 h 817"/>
              <a:gd name="T4" fmla="*/ 363 w 1950"/>
              <a:gd name="T5" fmla="*/ 182 h 817"/>
              <a:gd name="T6" fmla="*/ 499 w 1950"/>
              <a:gd name="T7" fmla="*/ 182 h 817"/>
              <a:gd name="T8" fmla="*/ 726 w 1950"/>
              <a:gd name="T9" fmla="*/ 817 h 817"/>
              <a:gd name="T10" fmla="*/ 862 w 1950"/>
              <a:gd name="T11" fmla="*/ 817 h 817"/>
              <a:gd name="T12" fmla="*/ 1089 w 1950"/>
              <a:gd name="T13" fmla="*/ 409 h 817"/>
              <a:gd name="T14" fmla="*/ 1179 w 1950"/>
              <a:gd name="T15" fmla="*/ 409 h 817"/>
              <a:gd name="T16" fmla="*/ 1451 w 1950"/>
              <a:gd name="T17" fmla="*/ 0 h 817"/>
              <a:gd name="T18" fmla="*/ 1542 w 1950"/>
              <a:gd name="T19" fmla="*/ 0 h 817"/>
              <a:gd name="T20" fmla="*/ 1814 w 1950"/>
              <a:gd name="T21" fmla="*/ 726 h 817"/>
              <a:gd name="T22" fmla="*/ 1950 w 1950"/>
              <a:gd name="T23" fmla="*/ 726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50" h="817">
                <a:moveTo>
                  <a:pt x="0" y="590"/>
                </a:moveTo>
                <a:lnTo>
                  <a:pt x="91" y="590"/>
                </a:lnTo>
                <a:lnTo>
                  <a:pt x="363" y="182"/>
                </a:lnTo>
                <a:lnTo>
                  <a:pt x="499" y="182"/>
                </a:lnTo>
                <a:lnTo>
                  <a:pt x="726" y="817"/>
                </a:lnTo>
                <a:lnTo>
                  <a:pt x="862" y="817"/>
                </a:lnTo>
                <a:lnTo>
                  <a:pt x="1089" y="409"/>
                </a:lnTo>
                <a:lnTo>
                  <a:pt x="1179" y="409"/>
                </a:lnTo>
                <a:lnTo>
                  <a:pt x="1451" y="0"/>
                </a:lnTo>
                <a:lnTo>
                  <a:pt x="1542" y="0"/>
                </a:lnTo>
                <a:lnTo>
                  <a:pt x="1814" y="726"/>
                </a:lnTo>
                <a:lnTo>
                  <a:pt x="1950" y="7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7078" name="Freeform 22"/>
          <p:cNvSpPr>
            <a:spLocks/>
          </p:cNvSpPr>
          <p:nvPr/>
        </p:nvSpPr>
        <p:spPr bwMode="auto">
          <a:xfrm>
            <a:off x="3071814" y="3716338"/>
            <a:ext cx="3024187" cy="1225550"/>
          </a:xfrm>
          <a:custGeom>
            <a:avLst/>
            <a:gdLst>
              <a:gd name="T0" fmla="*/ 0 w 1905"/>
              <a:gd name="T1" fmla="*/ 772 h 772"/>
              <a:gd name="T2" fmla="*/ 91 w 1905"/>
              <a:gd name="T3" fmla="*/ 772 h 772"/>
              <a:gd name="T4" fmla="*/ 363 w 1905"/>
              <a:gd name="T5" fmla="*/ 454 h 772"/>
              <a:gd name="T6" fmla="*/ 505 w 1905"/>
              <a:gd name="T7" fmla="*/ 451 h 772"/>
              <a:gd name="T8" fmla="*/ 726 w 1905"/>
              <a:gd name="T9" fmla="*/ 91 h 772"/>
              <a:gd name="T10" fmla="*/ 865 w 1905"/>
              <a:gd name="T11" fmla="*/ 83 h 772"/>
              <a:gd name="T12" fmla="*/ 1089 w 1905"/>
              <a:gd name="T13" fmla="*/ 635 h 772"/>
              <a:gd name="T14" fmla="*/ 1179 w 1905"/>
              <a:gd name="T15" fmla="*/ 635 h 772"/>
              <a:gd name="T16" fmla="*/ 1451 w 1905"/>
              <a:gd name="T17" fmla="*/ 318 h 772"/>
              <a:gd name="T18" fmla="*/ 1542 w 1905"/>
              <a:gd name="T19" fmla="*/ 318 h 772"/>
              <a:gd name="T20" fmla="*/ 1814 w 1905"/>
              <a:gd name="T21" fmla="*/ 0 h 772"/>
              <a:gd name="T22" fmla="*/ 1905 w 1905"/>
              <a:gd name="T23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5" h="772">
                <a:moveTo>
                  <a:pt x="0" y="772"/>
                </a:moveTo>
                <a:lnTo>
                  <a:pt x="91" y="772"/>
                </a:lnTo>
                <a:lnTo>
                  <a:pt x="363" y="454"/>
                </a:lnTo>
                <a:lnTo>
                  <a:pt x="505" y="451"/>
                </a:lnTo>
                <a:lnTo>
                  <a:pt x="726" y="91"/>
                </a:lnTo>
                <a:lnTo>
                  <a:pt x="865" y="83"/>
                </a:lnTo>
                <a:lnTo>
                  <a:pt x="1089" y="635"/>
                </a:lnTo>
                <a:lnTo>
                  <a:pt x="1179" y="635"/>
                </a:lnTo>
                <a:lnTo>
                  <a:pt x="1451" y="318"/>
                </a:lnTo>
                <a:lnTo>
                  <a:pt x="1542" y="318"/>
                </a:lnTo>
                <a:lnTo>
                  <a:pt x="1814" y="0"/>
                </a:lnTo>
                <a:lnTo>
                  <a:pt x="190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58083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8084" name="Oval 4"/>
          <p:cNvSpPr>
            <a:spLocks noChangeArrowheads="1"/>
          </p:cNvSpPr>
          <p:nvPr/>
        </p:nvSpPr>
        <p:spPr bwMode="auto">
          <a:xfrm rot="4975950">
            <a:off x="6454775" y="3573463"/>
            <a:ext cx="2520950" cy="1079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8085" name="Oval 5"/>
          <p:cNvSpPr>
            <a:spLocks noChangeArrowheads="1"/>
          </p:cNvSpPr>
          <p:nvPr/>
        </p:nvSpPr>
        <p:spPr bwMode="auto">
          <a:xfrm>
            <a:off x="7391401" y="4437063"/>
            <a:ext cx="792163" cy="792162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8086" name="Line 6"/>
          <p:cNvSpPr>
            <a:spLocks noChangeShapeType="1"/>
          </p:cNvSpPr>
          <p:nvPr/>
        </p:nvSpPr>
        <p:spPr bwMode="auto">
          <a:xfrm flipV="1">
            <a:off x="7680325" y="4797425"/>
            <a:ext cx="2873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87" name="Line 7"/>
          <p:cNvSpPr>
            <a:spLocks noChangeShapeType="1"/>
          </p:cNvSpPr>
          <p:nvPr/>
        </p:nvSpPr>
        <p:spPr bwMode="auto">
          <a:xfrm flipV="1">
            <a:off x="7680326" y="4508501"/>
            <a:ext cx="1428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88" name="Line 8"/>
          <p:cNvSpPr>
            <a:spLocks noChangeShapeType="1"/>
          </p:cNvSpPr>
          <p:nvPr/>
        </p:nvSpPr>
        <p:spPr bwMode="auto">
          <a:xfrm flipV="1">
            <a:off x="7535864" y="3644901"/>
            <a:ext cx="142875" cy="504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89" name="Line 9"/>
          <p:cNvSpPr>
            <a:spLocks noChangeShapeType="1"/>
          </p:cNvSpPr>
          <p:nvPr/>
        </p:nvSpPr>
        <p:spPr bwMode="auto">
          <a:xfrm flipH="1" flipV="1">
            <a:off x="7680325" y="3644901"/>
            <a:ext cx="287338" cy="576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0" name="Line 10"/>
          <p:cNvSpPr>
            <a:spLocks noChangeShapeType="1"/>
          </p:cNvSpPr>
          <p:nvPr/>
        </p:nvSpPr>
        <p:spPr bwMode="auto">
          <a:xfrm flipV="1">
            <a:off x="7678739" y="3141663"/>
            <a:ext cx="1587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1" name="Line 11"/>
          <p:cNvSpPr>
            <a:spLocks noChangeShapeType="1"/>
          </p:cNvSpPr>
          <p:nvPr/>
        </p:nvSpPr>
        <p:spPr bwMode="auto">
          <a:xfrm flipH="1" flipV="1">
            <a:off x="7535863" y="4149726"/>
            <a:ext cx="144462" cy="7921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2" name="Line 12"/>
          <p:cNvSpPr>
            <a:spLocks noChangeShapeType="1"/>
          </p:cNvSpPr>
          <p:nvPr/>
        </p:nvSpPr>
        <p:spPr bwMode="auto">
          <a:xfrm flipV="1">
            <a:off x="7824789" y="4221164"/>
            <a:ext cx="142875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3" name="Line 13"/>
          <p:cNvSpPr>
            <a:spLocks noChangeShapeType="1"/>
          </p:cNvSpPr>
          <p:nvPr/>
        </p:nvSpPr>
        <p:spPr bwMode="auto">
          <a:xfrm flipH="1" flipV="1">
            <a:off x="7319963" y="3716338"/>
            <a:ext cx="215900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4" name="Line 14"/>
          <p:cNvSpPr>
            <a:spLocks noChangeShapeType="1"/>
          </p:cNvSpPr>
          <p:nvPr/>
        </p:nvSpPr>
        <p:spPr bwMode="auto">
          <a:xfrm>
            <a:off x="307181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5" name="Line 15"/>
          <p:cNvSpPr>
            <a:spLocks noChangeShapeType="1"/>
          </p:cNvSpPr>
          <p:nvPr/>
        </p:nvSpPr>
        <p:spPr bwMode="auto">
          <a:xfrm>
            <a:off x="364807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6" name="Line 16"/>
          <p:cNvSpPr>
            <a:spLocks noChangeShapeType="1"/>
          </p:cNvSpPr>
          <p:nvPr/>
        </p:nvSpPr>
        <p:spPr bwMode="auto">
          <a:xfrm>
            <a:off x="4224338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7" name="Line 17"/>
          <p:cNvSpPr>
            <a:spLocks noChangeShapeType="1"/>
          </p:cNvSpPr>
          <p:nvPr/>
        </p:nvSpPr>
        <p:spPr bwMode="auto">
          <a:xfrm>
            <a:off x="4800600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8" name="Line 18"/>
          <p:cNvSpPr>
            <a:spLocks noChangeShapeType="1"/>
          </p:cNvSpPr>
          <p:nvPr/>
        </p:nvSpPr>
        <p:spPr bwMode="auto">
          <a:xfrm>
            <a:off x="537686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099" name="Line 19"/>
          <p:cNvSpPr>
            <a:spLocks noChangeShapeType="1"/>
          </p:cNvSpPr>
          <p:nvPr/>
        </p:nvSpPr>
        <p:spPr bwMode="auto">
          <a:xfrm>
            <a:off x="595312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100" name="Text Box 20"/>
          <p:cNvSpPr txBox="1">
            <a:spLocks noChangeArrowheads="1"/>
          </p:cNvSpPr>
          <p:nvPr/>
        </p:nvSpPr>
        <p:spPr bwMode="auto">
          <a:xfrm>
            <a:off x="2640014" y="5373688"/>
            <a:ext cx="3924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all linear extensions of black orientation</a:t>
            </a:r>
            <a:endParaRPr lang="cs-CZ" altLang="cs-CZ"/>
          </a:p>
        </p:txBody>
      </p:sp>
      <p:sp>
        <p:nvSpPr>
          <p:cNvPr id="558103" name="Rectangle 23"/>
          <p:cNvSpPr>
            <a:spLocks noChangeArrowheads="1"/>
          </p:cNvSpPr>
          <p:nvPr/>
        </p:nvSpPr>
        <p:spPr bwMode="auto">
          <a:xfrm>
            <a:off x="3648075" y="3284539"/>
            <a:ext cx="215900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8104" name="Rectangle 24"/>
          <p:cNvSpPr>
            <a:spLocks noChangeArrowheads="1"/>
          </p:cNvSpPr>
          <p:nvPr/>
        </p:nvSpPr>
        <p:spPr bwMode="auto">
          <a:xfrm>
            <a:off x="4800601" y="3284539"/>
            <a:ext cx="142875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8105" name="Rectangle 25"/>
          <p:cNvSpPr>
            <a:spLocks noChangeArrowheads="1"/>
          </p:cNvSpPr>
          <p:nvPr/>
        </p:nvSpPr>
        <p:spPr bwMode="auto">
          <a:xfrm>
            <a:off x="5951538" y="3284539"/>
            <a:ext cx="215900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8101" name="Freeform 21"/>
          <p:cNvSpPr>
            <a:spLocks/>
          </p:cNvSpPr>
          <p:nvPr/>
        </p:nvSpPr>
        <p:spPr bwMode="auto">
          <a:xfrm>
            <a:off x="3071814" y="3500439"/>
            <a:ext cx="3095625" cy="1296987"/>
          </a:xfrm>
          <a:custGeom>
            <a:avLst/>
            <a:gdLst>
              <a:gd name="T0" fmla="*/ 0 w 1950"/>
              <a:gd name="T1" fmla="*/ 590 h 817"/>
              <a:gd name="T2" fmla="*/ 91 w 1950"/>
              <a:gd name="T3" fmla="*/ 590 h 817"/>
              <a:gd name="T4" fmla="*/ 363 w 1950"/>
              <a:gd name="T5" fmla="*/ 182 h 817"/>
              <a:gd name="T6" fmla="*/ 499 w 1950"/>
              <a:gd name="T7" fmla="*/ 182 h 817"/>
              <a:gd name="T8" fmla="*/ 726 w 1950"/>
              <a:gd name="T9" fmla="*/ 817 h 817"/>
              <a:gd name="T10" fmla="*/ 862 w 1950"/>
              <a:gd name="T11" fmla="*/ 817 h 817"/>
              <a:gd name="T12" fmla="*/ 1089 w 1950"/>
              <a:gd name="T13" fmla="*/ 409 h 817"/>
              <a:gd name="T14" fmla="*/ 1179 w 1950"/>
              <a:gd name="T15" fmla="*/ 409 h 817"/>
              <a:gd name="T16" fmla="*/ 1451 w 1950"/>
              <a:gd name="T17" fmla="*/ 0 h 817"/>
              <a:gd name="T18" fmla="*/ 1542 w 1950"/>
              <a:gd name="T19" fmla="*/ 0 h 817"/>
              <a:gd name="T20" fmla="*/ 1814 w 1950"/>
              <a:gd name="T21" fmla="*/ 726 h 817"/>
              <a:gd name="T22" fmla="*/ 1950 w 1950"/>
              <a:gd name="T23" fmla="*/ 726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50" h="817">
                <a:moveTo>
                  <a:pt x="0" y="590"/>
                </a:moveTo>
                <a:lnTo>
                  <a:pt x="91" y="590"/>
                </a:lnTo>
                <a:lnTo>
                  <a:pt x="363" y="182"/>
                </a:lnTo>
                <a:lnTo>
                  <a:pt x="499" y="182"/>
                </a:lnTo>
                <a:lnTo>
                  <a:pt x="726" y="817"/>
                </a:lnTo>
                <a:lnTo>
                  <a:pt x="862" y="817"/>
                </a:lnTo>
                <a:lnTo>
                  <a:pt x="1089" y="409"/>
                </a:lnTo>
                <a:lnTo>
                  <a:pt x="1179" y="409"/>
                </a:lnTo>
                <a:lnTo>
                  <a:pt x="1451" y="0"/>
                </a:lnTo>
                <a:lnTo>
                  <a:pt x="1542" y="0"/>
                </a:lnTo>
                <a:lnTo>
                  <a:pt x="1814" y="726"/>
                </a:lnTo>
                <a:lnTo>
                  <a:pt x="1950" y="7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102" name="Freeform 22"/>
          <p:cNvSpPr>
            <a:spLocks/>
          </p:cNvSpPr>
          <p:nvPr/>
        </p:nvSpPr>
        <p:spPr bwMode="auto">
          <a:xfrm>
            <a:off x="3071814" y="3733801"/>
            <a:ext cx="3087687" cy="1228725"/>
          </a:xfrm>
          <a:custGeom>
            <a:avLst/>
            <a:gdLst>
              <a:gd name="T0" fmla="*/ 0 w 1945"/>
              <a:gd name="T1" fmla="*/ 774 h 774"/>
              <a:gd name="T2" fmla="*/ 91 w 1945"/>
              <a:gd name="T3" fmla="*/ 774 h 774"/>
              <a:gd name="T4" fmla="*/ 363 w 1945"/>
              <a:gd name="T5" fmla="*/ 456 h 774"/>
              <a:gd name="T6" fmla="*/ 505 w 1945"/>
              <a:gd name="T7" fmla="*/ 453 h 774"/>
              <a:gd name="T8" fmla="*/ 726 w 1945"/>
              <a:gd name="T9" fmla="*/ 93 h 774"/>
              <a:gd name="T10" fmla="*/ 865 w 1945"/>
              <a:gd name="T11" fmla="*/ 85 h 774"/>
              <a:gd name="T12" fmla="*/ 1089 w 1945"/>
              <a:gd name="T13" fmla="*/ 637 h 774"/>
              <a:gd name="T14" fmla="*/ 1179 w 1945"/>
              <a:gd name="T15" fmla="*/ 637 h 774"/>
              <a:gd name="T16" fmla="*/ 1451 w 1945"/>
              <a:gd name="T17" fmla="*/ 320 h 774"/>
              <a:gd name="T18" fmla="*/ 1542 w 1945"/>
              <a:gd name="T19" fmla="*/ 320 h 774"/>
              <a:gd name="T20" fmla="*/ 1814 w 1945"/>
              <a:gd name="T21" fmla="*/ 2 h 774"/>
              <a:gd name="T22" fmla="*/ 1945 w 1945"/>
              <a:gd name="T23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45" h="774">
                <a:moveTo>
                  <a:pt x="0" y="774"/>
                </a:moveTo>
                <a:lnTo>
                  <a:pt x="91" y="774"/>
                </a:lnTo>
                <a:lnTo>
                  <a:pt x="363" y="456"/>
                </a:lnTo>
                <a:lnTo>
                  <a:pt x="505" y="453"/>
                </a:lnTo>
                <a:lnTo>
                  <a:pt x="726" y="93"/>
                </a:lnTo>
                <a:lnTo>
                  <a:pt x="865" y="85"/>
                </a:lnTo>
                <a:lnTo>
                  <a:pt x="1089" y="637"/>
                </a:lnTo>
                <a:lnTo>
                  <a:pt x="1179" y="637"/>
                </a:lnTo>
                <a:lnTo>
                  <a:pt x="1451" y="320"/>
                </a:lnTo>
                <a:lnTo>
                  <a:pt x="1542" y="320"/>
                </a:lnTo>
                <a:lnTo>
                  <a:pt x="1814" y="2"/>
                </a:lnTo>
                <a:lnTo>
                  <a:pt x="194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106" name="Freeform 26"/>
          <p:cNvSpPr>
            <a:spLocks/>
          </p:cNvSpPr>
          <p:nvPr/>
        </p:nvSpPr>
        <p:spPr bwMode="auto">
          <a:xfrm>
            <a:off x="3648075" y="3429001"/>
            <a:ext cx="215900" cy="720725"/>
          </a:xfrm>
          <a:custGeom>
            <a:avLst/>
            <a:gdLst>
              <a:gd name="T0" fmla="*/ 0 w 136"/>
              <a:gd name="T1" fmla="*/ 91 h 454"/>
              <a:gd name="T2" fmla="*/ 45 w 136"/>
              <a:gd name="T3" fmla="*/ 0 h 454"/>
              <a:gd name="T4" fmla="*/ 136 w 136"/>
              <a:gd name="T5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54">
                <a:moveTo>
                  <a:pt x="0" y="91"/>
                </a:moveTo>
                <a:lnTo>
                  <a:pt x="45" y="0"/>
                </a:lnTo>
                <a:lnTo>
                  <a:pt x="136" y="454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107" name="Freeform 27"/>
          <p:cNvSpPr>
            <a:spLocks/>
          </p:cNvSpPr>
          <p:nvPr/>
        </p:nvSpPr>
        <p:spPr bwMode="auto">
          <a:xfrm>
            <a:off x="5951538" y="3644900"/>
            <a:ext cx="215900" cy="736600"/>
          </a:xfrm>
          <a:custGeom>
            <a:avLst/>
            <a:gdLst>
              <a:gd name="T0" fmla="*/ 0 w 136"/>
              <a:gd name="T1" fmla="*/ 0 h 464"/>
              <a:gd name="T2" fmla="*/ 59 w 136"/>
              <a:gd name="T3" fmla="*/ 464 h 464"/>
              <a:gd name="T4" fmla="*/ 136 w 136"/>
              <a:gd name="T5" fmla="*/ 363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64">
                <a:moveTo>
                  <a:pt x="0" y="0"/>
                </a:moveTo>
                <a:lnTo>
                  <a:pt x="59" y="464"/>
                </a:lnTo>
                <a:lnTo>
                  <a:pt x="136" y="363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8109" name="Line 29"/>
          <p:cNvSpPr>
            <a:spLocks noChangeShapeType="1"/>
          </p:cNvSpPr>
          <p:nvPr/>
        </p:nvSpPr>
        <p:spPr bwMode="auto">
          <a:xfrm>
            <a:off x="4800601" y="3573464"/>
            <a:ext cx="142875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Text Box 1026"/>
          <p:cNvSpPr txBox="1">
            <a:spLocks noChangeArrowheads="1"/>
          </p:cNvSpPr>
          <p:nvPr/>
        </p:nvSpPr>
        <p:spPr bwMode="auto">
          <a:xfrm>
            <a:off x="2667000" y="1295400"/>
            <a:ext cx="6781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Motto for RepExt: Building from scratch is easier and cheaper than reconstructing an old house.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knowledge of architects and investors.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59118" name="Line 14"/>
          <p:cNvSpPr>
            <a:spLocks noChangeShapeType="1"/>
          </p:cNvSpPr>
          <p:nvPr/>
        </p:nvSpPr>
        <p:spPr bwMode="auto">
          <a:xfrm>
            <a:off x="307181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19" name="Line 15"/>
          <p:cNvSpPr>
            <a:spLocks noChangeShapeType="1"/>
          </p:cNvSpPr>
          <p:nvPr/>
        </p:nvSpPr>
        <p:spPr bwMode="auto">
          <a:xfrm>
            <a:off x="364807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20" name="Line 16"/>
          <p:cNvSpPr>
            <a:spLocks noChangeShapeType="1"/>
          </p:cNvSpPr>
          <p:nvPr/>
        </p:nvSpPr>
        <p:spPr bwMode="auto">
          <a:xfrm>
            <a:off x="4224338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21" name="Line 17"/>
          <p:cNvSpPr>
            <a:spLocks noChangeShapeType="1"/>
          </p:cNvSpPr>
          <p:nvPr/>
        </p:nvSpPr>
        <p:spPr bwMode="auto">
          <a:xfrm>
            <a:off x="4800600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22" name="Line 18"/>
          <p:cNvSpPr>
            <a:spLocks noChangeShapeType="1"/>
          </p:cNvSpPr>
          <p:nvPr/>
        </p:nvSpPr>
        <p:spPr bwMode="auto">
          <a:xfrm>
            <a:off x="537686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23" name="Line 19"/>
          <p:cNvSpPr>
            <a:spLocks noChangeShapeType="1"/>
          </p:cNvSpPr>
          <p:nvPr/>
        </p:nvSpPr>
        <p:spPr bwMode="auto">
          <a:xfrm>
            <a:off x="595312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2640014" y="5373688"/>
            <a:ext cx="3924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all linear extensions of black orientation</a:t>
            </a:r>
            <a:endParaRPr lang="cs-CZ" altLang="cs-CZ"/>
          </a:p>
        </p:txBody>
      </p:sp>
      <p:sp>
        <p:nvSpPr>
          <p:cNvPr id="559125" name="Rectangle 21"/>
          <p:cNvSpPr>
            <a:spLocks noChangeArrowheads="1"/>
          </p:cNvSpPr>
          <p:nvPr/>
        </p:nvSpPr>
        <p:spPr bwMode="auto">
          <a:xfrm>
            <a:off x="3648075" y="3284539"/>
            <a:ext cx="215900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9126" name="Rectangle 22"/>
          <p:cNvSpPr>
            <a:spLocks noChangeArrowheads="1"/>
          </p:cNvSpPr>
          <p:nvPr/>
        </p:nvSpPr>
        <p:spPr bwMode="auto">
          <a:xfrm>
            <a:off x="4800601" y="3284539"/>
            <a:ext cx="142875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9127" name="Rectangle 23"/>
          <p:cNvSpPr>
            <a:spLocks noChangeArrowheads="1"/>
          </p:cNvSpPr>
          <p:nvPr/>
        </p:nvSpPr>
        <p:spPr bwMode="auto">
          <a:xfrm>
            <a:off x="5951538" y="3284539"/>
            <a:ext cx="215900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9128" name="Freeform 24"/>
          <p:cNvSpPr>
            <a:spLocks/>
          </p:cNvSpPr>
          <p:nvPr/>
        </p:nvSpPr>
        <p:spPr bwMode="auto">
          <a:xfrm>
            <a:off x="3071814" y="3500439"/>
            <a:ext cx="3095625" cy="1296987"/>
          </a:xfrm>
          <a:custGeom>
            <a:avLst/>
            <a:gdLst>
              <a:gd name="T0" fmla="*/ 0 w 1950"/>
              <a:gd name="T1" fmla="*/ 590 h 817"/>
              <a:gd name="T2" fmla="*/ 91 w 1950"/>
              <a:gd name="T3" fmla="*/ 590 h 817"/>
              <a:gd name="T4" fmla="*/ 363 w 1950"/>
              <a:gd name="T5" fmla="*/ 182 h 817"/>
              <a:gd name="T6" fmla="*/ 499 w 1950"/>
              <a:gd name="T7" fmla="*/ 182 h 817"/>
              <a:gd name="T8" fmla="*/ 726 w 1950"/>
              <a:gd name="T9" fmla="*/ 817 h 817"/>
              <a:gd name="T10" fmla="*/ 862 w 1950"/>
              <a:gd name="T11" fmla="*/ 817 h 817"/>
              <a:gd name="T12" fmla="*/ 1089 w 1950"/>
              <a:gd name="T13" fmla="*/ 409 h 817"/>
              <a:gd name="T14" fmla="*/ 1179 w 1950"/>
              <a:gd name="T15" fmla="*/ 409 h 817"/>
              <a:gd name="T16" fmla="*/ 1451 w 1950"/>
              <a:gd name="T17" fmla="*/ 0 h 817"/>
              <a:gd name="T18" fmla="*/ 1542 w 1950"/>
              <a:gd name="T19" fmla="*/ 0 h 817"/>
              <a:gd name="T20" fmla="*/ 1814 w 1950"/>
              <a:gd name="T21" fmla="*/ 726 h 817"/>
              <a:gd name="T22" fmla="*/ 1950 w 1950"/>
              <a:gd name="T23" fmla="*/ 726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50" h="817">
                <a:moveTo>
                  <a:pt x="0" y="590"/>
                </a:moveTo>
                <a:lnTo>
                  <a:pt x="91" y="590"/>
                </a:lnTo>
                <a:lnTo>
                  <a:pt x="363" y="182"/>
                </a:lnTo>
                <a:lnTo>
                  <a:pt x="499" y="182"/>
                </a:lnTo>
                <a:lnTo>
                  <a:pt x="726" y="817"/>
                </a:lnTo>
                <a:lnTo>
                  <a:pt x="862" y="817"/>
                </a:lnTo>
                <a:lnTo>
                  <a:pt x="1089" y="409"/>
                </a:lnTo>
                <a:lnTo>
                  <a:pt x="1179" y="409"/>
                </a:lnTo>
                <a:lnTo>
                  <a:pt x="1451" y="0"/>
                </a:lnTo>
                <a:lnTo>
                  <a:pt x="1542" y="0"/>
                </a:lnTo>
                <a:lnTo>
                  <a:pt x="1814" y="726"/>
                </a:lnTo>
                <a:lnTo>
                  <a:pt x="1950" y="7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29" name="Freeform 25"/>
          <p:cNvSpPr>
            <a:spLocks/>
          </p:cNvSpPr>
          <p:nvPr/>
        </p:nvSpPr>
        <p:spPr bwMode="auto">
          <a:xfrm>
            <a:off x="3071814" y="3733801"/>
            <a:ext cx="3087687" cy="1228725"/>
          </a:xfrm>
          <a:custGeom>
            <a:avLst/>
            <a:gdLst>
              <a:gd name="T0" fmla="*/ 0 w 1945"/>
              <a:gd name="T1" fmla="*/ 774 h 774"/>
              <a:gd name="T2" fmla="*/ 91 w 1945"/>
              <a:gd name="T3" fmla="*/ 774 h 774"/>
              <a:gd name="T4" fmla="*/ 363 w 1945"/>
              <a:gd name="T5" fmla="*/ 456 h 774"/>
              <a:gd name="T6" fmla="*/ 505 w 1945"/>
              <a:gd name="T7" fmla="*/ 453 h 774"/>
              <a:gd name="T8" fmla="*/ 726 w 1945"/>
              <a:gd name="T9" fmla="*/ 93 h 774"/>
              <a:gd name="T10" fmla="*/ 865 w 1945"/>
              <a:gd name="T11" fmla="*/ 85 h 774"/>
              <a:gd name="T12" fmla="*/ 1089 w 1945"/>
              <a:gd name="T13" fmla="*/ 637 h 774"/>
              <a:gd name="T14" fmla="*/ 1179 w 1945"/>
              <a:gd name="T15" fmla="*/ 637 h 774"/>
              <a:gd name="T16" fmla="*/ 1451 w 1945"/>
              <a:gd name="T17" fmla="*/ 320 h 774"/>
              <a:gd name="T18" fmla="*/ 1542 w 1945"/>
              <a:gd name="T19" fmla="*/ 320 h 774"/>
              <a:gd name="T20" fmla="*/ 1814 w 1945"/>
              <a:gd name="T21" fmla="*/ 2 h 774"/>
              <a:gd name="T22" fmla="*/ 1945 w 1945"/>
              <a:gd name="T23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45" h="774">
                <a:moveTo>
                  <a:pt x="0" y="774"/>
                </a:moveTo>
                <a:lnTo>
                  <a:pt x="91" y="774"/>
                </a:lnTo>
                <a:lnTo>
                  <a:pt x="363" y="456"/>
                </a:lnTo>
                <a:lnTo>
                  <a:pt x="505" y="453"/>
                </a:lnTo>
                <a:lnTo>
                  <a:pt x="726" y="93"/>
                </a:lnTo>
                <a:lnTo>
                  <a:pt x="865" y="85"/>
                </a:lnTo>
                <a:lnTo>
                  <a:pt x="1089" y="637"/>
                </a:lnTo>
                <a:lnTo>
                  <a:pt x="1179" y="637"/>
                </a:lnTo>
                <a:lnTo>
                  <a:pt x="1451" y="320"/>
                </a:lnTo>
                <a:lnTo>
                  <a:pt x="1542" y="320"/>
                </a:lnTo>
                <a:lnTo>
                  <a:pt x="1814" y="2"/>
                </a:lnTo>
                <a:lnTo>
                  <a:pt x="194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0" name="Freeform 26"/>
          <p:cNvSpPr>
            <a:spLocks/>
          </p:cNvSpPr>
          <p:nvPr/>
        </p:nvSpPr>
        <p:spPr bwMode="auto">
          <a:xfrm>
            <a:off x="3648075" y="3429001"/>
            <a:ext cx="215900" cy="720725"/>
          </a:xfrm>
          <a:custGeom>
            <a:avLst/>
            <a:gdLst>
              <a:gd name="T0" fmla="*/ 0 w 136"/>
              <a:gd name="T1" fmla="*/ 91 h 454"/>
              <a:gd name="T2" fmla="*/ 45 w 136"/>
              <a:gd name="T3" fmla="*/ 0 h 454"/>
              <a:gd name="T4" fmla="*/ 136 w 136"/>
              <a:gd name="T5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54">
                <a:moveTo>
                  <a:pt x="0" y="91"/>
                </a:moveTo>
                <a:lnTo>
                  <a:pt x="45" y="0"/>
                </a:lnTo>
                <a:lnTo>
                  <a:pt x="136" y="454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1" name="Freeform 27"/>
          <p:cNvSpPr>
            <a:spLocks/>
          </p:cNvSpPr>
          <p:nvPr/>
        </p:nvSpPr>
        <p:spPr bwMode="auto">
          <a:xfrm>
            <a:off x="5951538" y="3644900"/>
            <a:ext cx="215900" cy="736600"/>
          </a:xfrm>
          <a:custGeom>
            <a:avLst/>
            <a:gdLst>
              <a:gd name="T0" fmla="*/ 0 w 136"/>
              <a:gd name="T1" fmla="*/ 0 h 464"/>
              <a:gd name="T2" fmla="*/ 59 w 136"/>
              <a:gd name="T3" fmla="*/ 464 h 464"/>
              <a:gd name="T4" fmla="*/ 136 w 136"/>
              <a:gd name="T5" fmla="*/ 363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64">
                <a:moveTo>
                  <a:pt x="0" y="0"/>
                </a:moveTo>
                <a:lnTo>
                  <a:pt x="59" y="464"/>
                </a:lnTo>
                <a:lnTo>
                  <a:pt x="136" y="363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2" name="Line 28"/>
          <p:cNvSpPr>
            <a:spLocks noChangeShapeType="1"/>
          </p:cNvSpPr>
          <p:nvPr/>
        </p:nvSpPr>
        <p:spPr bwMode="auto">
          <a:xfrm>
            <a:off x="4800601" y="3573464"/>
            <a:ext cx="142875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3" name="Freeform 29"/>
          <p:cNvSpPr>
            <a:spLocks/>
          </p:cNvSpPr>
          <p:nvPr/>
        </p:nvSpPr>
        <p:spPr bwMode="auto">
          <a:xfrm>
            <a:off x="3071813" y="3468689"/>
            <a:ext cx="576262" cy="320675"/>
          </a:xfrm>
          <a:custGeom>
            <a:avLst/>
            <a:gdLst>
              <a:gd name="T0" fmla="*/ 0 w 363"/>
              <a:gd name="T1" fmla="*/ 202 h 202"/>
              <a:gd name="T2" fmla="*/ 45 w 363"/>
              <a:gd name="T3" fmla="*/ 111 h 202"/>
              <a:gd name="T4" fmla="*/ 91 w 363"/>
              <a:gd name="T5" fmla="*/ 66 h 202"/>
              <a:gd name="T6" fmla="*/ 136 w 363"/>
              <a:gd name="T7" fmla="*/ 156 h 202"/>
              <a:gd name="T8" fmla="*/ 227 w 363"/>
              <a:gd name="T9" fmla="*/ 156 h 202"/>
              <a:gd name="T10" fmla="*/ 273 w 363"/>
              <a:gd name="T11" fmla="*/ 15 h 202"/>
              <a:gd name="T12" fmla="*/ 363 w 363"/>
              <a:gd name="T13" fmla="*/ 66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3" h="202">
                <a:moveTo>
                  <a:pt x="0" y="202"/>
                </a:moveTo>
                <a:cubicBezTo>
                  <a:pt x="15" y="168"/>
                  <a:pt x="30" y="134"/>
                  <a:pt x="45" y="111"/>
                </a:cubicBezTo>
                <a:cubicBezTo>
                  <a:pt x="60" y="88"/>
                  <a:pt x="76" y="59"/>
                  <a:pt x="91" y="66"/>
                </a:cubicBezTo>
                <a:cubicBezTo>
                  <a:pt x="106" y="73"/>
                  <a:pt x="113" y="141"/>
                  <a:pt x="136" y="156"/>
                </a:cubicBezTo>
                <a:cubicBezTo>
                  <a:pt x="159" y="171"/>
                  <a:pt x="204" y="179"/>
                  <a:pt x="227" y="156"/>
                </a:cubicBezTo>
                <a:cubicBezTo>
                  <a:pt x="250" y="133"/>
                  <a:pt x="250" y="30"/>
                  <a:pt x="273" y="15"/>
                </a:cubicBezTo>
                <a:cubicBezTo>
                  <a:pt x="296" y="0"/>
                  <a:pt x="344" y="56"/>
                  <a:pt x="363" y="66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4" name="Freeform 30"/>
          <p:cNvSpPr>
            <a:spLocks/>
          </p:cNvSpPr>
          <p:nvPr/>
        </p:nvSpPr>
        <p:spPr bwMode="auto">
          <a:xfrm>
            <a:off x="3860800" y="3436939"/>
            <a:ext cx="939800" cy="784225"/>
          </a:xfrm>
          <a:custGeom>
            <a:avLst/>
            <a:gdLst>
              <a:gd name="T0" fmla="*/ 0 w 592"/>
              <a:gd name="T1" fmla="*/ 443 h 494"/>
              <a:gd name="T2" fmla="*/ 120 w 592"/>
              <a:gd name="T3" fmla="*/ 363 h 494"/>
              <a:gd name="T4" fmla="*/ 192 w 592"/>
              <a:gd name="T5" fmla="*/ 459 h 494"/>
              <a:gd name="T6" fmla="*/ 229 w 592"/>
              <a:gd name="T7" fmla="*/ 151 h 494"/>
              <a:gd name="T8" fmla="*/ 320 w 592"/>
              <a:gd name="T9" fmla="*/ 151 h 494"/>
              <a:gd name="T10" fmla="*/ 366 w 592"/>
              <a:gd name="T11" fmla="*/ 10 h 494"/>
              <a:gd name="T12" fmla="*/ 592 w 592"/>
              <a:gd name="T13" fmla="*/ 91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94">
                <a:moveTo>
                  <a:pt x="0" y="443"/>
                </a:moveTo>
                <a:cubicBezTo>
                  <a:pt x="20" y="430"/>
                  <a:pt x="88" y="360"/>
                  <a:pt x="120" y="363"/>
                </a:cubicBezTo>
                <a:cubicBezTo>
                  <a:pt x="152" y="366"/>
                  <a:pt x="174" y="494"/>
                  <a:pt x="192" y="459"/>
                </a:cubicBezTo>
                <a:cubicBezTo>
                  <a:pt x="210" y="424"/>
                  <a:pt x="208" y="202"/>
                  <a:pt x="229" y="151"/>
                </a:cubicBezTo>
                <a:cubicBezTo>
                  <a:pt x="250" y="100"/>
                  <a:pt x="297" y="174"/>
                  <a:pt x="320" y="151"/>
                </a:cubicBezTo>
                <a:cubicBezTo>
                  <a:pt x="343" y="128"/>
                  <a:pt x="321" y="20"/>
                  <a:pt x="366" y="10"/>
                </a:cubicBezTo>
                <a:cubicBezTo>
                  <a:pt x="411" y="0"/>
                  <a:pt x="545" y="74"/>
                  <a:pt x="592" y="91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5" name="Freeform 31"/>
          <p:cNvSpPr>
            <a:spLocks/>
          </p:cNvSpPr>
          <p:nvPr/>
        </p:nvSpPr>
        <p:spPr bwMode="auto">
          <a:xfrm>
            <a:off x="4965700" y="3525839"/>
            <a:ext cx="965200" cy="396875"/>
          </a:xfrm>
          <a:custGeom>
            <a:avLst/>
            <a:gdLst>
              <a:gd name="T0" fmla="*/ 0 w 608"/>
              <a:gd name="T1" fmla="*/ 123 h 250"/>
              <a:gd name="T2" fmla="*/ 136 w 608"/>
              <a:gd name="T3" fmla="*/ 195 h 250"/>
              <a:gd name="T4" fmla="*/ 269 w 608"/>
              <a:gd name="T5" fmla="*/ 171 h 250"/>
              <a:gd name="T6" fmla="*/ 376 w 608"/>
              <a:gd name="T7" fmla="*/ 83 h 250"/>
              <a:gd name="T8" fmla="*/ 424 w 608"/>
              <a:gd name="T9" fmla="*/ 35 h 250"/>
              <a:gd name="T10" fmla="*/ 440 w 608"/>
              <a:gd name="T11" fmla="*/ 35 h 250"/>
              <a:gd name="T12" fmla="*/ 528 w 608"/>
              <a:gd name="T13" fmla="*/ 243 h 250"/>
              <a:gd name="T14" fmla="*/ 608 w 608"/>
              <a:gd name="T15" fmla="*/ 75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8" h="250">
                <a:moveTo>
                  <a:pt x="0" y="123"/>
                </a:moveTo>
                <a:cubicBezTo>
                  <a:pt x="22" y="135"/>
                  <a:pt x="91" y="187"/>
                  <a:pt x="136" y="195"/>
                </a:cubicBezTo>
                <a:cubicBezTo>
                  <a:pt x="181" y="203"/>
                  <a:pt x="229" y="190"/>
                  <a:pt x="269" y="171"/>
                </a:cubicBezTo>
                <a:cubicBezTo>
                  <a:pt x="309" y="152"/>
                  <a:pt x="350" y="106"/>
                  <a:pt x="376" y="83"/>
                </a:cubicBezTo>
                <a:cubicBezTo>
                  <a:pt x="402" y="60"/>
                  <a:pt x="413" y="43"/>
                  <a:pt x="424" y="35"/>
                </a:cubicBezTo>
                <a:cubicBezTo>
                  <a:pt x="435" y="27"/>
                  <a:pt x="423" y="0"/>
                  <a:pt x="440" y="35"/>
                </a:cubicBezTo>
                <a:cubicBezTo>
                  <a:pt x="457" y="70"/>
                  <a:pt x="500" y="236"/>
                  <a:pt x="528" y="243"/>
                </a:cubicBezTo>
                <a:cubicBezTo>
                  <a:pt x="556" y="250"/>
                  <a:pt x="591" y="110"/>
                  <a:pt x="608" y="7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6" name="Freeform 32"/>
          <p:cNvSpPr>
            <a:spLocks/>
          </p:cNvSpPr>
          <p:nvPr/>
        </p:nvSpPr>
        <p:spPr bwMode="auto">
          <a:xfrm>
            <a:off x="6600826" y="4076700"/>
            <a:ext cx="1008063" cy="431800"/>
          </a:xfrm>
          <a:custGeom>
            <a:avLst/>
            <a:gdLst>
              <a:gd name="T0" fmla="*/ 0 w 635"/>
              <a:gd name="T1" fmla="*/ 272 h 272"/>
              <a:gd name="T2" fmla="*/ 136 w 635"/>
              <a:gd name="T3" fmla="*/ 46 h 272"/>
              <a:gd name="T4" fmla="*/ 317 w 635"/>
              <a:gd name="T5" fmla="*/ 91 h 272"/>
              <a:gd name="T6" fmla="*/ 635 w 635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5" h="272">
                <a:moveTo>
                  <a:pt x="0" y="272"/>
                </a:moveTo>
                <a:cubicBezTo>
                  <a:pt x="41" y="174"/>
                  <a:pt x="83" y="76"/>
                  <a:pt x="136" y="46"/>
                </a:cubicBezTo>
                <a:cubicBezTo>
                  <a:pt x="189" y="16"/>
                  <a:pt x="234" y="99"/>
                  <a:pt x="317" y="91"/>
                </a:cubicBezTo>
                <a:cubicBezTo>
                  <a:pt x="400" y="83"/>
                  <a:pt x="575" y="15"/>
                  <a:pt x="635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7" name="Line 33"/>
          <p:cNvSpPr>
            <a:spLocks noChangeShapeType="1"/>
          </p:cNvSpPr>
          <p:nvPr/>
        </p:nvSpPr>
        <p:spPr bwMode="auto">
          <a:xfrm flipV="1">
            <a:off x="7248525" y="3716339"/>
            <a:ext cx="71913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8" name="Line 34"/>
          <p:cNvSpPr>
            <a:spLocks noChangeShapeType="1"/>
          </p:cNvSpPr>
          <p:nvPr/>
        </p:nvSpPr>
        <p:spPr bwMode="auto">
          <a:xfrm>
            <a:off x="7248525" y="3789363"/>
            <a:ext cx="719138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39" name="Oval 35"/>
          <p:cNvSpPr>
            <a:spLocks noChangeArrowheads="1"/>
          </p:cNvSpPr>
          <p:nvPr/>
        </p:nvSpPr>
        <p:spPr bwMode="auto">
          <a:xfrm>
            <a:off x="8472488" y="3860800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9140" name="Oval 36"/>
          <p:cNvSpPr>
            <a:spLocks noChangeArrowheads="1"/>
          </p:cNvSpPr>
          <p:nvPr/>
        </p:nvSpPr>
        <p:spPr bwMode="auto">
          <a:xfrm>
            <a:off x="8975725" y="3141663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9141" name="Oval 37"/>
          <p:cNvSpPr>
            <a:spLocks noChangeArrowheads="1"/>
          </p:cNvSpPr>
          <p:nvPr/>
        </p:nvSpPr>
        <p:spPr bwMode="auto">
          <a:xfrm>
            <a:off x="8904288" y="486886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9142" name="Line 38"/>
          <p:cNvSpPr>
            <a:spLocks noChangeShapeType="1"/>
          </p:cNvSpPr>
          <p:nvPr/>
        </p:nvSpPr>
        <p:spPr bwMode="auto">
          <a:xfrm flipV="1">
            <a:off x="8759826" y="3429000"/>
            <a:ext cx="288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9144" name="Line 40"/>
          <p:cNvSpPr>
            <a:spLocks noChangeShapeType="1"/>
          </p:cNvSpPr>
          <p:nvPr/>
        </p:nvSpPr>
        <p:spPr bwMode="auto">
          <a:xfrm flipH="1" flipV="1">
            <a:off x="8688389" y="4149725"/>
            <a:ext cx="2873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76515" name="Text Box 3"/>
          <p:cNvSpPr txBox="1">
            <a:spLocks noChangeArrowheads="1"/>
          </p:cNvSpPr>
          <p:nvPr/>
        </p:nvSpPr>
        <p:spPr bwMode="auto">
          <a:xfrm>
            <a:off x="2640013" y="1125538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6516" name="Line 4"/>
          <p:cNvSpPr>
            <a:spLocks noChangeShapeType="1"/>
          </p:cNvSpPr>
          <p:nvPr/>
        </p:nvSpPr>
        <p:spPr bwMode="auto">
          <a:xfrm>
            <a:off x="307181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17" name="Line 5"/>
          <p:cNvSpPr>
            <a:spLocks noChangeShapeType="1"/>
          </p:cNvSpPr>
          <p:nvPr/>
        </p:nvSpPr>
        <p:spPr bwMode="auto">
          <a:xfrm>
            <a:off x="364807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18" name="Line 6"/>
          <p:cNvSpPr>
            <a:spLocks noChangeShapeType="1"/>
          </p:cNvSpPr>
          <p:nvPr/>
        </p:nvSpPr>
        <p:spPr bwMode="auto">
          <a:xfrm>
            <a:off x="4224338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4800600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5376863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21" name="Line 9"/>
          <p:cNvSpPr>
            <a:spLocks noChangeShapeType="1"/>
          </p:cNvSpPr>
          <p:nvPr/>
        </p:nvSpPr>
        <p:spPr bwMode="auto">
          <a:xfrm>
            <a:off x="5953125" y="3284539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22" name="Text Box 10"/>
          <p:cNvSpPr txBox="1">
            <a:spLocks noChangeArrowheads="1"/>
          </p:cNvSpPr>
          <p:nvPr/>
        </p:nvSpPr>
        <p:spPr bwMode="auto">
          <a:xfrm>
            <a:off x="2640014" y="5373688"/>
            <a:ext cx="3924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all linear extensions of black orientation</a:t>
            </a:r>
            <a:endParaRPr lang="cs-CZ" altLang="cs-CZ"/>
          </a:p>
        </p:txBody>
      </p:sp>
      <p:sp>
        <p:nvSpPr>
          <p:cNvPr id="576523" name="Rectangle 11"/>
          <p:cNvSpPr>
            <a:spLocks noChangeArrowheads="1"/>
          </p:cNvSpPr>
          <p:nvPr/>
        </p:nvSpPr>
        <p:spPr bwMode="auto">
          <a:xfrm>
            <a:off x="3648075" y="3284539"/>
            <a:ext cx="215900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6524" name="Rectangle 12"/>
          <p:cNvSpPr>
            <a:spLocks noChangeArrowheads="1"/>
          </p:cNvSpPr>
          <p:nvPr/>
        </p:nvSpPr>
        <p:spPr bwMode="auto">
          <a:xfrm>
            <a:off x="4800601" y="3284539"/>
            <a:ext cx="142875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6525" name="Rectangle 13"/>
          <p:cNvSpPr>
            <a:spLocks noChangeArrowheads="1"/>
          </p:cNvSpPr>
          <p:nvPr/>
        </p:nvSpPr>
        <p:spPr bwMode="auto">
          <a:xfrm>
            <a:off x="5951538" y="3284539"/>
            <a:ext cx="215900" cy="1944687"/>
          </a:xfrm>
          <a:prstGeom prst="rect">
            <a:avLst/>
          </a:prstGeom>
          <a:solidFill>
            <a:srgbClr val="DFA6A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6526" name="Freeform 14"/>
          <p:cNvSpPr>
            <a:spLocks/>
          </p:cNvSpPr>
          <p:nvPr/>
        </p:nvSpPr>
        <p:spPr bwMode="auto">
          <a:xfrm>
            <a:off x="3071814" y="3500439"/>
            <a:ext cx="3095625" cy="1296987"/>
          </a:xfrm>
          <a:custGeom>
            <a:avLst/>
            <a:gdLst>
              <a:gd name="T0" fmla="*/ 0 w 1950"/>
              <a:gd name="T1" fmla="*/ 590 h 817"/>
              <a:gd name="T2" fmla="*/ 91 w 1950"/>
              <a:gd name="T3" fmla="*/ 590 h 817"/>
              <a:gd name="T4" fmla="*/ 363 w 1950"/>
              <a:gd name="T5" fmla="*/ 182 h 817"/>
              <a:gd name="T6" fmla="*/ 499 w 1950"/>
              <a:gd name="T7" fmla="*/ 182 h 817"/>
              <a:gd name="T8" fmla="*/ 726 w 1950"/>
              <a:gd name="T9" fmla="*/ 817 h 817"/>
              <a:gd name="T10" fmla="*/ 862 w 1950"/>
              <a:gd name="T11" fmla="*/ 817 h 817"/>
              <a:gd name="T12" fmla="*/ 1089 w 1950"/>
              <a:gd name="T13" fmla="*/ 409 h 817"/>
              <a:gd name="T14" fmla="*/ 1179 w 1950"/>
              <a:gd name="T15" fmla="*/ 409 h 817"/>
              <a:gd name="T16" fmla="*/ 1451 w 1950"/>
              <a:gd name="T17" fmla="*/ 0 h 817"/>
              <a:gd name="T18" fmla="*/ 1542 w 1950"/>
              <a:gd name="T19" fmla="*/ 0 h 817"/>
              <a:gd name="T20" fmla="*/ 1814 w 1950"/>
              <a:gd name="T21" fmla="*/ 726 h 817"/>
              <a:gd name="T22" fmla="*/ 1950 w 1950"/>
              <a:gd name="T23" fmla="*/ 726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50" h="817">
                <a:moveTo>
                  <a:pt x="0" y="590"/>
                </a:moveTo>
                <a:lnTo>
                  <a:pt x="91" y="590"/>
                </a:lnTo>
                <a:lnTo>
                  <a:pt x="363" y="182"/>
                </a:lnTo>
                <a:lnTo>
                  <a:pt x="499" y="182"/>
                </a:lnTo>
                <a:lnTo>
                  <a:pt x="726" y="817"/>
                </a:lnTo>
                <a:lnTo>
                  <a:pt x="862" y="817"/>
                </a:lnTo>
                <a:lnTo>
                  <a:pt x="1089" y="409"/>
                </a:lnTo>
                <a:lnTo>
                  <a:pt x="1179" y="409"/>
                </a:lnTo>
                <a:lnTo>
                  <a:pt x="1451" y="0"/>
                </a:lnTo>
                <a:lnTo>
                  <a:pt x="1542" y="0"/>
                </a:lnTo>
                <a:lnTo>
                  <a:pt x="1814" y="726"/>
                </a:lnTo>
                <a:lnTo>
                  <a:pt x="1950" y="7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27" name="Freeform 15"/>
          <p:cNvSpPr>
            <a:spLocks/>
          </p:cNvSpPr>
          <p:nvPr/>
        </p:nvSpPr>
        <p:spPr bwMode="auto">
          <a:xfrm>
            <a:off x="3071814" y="3733801"/>
            <a:ext cx="3087687" cy="1228725"/>
          </a:xfrm>
          <a:custGeom>
            <a:avLst/>
            <a:gdLst>
              <a:gd name="T0" fmla="*/ 0 w 1945"/>
              <a:gd name="T1" fmla="*/ 774 h 774"/>
              <a:gd name="T2" fmla="*/ 91 w 1945"/>
              <a:gd name="T3" fmla="*/ 774 h 774"/>
              <a:gd name="T4" fmla="*/ 363 w 1945"/>
              <a:gd name="T5" fmla="*/ 456 h 774"/>
              <a:gd name="T6" fmla="*/ 505 w 1945"/>
              <a:gd name="T7" fmla="*/ 453 h 774"/>
              <a:gd name="T8" fmla="*/ 726 w 1945"/>
              <a:gd name="T9" fmla="*/ 93 h 774"/>
              <a:gd name="T10" fmla="*/ 865 w 1945"/>
              <a:gd name="T11" fmla="*/ 85 h 774"/>
              <a:gd name="T12" fmla="*/ 1089 w 1945"/>
              <a:gd name="T13" fmla="*/ 637 h 774"/>
              <a:gd name="T14" fmla="*/ 1179 w 1945"/>
              <a:gd name="T15" fmla="*/ 637 h 774"/>
              <a:gd name="T16" fmla="*/ 1451 w 1945"/>
              <a:gd name="T17" fmla="*/ 320 h 774"/>
              <a:gd name="T18" fmla="*/ 1542 w 1945"/>
              <a:gd name="T19" fmla="*/ 320 h 774"/>
              <a:gd name="T20" fmla="*/ 1814 w 1945"/>
              <a:gd name="T21" fmla="*/ 2 h 774"/>
              <a:gd name="T22" fmla="*/ 1945 w 1945"/>
              <a:gd name="T23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45" h="774">
                <a:moveTo>
                  <a:pt x="0" y="774"/>
                </a:moveTo>
                <a:lnTo>
                  <a:pt x="91" y="774"/>
                </a:lnTo>
                <a:lnTo>
                  <a:pt x="363" y="456"/>
                </a:lnTo>
                <a:lnTo>
                  <a:pt x="505" y="453"/>
                </a:lnTo>
                <a:lnTo>
                  <a:pt x="726" y="93"/>
                </a:lnTo>
                <a:lnTo>
                  <a:pt x="865" y="85"/>
                </a:lnTo>
                <a:lnTo>
                  <a:pt x="1089" y="637"/>
                </a:lnTo>
                <a:lnTo>
                  <a:pt x="1179" y="637"/>
                </a:lnTo>
                <a:lnTo>
                  <a:pt x="1451" y="320"/>
                </a:lnTo>
                <a:lnTo>
                  <a:pt x="1542" y="320"/>
                </a:lnTo>
                <a:lnTo>
                  <a:pt x="1814" y="2"/>
                </a:lnTo>
                <a:lnTo>
                  <a:pt x="194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28" name="Freeform 16"/>
          <p:cNvSpPr>
            <a:spLocks/>
          </p:cNvSpPr>
          <p:nvPr/>
        </p:nvSpPr>
        <p:spPr bwMode="auto">
          <a:xfrm>
            <a:off x="3648075" y="3429001"/>
            <a:ext cx="215900" cy="720725"/>
          </a:xfrm>
          <a:custGeom>
            <a:avLst/>
            <a:gdLst>
              <a:gd name="T0" fmla="*/ 0 w 136"/>
              <a:gd name="T1" fmla="*/ 91 h 454"/>
              <a:gd name="T2" fmla="*/ 45 w 136"/>
              <a:gd name="T3" fmla="*/ 0 h 454"/>
              <a:gd name="T4" fmla="*/ 136 w 136"/>
              <a:gd name="T5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54">
                <a:moveTo>
                  <a:pt x="0" y="91"/>
                </a:moveTo>
                <a:lnTo>
                  <a:pt x="45" y="0"/>
                </a:lnTo>
                <a:lnTo>
                  <a:pt x="136" y="454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29" name="Freeform 17"/>
          <p:cNvSpPr>
            <a:spLocks/>
          </p:cNvSpPr>
          <p:nvPr/>
        </p:nvSpPr>
        <p:spPr bwMode="auto">
          <a:xfrm>
            <a:off x="5951538" y="3644900"/>
            <a:ext cx="215900" cy="736600"/>
          </a:xfrm>
          <a:custGeom>
            <a:avLst/>
            <a:gdLst>
              <a:gd name="T0" fmla="*/ 0 w 136"/>
              <a:gd name="T1" fmla="*/ 0 h 464"/>
              <a:gd name="T2" fmla="*/ 59 w 136"/>
              <a:gd name="T3" fmla="*/ 464 h 464"/>
              <a:gd name="T4" fmla="*/ 136 w 136"/>
              <a:gd name="T5" fmla="*/ 363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64">
                <a:moveTo>
                  <a:pt x="0" y="0"/>
                </a:moveTo>
                <a:lnTo>
                  <a:pt x="59" y="464"/>
                </a:lnTo>
                <a:lnTo>
                  <a:pt x="136" y="363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0" name="Line 18"/>
          <p:cNvSpPr>
            <a:spLocks noChangeShapeType="1"/>
          </p:cNvSpPr>
          <p:nvPr/>
        </p:nvSpPr>
        <p:spPr bwMode="auto">
          <a:xfrm>
            <a:off x="4800601" y="3573464"/>
            <a:ext cx="142875" cy="14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1" name="Freeform 19"/>
          <p:cNvSpPr>
            <a:spLocks/>
          </p:cNvSpPr>
          <p:nvPr/>
        </p:nvSpPr>
        <p:spPr bwMode="auto">
          <a:xfrm>
            <a:off x="3071813" y="3468689"/>
            <a:ext cx="576262" cy="320675"/>
          </a:xfrm>
          <a:custGeom>
            <a:avLst/>
            <a:gdLst>
              <a:gd name="T0" fmla="*/ 0 w 363"/>
              <a:gd name="T1" fmla="*/ 202 h 202"/>
              <a:gd name="T2" fmla="*/ 45 w 363"/>
              <a:gd name="T3" fmla="*/ 111 h 202"/>
              <a:gd name="T4" fmla="*/ 91 w 363"/>
              <a:gd name="T5" fmla="*/ 66 h 202"/>
              <a:gd name="T6" fmla="*/ 136 w 363"/>
              <a:gd name="T7" fmla="*/ 156 h 202"/>
              <a:gd name="T8" fmla="*/ 227 w 363"/>
              <a:gd name="T9" fmla="*/ 156 h 202"/>
              <a:gd name="T10" fmla="*/ 273 w 363"/>
              <a:gd name="T11" fmla="*/ 15 h 202"/>
              <a:gd name="T12" fmla="*/ 363 w 363"/>
              <a:gd name="T13" fmla="*/ 66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3" h="202">
                <a:moveTo>
                  <a:pt x="0" y="202"/>
                </a:moveTo>
                <a:cubicBezTo>
                  <a:pt x="15" y="168"/>
                  <a:pt x="30" y="134"/>
                  <a:pt x="45" y="111"/>
                </a:cubicBezTo>
                <a:cubicBezTo>
                  <a:pt x="60" y="88"/>
                  <a:pt x="76" y="59"/>
                  <a:pt x="91" y="66"/>
                </a:cubicBezTo>
                <a:cubicBezTo>
                  <a:pt x="106" y="73"/>
                  <a:pt x="113" y="141"/>
                  <a:pt x="136" y="156"/>
                </a:cubicBezTo>
                <a:cubicBezTo>
                  <a:pt x="159" y="171"/>
                  <a:pt x="204" y="179"/>
                  <a:pt x="227" y="156"/>
                </a:cubicBezTo>
                <a:cubicBezTo>
                  <a:pt x="250" y="133"/>
                  <a:pt x="250" y="30"/>
                  <a:pt x="273" y="15"/>
                </a:cubicBezTo>
                <a:cubicBezTo>
                  <a:pt x="296" y="0"/>
                  <a:pt x="344" y="56"/>
                  <a:pt x="363" y="66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2" name="Freeform 20"/>
          <p:cNvSpPr>
            <a:spLocks/>
          </p:cNvSpPr>
          <p:nvPr/>
        </p:nvSpPr>
        <p:spPr bwMode="auto">
          <a:xfrm>
            <a:off x="3860800" y="3436939"/>
            <a:ext cx="939800" cy="784225"/>
          </a:xfrm>
          <a:custGeom>
            <a:avLst/>
            <a:gdLst>
              <a:gd name="T0" fmla="*/ 0 w 592"/>
              <a:gd name="T1" fmla="*/ 443 h 494"/>
              <a:gd name="T2" fmla="*/ 120 w 592"/>
              <a:gd name="T3" fmla="*/ 363 h 494"/>
              <a:gd name="T4" fmla="*/ 192 w 592"/>
              <a:gd name="T5" fmla="*/ 459 h 494"/>
              <a:gd name="T6" fmla="*/ 229 w 592"/>
              <a:gd name="T7" fmla="*/ 151 h 494"/>
              <a:gd name="T8" fmla="*/ 320 w 592"/>
              <a:gd name="T9" fmla="*/ 151 h 494"/>
              <a:gd name="T10" fmla="*/ 366 w 592"/>
              <a:gd name="T11" fmla="*/ 10 h 494"/>
              <a:gd name="T12" fmla="*/ 592 w 592"/>
              <a:gd name="T13" fmla="*/ 91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94">
                <a:moveTo>
                  <a:pt x="0" y="443"/>
                </a:moveTo>
                <a:cubicBezTo>
                  <a:pt x="20" y="430"/>
                  <a:pt x="88" y="360"/>
                  <a:pt x="120" y="363"/>
                </a:cubicBezTo>
                <a:cubicBezTo>
                  <a:pt x="152" y="366"/>
                  <a:pt x="174" y="494"/>
                  <a:pt x="192" y="459"/>
                </a:cubicBezTo>
                <a:cubicBezTo>
                  <a:pt x="210" y="424"/>
                  <a:pt x="208" y="202"/>
                  <a:pt x="229" y="151"/>
                </a:cubicBezTo>
                <a:cubicBezTo>
                  <a:pt x="250" y="100"/>
                  <a:pt x="297" y="174"/>
                  <a:pt x="320" y="151"/>
                </a:cubicBezTo>
                <a:cubicBezTo>
                  <a:pt x="343" y="128"/>
                  <a:pt x="321" y="20"/>
                  <a:pt x="366" y="10"/>
                </a:cubicBezTo>
                <a:cubicBezTo>
                  <a:pt x="411" y="0"/>
                  <a:pt x="545" y="74"/>
                  <a:pt x="592" y="91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3" name="Freeform 21"/>
          <p:cNvSpPr>
            <a:spLocks/>
          </p:cNvSpPr>
          <p:nvPr/>
        </p:nvSpPr>
        <p:spPr bwMode="auto">
          <a:xfrm>
            <a:off x="4965700" y="3525839"/>
            <a:ext cx="965200" cy="396875"/>
          </a:xfrm>
          <a:custGeom>
            <a:avLst/>
            <a:gdLst>
              <a:gd name="T0" fmla="*/ 0 w 608"/>
              <a:gd name="T1" fmla="*/ 123 h 250"/>
              <a:gd name="T2" fmla="*/ 136 w 608"/>
              <a:gd name="T3" fmla="*/ 195 h 250"/>
              <a:gd name="T4" fmla="*/ 269 w 608"/>
              <a:gd name="T5" fmla="*/ 171 h 250"/>
              <a:gd name="T6" fmla="*/ 376 w 608"/>
              <a:gd name="T7" fmla="*/ 83 h 250"/>
              <a:gd name="T8" fmla="*/ 424 w 608"/>
              <a:gd name="T9" fmla="*/ 35 h 250"/>
              <a:gd name="T10" fmla="*/ 440 w 608"/>
              <a:gd name="T11" fmla="*/ 35 h 250"/>
              <a:gd name="T12" fmla="*/ 528 w 608"/>
              <a:gd name="T13" fmla="*/ 243 h 250"/>
              <a:gd name="T14" fmla="*/ 608 w 608"/>
              <a:gd name="T15" fmla="*/ 75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8" h="250">
                <a:moveTo>
                  <a:pt x="0" y="123"/>
                </a:moveTo>
                <a:cubicBezTo>
                  <a:pt x="22" y="135"/>
                  <a:pt x="91" y="187"/>
                  <a:pt x="136" y="195"/>
                </a:cubicBezTo>
                <a:cubicBezTo>
                  <a:pt x="181" y="203"/>
                  <a:pt x="229" y="190"/>
                  <a:pt x="269" y="171"/>
                </a:cubicBezTo>
                <a:cubicBezTo>
                  <a:pt x="309" y="152"/>
                  <a:pt x="350" y="106"/>
                  <a:pt x="376" y="83"/>
                </a:cubicBezTo>
                <a:cubicBezTo>
                  <a:pt x="402" y="60"/>
                  <a:pt x="413" y="43"/>
                  <a:pt x="424" y="35"/>
                </a:cubicBezTo>
                <a:cubicBezTo>
                  <a:pt x="435" y="27"/>
                  <a:pt x="423" y="0"/>
                  <a:pt x="440" y="35"/>
                </a:cubicBezTo>
                <a:cubicBezTo>
                  <a:pt x="457" y="70"/>
                  <a:pt x="500" y="236"/>
                  <a:pt x="528" y="243"/>
                </a:cubicBezTo>
                <a:cubicBezTo>
                  <a:pt x="556" y="250"/>
                  <a:pt x="591" y="110"/>
                  <a:pt x="608" y="7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4" name="Freeform 22"/>
          <p:cNvSpPr>
            <a:spLocks/>
          </p:cNvSpPr>
          <p:nvPr/>
        </p:nvSpPr>
        <p:spPr bwMode="auto">
          <a:xfrm>
            <a:off x="6600826" y="4076700"/>
            <a:ext cx="1008063" cy="431800"/>
          </a:xfrm>
          <a:custGeom>
            <a:avLst/>
            <a:gdLst>
              <a:gd name="T0" fmla="*/ 0 w 635"/>
              <a:gd name="T1" fmla="*/ 272 h 272"/>
              <a:gd name="T2" fmla="*/ 136 w 635"/>
              <a:gd name="T3" fmla="*/ 46 h 272"/>
              <a:gd name="T4" fmla="*/ 317 w 635"/>
              <a:gd name="T5" fmla="*/ 91 h 272"/>
              <a:gd name="T6" fmla="*/ 635 w 635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5" h="272">
                <a:moveTo>
                  <a:pt x="0" y="272"/>
                </a:moveTo>
                <a:cubicBezTo>
                  <a:pt x="41" y="174"/>
                  <a:pt x="83" y="76"/>
                  <a:pt x="136" y="46"/>
                </a:cubicBezTo>
                <a:cubicBezTo>
                  <a:pt x="189" y="16"/>
                  <a:pt x="234" y="99"/>
                  <a:pt x="317" y="91"/>
                </a:cubicBezTo>
                <a:cubicBezTo>
                  <a:pt x="400" y="83"/>
                  <a:pt x="575" y="15"/>
                  <a:pt x="635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5" name="Line 23"/>
          <p:cNvSpPr>
            <a:spLocks noChangeShapeType="1"/>
          </p:cNvSpPr>
          <p:nvPr/>
        </p:nvSpPr>
        <p:spPr bwMode="auto">
          <a:xfrm flipV="1">
            <a:off x="7248525" y="3716339"/>
            <a:ext cx="71913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6" name="Line 24"/>
          <p:cNvSpPr>
            <a:spLocks noChangeShapeType="1"/>
          </p:cNvSpPr>
          <p:nvPr/>
        </p:nvSpPr>
        <p:spPr bwMode="auto">
          <a:xfrm>
            <a:off x="7248525" y="3789363"/>
            <a:ext cx="719138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37" name="Oval 25"/>
          <p:cNvSpPr>
            <a:spLocks noChangeArrowheads="1"/>
          </p:cNvSpPr>
          <p:nvPr/>
        </p:nvSpPr>
        <p:spPr bwMode="auto">
          <a:xfrm>
            <a:off x="8472488" y="3860800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6538" name="Oval 26"/>
          <p:cNvSpPr>
            <a:spLocks noChangeArrowheads="1"/>
          </p:cNvSpPr>
          <p:nvPr/>
        </p:nvSpPr>
        <p:spPr bwMode="auto">
          <a:xfrm>
            <a:off x="8975725" y="3141663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6539" name="Oval 27"/>
          <p:cNvSpPr>
            <a:spLocks noChangeArrowheads="1"/>
          </p:cNvSpPr>
          <p:nvPr/>
        </p:nvSpPr>
        <p:spPr bwMode="auto">
          <a:xfrm>
            <a:off x="8904288" y="486886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6540" name="Line 28"/>
          <p:cNvSpPr>
            <a:spLocks noChangeShapeType="1"/>
          </p:cNvSpPr>
          <p:nvPr/>
        </p:nvSpPr>
        <p:spPr bwMode="auto">
          <a:xfrm flipV="1">
            <a:off x="8759826" y="3429000"/>
            <a:ext cx="288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41" name="Line 29"/>
          <p:cNvSpPr>
            <a:spLocks noChangeShapeType="1"/>
          </p:cNvSpPr>
          <p:nvPr/>
        </p:nvSpPr>
        <p:spPr bwMode="auto">
          <a:xfrm flipH="1" flipV="1">
            <a:off x="8688389" y="4149725"/>
            <a:ext cx="2873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6542" name="Line 30"/>
          <p:cNvSpPr>
            <a:spLocks noChangeShapeType="1"/>
          </p:cNvSpPr>
          <p:nvPr/>
        </p:nvSpPr>
        <p:spPr bwMode="auto">
          <a:xfrm flipV="1">
            <a:off x="9048750" y="3500439"/>
            <a:ext cx="7143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60131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Observation: G1, G2, …,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Gk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are 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-FUN-k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their complements allow transitive orientations that coincide on the common graph.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(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Jampani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Lubiw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): This can be decided in polynomial time by a modification of </a:t>
            </a:r>
            <a:r>
              <a:rPr lang="en-US" alt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Golumbic’s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algorithm.</a:t>
            </a:r>
            <a:endParaRPr lang="en-US" altLang="cs-CZ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Theorem (KKKW): RepExt-FUN is decidable in P time.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62179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Theorem (KKKW): RepExt-FUN is decidable in P time.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!! This is a different question than extending a partial transitive orientation of the complement!!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Theorem (KKKW): RepExt-FUN is decidable in P time.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!! This is a different question than extending a partial transitive orientation of the complement!!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63204" name="Line 4"/>
          <p:cNvSpPr>
            <a:spLocks noChangeShapeType="1"/>
          </p:cNvSpPr>
          <p:nvPr/>
        </p:nvSpPr>
        <p:spPr bwMode="auto">
          <a:xfrm>
            <a:off x="3071814" y="3716339"/>
            <a:ext cx="1587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05" name="Line 5"/>
          <p:cNvSpPr>
            <a:spLocks noChangeShapeType="1"/>
          </p:cNvSpPr>
          <p:nvPr/>
        </p:nvSpPr>
        <p:spPr bwMode="auto">
          <a:xfrm>
            <a:off x="5016500" y="3789363"/>
            <a:ext cx="15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06" name="Freeform 6"/>
          <p:cNvSpPr>
            <a:spLocks/>
          </p:cNvSpPr>
          <p:nvPr/>
        </p:nvSpPr>
        <p:spPr bwMode="auto">
          <a:xfrm>
            <a:off x="3071814" y="4656138"/>
            <a:ext cx="1944687" cy="69850"/>
          </a:xfrm>
          <a:custGeom>
            <a:avLst/>
            <a:gdLst>
              <a:gd name="T0" fmla="*/ 0 w 454"/>
              <a:gd name="T1" fmla="*/ 222 h 267"/>
              <a:gd name="T2" fmla="*/ 46 w 454"/>
              <a:gd name="T3" fmla="*/ 131 h 267"/>
              <a:gd name="T4" fmla="*/ 124 w 454"/>
              <a:gd name="T5" fmla="*/ 25 h 267"/>
              <a:gd name="T6" fmla="*/ 196 w 454"/>
              <a:gd name="T7" fmla="*/ 33 h 267"/>
              <a:gd name="T8" fmla="*/ 273 w 454"/>
              <a:gd name="T9" fmla="*/ 222 h 267"/>
              <a:gd name="T10" fmla="*/ 454 w 454"/>
              <a:gd name="T11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" h="267">
                <a:moveTo>
                  <a:pt x="0" y="222"/>
                </a:moveTo>
                <a:cubicBezTo>
                  <a:pt x="11" y="199"/>
                  <a:pt x="25" y="164"/>
                  <a:pt x="46" y="131"/>
                </a:cubicBezTo>
                <a:cubicBezTo>
                  <a:pt x="67" y="98"/>
                  <a:pt x="99" y="41"/>
                  <a:pt x="124" y="25"/>
                </a:cubicBezTo>
                <a:cubicBezTo>
                  <a:pt x="149" y="9"/>
                  <a:pt x="171" y="0"/>
                  <a:pt x="196" y="33"/>
                </a:cubicBezTo>
                <a:cubicBezTo>
                  <a:pt x="221" y="66"/>
                  <a:pt x="230" y="183"/>
                  <a:pt x="273" y="222"/>
                </a:cubicBezTo>
                <a:cubicBezTo>
                  <a:pt x="316" y="261"/>
                  <a:pt x="378" y="263"/>
                  <a:pt x="454" y="267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07" name="Freeform 7"/>
          <p:cNvSpPr>
            <a:spLocks/>
          </p:cNvSpPr>
          <p:nvPr/>
        </p:nvSpPr>
        <p:spPr bwMode="auto">
          <a:xfrm>
            <a:off x="3098800" y="4292600"/>
            <a:ext cx="1917700" cy="857250"/>
          </a:xfrm>
          <a:custGeom>
            <a:avLst/>
            <a:gdLst>
              <a:gd name="T0" fmla="*/ 0 w 1208"/>
              <a:gd name="T1" fmla="*/ 40 h 540"/>
              <a:gd name="T2" fmla="*/ 303 w 1208"/>
              <a:gd name="T3" fmla="*/ 465 h 540"/>
              <a:gd name="T4" fmla="*/ 451 w 1208"/>
              <a:gd name="T5" fmla="*/ 492 h 540"/>
              <a:gd name="T6" fmla="*/ 668 w 1208"/>
              <a:gd name="T7" fmla="*/ 492 h 540"/>
              <a:gd name="T8" fmla="*/ 895 w 1208"/>
              <a:gd name="T9" fmla="*/ 458 h 540"/>
              <a:gd name="T10" fmla="*/ 1208 w 1208"/>
              <a:gd name="T11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8" h="540">
                <a:moveTo>
                  <a:pt x="0" y="40"/>
                </a:moveTo>
                <a:cubicBezTo>
                  <a:pt x="50" y="109"/>
                  <a:pt x="228" y="390"/>
                  <a:pt x="303" y="465"/>
                </a:cubicBezTo>
                <a:cubicBezTo>
                  <a:pt x="378" y="540"/>
                  <a:pt x="390" y="488"/>
                  <a:pt x="451" y="492"/>
                </a:cubicBezTo>
                <a:cubicBezTo>
                  <a:pt x="512" y="497"/>
                  <a:pt x="594" y="498"/>
                  <a:pt x="668" y="492"/>
                </a:cubicBezTo>
                <a:cubicBezTo>
                  <a:pt x="742" y="487"/>
                  <a:pt x="805" y="540"/>
                  <a:pt x="895" y="458"/>
                </a:cubicBezTo>
                <a:cubicBezTo>
                  <a:pt x="985" y="376"/>
                  <a:pt x="1143" y="96"/>
                  <a:pt x="1208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08" name="Freeform 8"/>
          <p:cNvSpPr>
            <a:spLocks/>
          </p:cNvSpPr>
          <p:nvPr/>
        </p:nvSpPr>
        <p:spPr bwMode="auto">
          <a:xfrm>
            <a:off x="3071814" y="3962400"/>
            <a:ext cx="1944687" cy="1231900"/>
          </a:xfrm>
          <a:custGeom>
            <a:avLst/>
            <a:gdLst>
              <a:gd name="T0" fmla="*/ 0 w 1225"/>
              <a:gd name="T1" fmla="*/ 776 h 776"/>
              <a:gd name="T2" fmla="*/ 233 w 1225"/>
              <a:gd name="T3" fmla="*/ 744 h 776"/>
              <a:gd name="T4" fmla="*/ 401 w 1225"/>
              <a:gd name="T5" fmla="*/ 640 h 776"/>
              <a:gd name="T6" fmla="*/ 529 w 1225"/>
              <a:gd name="T7" fmla="*/ 560 h 776"/>
              <a:gd name="T8" fmla="*/ 705 w 1225"/>
              <a:gd name="T9" fmla="*/ 376 h 776"/>
              <a:gd name="T10" fmla="*/ 1225 w 1225"/>
              <a:gd name="T11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5" h="776">
                <a:moveTo>
                  <a:pt x="0" y="776"/>
                </a:moveTo>
                <a:cubicBezTo>
                  <a:pt x="39" y="771"/>
                  <a:pt x="166" y="767"/>
                  <a:pt x="233" y="744"/>
                </a:cubicBezTo>
                <a:cubicBezTo>
                  <a:pt x="300" y="721"/>
                  <a:pt x="352" y="671"/>
                  <a:pt x="401" y="640"/>
                </a:cubicBezTo>
                <a:cubicBezTo>
                  <a:pt x="450" y="609"/>
                  <a:pt x="478" y="604"/>
                  <a:pt x="529" y="560"/>
                </a:cubicBezTo>
                <a:cubicBezTo>
                  <a:pt x="580" y="516"/>
                  <a:pt x="589" y="469"/>
                  <a:pt x="705" y="376"/>
                </a:cubicBezTo>
                <a:cubicBezTo>
                  <a:pt x="821" y="283"/>
                  <a:pt x="1117" y="78"/>
                  <a:pt x="1225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09" name="Freeform 9"/>
          <p:cNvSpPr>
            <a:spLocks/>
          </p:cNvSpPr>
          <p:nvPr/>
        </p:nvSpPr>
        <p:spPr bwMode="auto">
          <a:xfrm>
            <a:off x="3048000" y="4076700"/>
            <a:ext cx="1943100" cy="1130300"/>
          </a:xfrm>
          <a:custGeom>
            <a:avLst/>
            <a:gdLst>
              <a:gd name="T0" fmla="*/ 0 w 1224"/>
              <a:gd name="T1" fmla="*/ 0 h 712"/>
              <a:gd name="T2" fmla="*/ 240 w 1224"/>
              <a:gd name="T3" fmla="*/ 24 h 712"/>
              <a:gd name="T4" fmla="*/ 488 w 1224"/>
              <a:gd name="T5" fmla="*/ 64 h 712"/>
              <a:gd name="T6" fmla="*/ 712 w 1224"/>
              <a:gd name="T7" fmla="*/ 296 h 712"/>
              <a:gd name="T8" fmla="*/ 840 w 1224"/>
              <a:gd name="T9" fmla="*/ 432 h 712"/>
              <a:gd name="T10" fmla="*/ 944 w 1224"/>
              <a:gd name="T11" fmla="*/ 528 h 712"/>
              <a:gd name="T12" fmla="*/ 1224 w 1224"/>
              <a:gd name="T13" fmla="*/ 71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4" h="712">
                <a:moveTo>
                  <a:pt x="0" y="0"/>
                </a:moveTo>
                <a:cubicBezTo>
                  <a:pt x="40" y="5"/>
                  <a:pt x="159" y="13"/>
                  <a:pt x="240" y="24"/>
                </a:cubicBezTo>
                <a:cubicBezTo>
                  <a:pt x="321" y="35"/>
                  <a:pt x="409" y="19"/>
                  <a:pt x="488" y="64"/>
                </a:cubicBezTo>
                <a:cubicBezTo>
                  <a:pt x="567" y="109"/>
                  <a:pt x="653" y="235"/>
                  <a:pt x="712" y="296"/>
                </a:cubicBezTo>
                <a:cubicBezTo>
                  <a:pt x="771" y="357"/>
                  <a:pt x="801" y="393"/>
                  <a:pt x="840" y="432"/>
                </a:cubicBezTo>
                <a:cubicBezTo>
                  <a:pt x="879" y="471"/>
                  <a:pt x="880" y="481"/>
                  <a:pt x="944" y="528"/>
                </a:cubicBezTo>
                <a:cubicBezTo>
                  <a:pt x="1008" y="575"/>
                  <a:pt x="1166" y="674"/>
                  <a:pt x="1224" y="712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10" name="Oval 10"/>
          <p:cNvSpPr>
            <a:spLocks noChangeArrowheads="1"/>
          </p:cNvSpPr>
          <p:nvPr/>
        </p:nvSpPr>
        <p:spPr bwMode="auto">
          <a:xfrm>
            <a:off x="6240463" y="4652963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11" name="Oval 11"/>
          <p:cNvSpPr>
            <a:spLocks noChangeArrowheads="1"/>
          </p:cNvSpPr>
          <p:nvPr/>
        </p:nvSpPr>
        <p:spPr bwMode="auto">
          <a:xfrm>
            <a:off x="7824788" y="4581525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12" name="Oval 12"/>
          <p:cNvSpPr>
            <a:spLocks noChangeArrowheads="1"/>
          </p:cNvSpPr>
          <p:nvPr/>
        </p:nvSpPr>
        <p:spPr bwMode="auto">
          <a:xfrm>
            <a:off x="7032625" y="4005263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13" name="Oval 13"/>
          <p:cNvSpPr>
            <a:spLocks noChangeArrowheads="1"/>
          </p:cNvSpPr>
          <p:nvPr/>
        </p:nvSpPr>
        <p:spPr bwMode="auto">
          <a:xfrm>
            <a:off x="7043738" y="5275263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14" name="Line 14"/>
          <p:cNvSpPr>
            <a:spLocks noChangeShapeType="1"/>
          </p:cNvSpPr>
          <p:nvPr/>
        </p:nvSpPr>
        <p:spPr bwMode="auto">
          <a:xfrm flipV="1">
            <a:off x="6600826" y="4724401"/>
            <a:ext cx="1222375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15" name="Line 15"/>
          <p:cNvSpPr>
            <a:spLocks noChangeShapeType="1"/>
          </p:cNvSpPr>
          <p:nvPr/>
        </p:nvSpPr>
        <p:spPr bwMode="auto">
          <a:xfrm>
            <a:off x="6527801" y="4941888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16" name="Line 16"/>
          <p:cNvSpPr>
            <a:spLocks noChangeShapeType="1"/>
          </p:cNvSpPr>
          <p:nvPr/>
        </p:nvSpPr>
        <p:spPr bwMode="auto">
          <a:xfrm flipH="1">
            <a:off x="6527801" y="4292601"/>
            <a:ext cx="5048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17" name="Line 17"/>
          <p:cNvSpPr>
            <a:spLocks noChangeShapeType="1"/>
          </p:cNvSpPr>
          <p:nvPr/>
        </p:nvSpPr>
        <p:spPr bwMode="auto">
          <a:xfrm flipH="1">
            <a:off x="7175500" y="4365625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18" name="Line 18"/>
          <p:cNvSpPr>
            <a:spLocks noChangeShapeType="1"/>
          </p:cNvSpPr>
          <p:nvPr/>
        </p:nvSpPr>
        <p:spPr bwMode="auto">
          <a:xfrm>
            <a:off x="7319964" y="4221163"/>
            <a:ext cx="5048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19" name="Line 19"/>
          <p:cNvSpPr>
            <a:spLocks noChangeShapeType="1"/>
          </p:cNvSpPr>
          <p:nvPr/>
        </p:nvSpPr>
        <p:spPr bwMode="auto">
          <a:xfrm flipH="1">
            <a:off x="7319963" y="4868864"/>
            <a:ext cx="5762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20" name="Oval 20"/>
          <p:cNvSpPr>
            <a:spLocks noChangeArrowheads="1"/>
          </p:cNvSpPr>
          <p:nvPr/>
        </p:nvSpPr>
        <p:spPr bwMode="auto">
          <a:xfrm>
            <a:off x="8112125" y="3716338"/>
            <a:ext cx="304800" cy="3048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21" name="Line 21"/>
          <p:cNvSpPr>
            <a:spLocks noChangeShapeType="1"/>
          </p:cNvSpPr>
          <p:nvPr/>
        </p:nvSpPr>
        <p:spPr bwMode="auto">
          <a:xfrm flipH="1">
            <a:off x="8040688" y="4005263"/>
            <a:ext cx="2159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64227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Theorem (KKKW): RepExt-FUN is decidable in P time.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!! This is a different question than extending a partial transitive orientation of the complement!!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64228" name="Line 4"/>
          <p:cNvSpPr>
            <a:spLocks noChangeShapeType="1"/>
          </p:cNvSpPr>
          <p:nvPr/>
        </p:nvSpPr>
        <p:spPr bwMode="auto">
          <a:xfrm>
            <a:off x="3071814" y="3716339"/>
            <a:ext cx="1587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29" name="Line 5"/>
          <p:cNvSpPr>
            <a:spLocks noChangeShapeType="1"/>
          </p:cNvSpPr>
          <p:nvPr/>
        </p:nvSpPr>
        <p:spPr bwMode="auto">
          <a:xfrm>
            <a:off x="5016500" y="3789363"/>
            <a:ext cx="15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30" name="Freeform 6"/>
          <p:cNvSpPr>
            <a:spLocks/>
          </p:cNvSpPr>
          <p:nvPr/>
        </p:nvSpPr>
        <p:spPr bwMode="auto">
          <a:xfrm>
            <a:off x="3071814" y="4656138"/>
            <a:ext cx="1944687" cy="69850"/>
          </a:xfrm>
          <a:custGeom>
            <a:avLst/>
            <a:gdLst>
              <a:gd name="T0" fmla="*/ 0 w 454"/>
              <a:gd name="T1" fmla="*/ 222 h 267"/>
              <a:gd name="T2" fmla="*/ 46 w 454"/>
              <a:gd name="T3" fmla="*/ 131 h 267"/>
              <a:gd name="T4" fmla="*/ 124 w 454"/>
              <a:gd name="T5" fmla="*/ 25 h 267"/>
              <a:gd name="T6" fmla="*/ 196 w 454"/>
              <a:gd name="T7" fmla="*/ 33 h 267"/>
              <a:gd name="T8" fmla="*/ 273 w 454"/>
              <a:gd name="T9" fmla="*/ 222 h 267"/>
              <a:gd name="T10" fmla="*/ 454 w 454"/>
              <a:gd name="T11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" h="267">
                <a:moveTo>
                  <a:pt x="0" y="222"/>
                </a:moveTo>
                <a:cubicBezTo>
                  <a:pt x="11" y="199"/>
                  <a:pt x="25" y="164"/>
                  <a:pt x="46" y="131"/>
                </a:cubicBezTo>
                <a:cubicBezTo>
                  <a:pt x="67" y="98"/>
                  <a:pt x="99" y="41"/>
                  <a:pt x="124" y="25"/>
                </a:cubicBezTo>
                <a:cubicBezTo>
                  <a:pt x="149" y="9"/>
                  <a:pt x="171" y="0"/>
                  <a:pt x="196" y="33"/>
                </a:cubicBezTo>
                <a:cubicBezTo>
                  <a:pt x="221" y="66"/>
                  <a:pt x="230" y="183"/>
                  <a:pt x="273" y="222"/>
                </a:cubicBezTo>
                <a:cubicBezTo>
                  <a:pt x="316" y="261"/>
                  <a:pt x="378" y="263"/>
                  <a:pt x="454" y="267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31" name="Freeform 7"/>
          <p:cNvSpPr>
            <a:spLocks/>
          </p:cNvSpPr>
          <p:nvPr/>
        </p:nvSpPr>
        <p:spPr bwMode="auto">
          <a:xfrm>
            <a:off x="3098800" y="4292600"/>
            <a:ext cx="1917700" cy="857250"/>
          </a:xfrm>
          <a:custGeom>
            <a:avLst/>
            <a:gdLst>
              <a:gd name="T0" fmla="*/ 0 w 1208"/>
              <a:gd name="T1" fmla="*/ 40 h 540"/>
              <a:gd name="T2" fmla="*/ 303 w 1208"/>
              <a:gd name="T3" fmla="*/ 465 h 540"/>
              <a:gd name="T4" fmla="*/ 451 w 1208"/>
              <a:gd name="T5" fmla="*/ 492 h 540"/>
              <a:gd name="T6" fmla="*/ 668 w 1208"/>
              <a:gd name="T7" fmla="*/ 492 h 540"/>
              <a:gd name="T8" fmla="*/ 895 w 1208"/>
              <a:gd name="T9" fmla="*/ 458 h 540"/>
              <a:gd name="T10" fmla="*/ 1208 w 1208"/>
              <a:gd name="T11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8" h="540">
                <a:moveTo>
                  <a:pt x="0" y="40"/>
                </a:moveTo>
                <a:cubicBezTo>
                  <a:pt x="50" y="109"/>
                  <a:pt x="228" y="390"/>
                  <a:pt x="303" y="465"/>
                </a:cubicBezTo>
                <a:cubicBezTo>
                  <a:pt x="378" y="540"/>
                  <a:pt x="390" y="488"/>
                  <a:pt x="451" y="492"/>
                </a:cubicBezTo>
                <a:cubicBezTo>
                  <a:pt x="512" y="497"/>
                  <a:pt x="594" y="498"/>
                  <a:pt x="668" y="492"/>
                </a:cubicBezTo>
                <a:cubicBezTo>
                  <a:pt x="742" y="487"/>
                  <a:pt x="805" y="540"/>
                  <a:pt x="895" y="458"/>
                </a:cubicBezTo>
                <a:cubicBezTo>
                  <a:pt x="985" y="376"/>
                  <a:pt x="1143" y="96"/>
                  <a:pt x="1208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32" name="Freeform 8"/>
          <p:cNvSpPr>
            <a:spLocks/>
          </p:cNvSpPr>
          <p:nvPr/>
        </p:nvSpPr>
        <p:spPr bwMode="auto">
          <a:xfrm>
            <a:off x="3071814" y="3962400"/>
            <a:ext cx="1944687" cy="1231900"/>
          </a:xfrm>
          <a:custGeom>
            <a:avLst/>
            <a:gdLst>
              <a:gd name="T0" fmla="*/ 0 w 1225"/>
              <a:gd name="T1" fmla="*/ 776 h 776"/>
              <a:gd name="T2" fmla="*/ 233 w 1225"/>
              <a:gd name="T3" fmla="*/ 744 h 776"/>
              <a:gd name="T4" fmla="*/ 401 w 1225"/>
              <a:gd name="T5" fmla="*/ 640 h 776"/>
              <a:gd name="T6" fmla="*/ 529 w 1225"/>
              <a:gd name="T7" fmla="*/ 560 h 776"/>
              <a:gd name="T8" fmla="*/ 705 w 1225"/>
              <a:gd name="T9" fmla="*/ 376 h 776"/>
              <a:gd name="T10" fmla="*/ 1225 w 1225"/>
              <a:gd name="T11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5" h="776">
                <a:moveTo>
                  <a:pt x="0" y="776"/>
                </a:moveTo>
                <a:cubicBezTo>
                  <a:pt x="39" y="771"/>
                  <a:pt x="166" y="767"/>
                  <a:pt x="233" y="744"/>
                </a:cubicBezTo>
                <a:cubicBezTo>
                  <a:pt x="300" y="721"/>
                  <a:pt x="352" y="671"/>
                  <a:pt x="401" y="640"/>
                </a:cubicBezTo>
                <a:cubicBezTo>
                  <a:pt x="450" y="609"/>
                  <a:pt x="478" y="604"/>
                  <a:pt x="529" y="560"/>
                </a:cubicBezTo>
                <a:cubicBezTo>
                  <a:pt x="580" y="516"/>
                  <a:pt x="589" y="469"/>
                  <a:pt x="705" y="376"/>
                </a:cubicBezTo>
                <a:cubicBezTo>
                  <a:pt x="821" y="283"/>
                  <a:pt x="1117" y="78"/>
                  <a:pt x="1225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33" name="Freeform 9"/>
          <p:cNvSpPr>
            <a:spLocks/>
          </p:cNvSpPr>
          <p:nvPr/>
        </p:nvSpPr>
        <p:spPr bwMode="auto">
          <a:xfrm>
            <a:off x="3048000" y="4076700"/>
            <a:ext cx="1943100" cy="1130300"/>
          </a:xfrm>
          <a:custGeom>
            <a:avLst/>
            <a:gdLst>
              <a:gd name="T0" fmla="*/ 0 w 1224"/>
              <a:gd name="T1" fmla="*/ 0 h 712"/>
              <a:gd name="T2" fmla="*/ 240 w 1224"/>
              <a:gd name="T3" fmla="*/ 24 h 712"/>
              <a:gd name="T4" fmla="*/ 488 w 1224"/>
              <a:gd name="T5" fmla="*/ 64 h 712"/>
              <a:gd name="T6" fmla="*/ 712 w 1224"/>
              <a:gd name="T7" fmla="*/ 296 h 712"/>
              <a:gd name="T8" fmla="*/ 840 w 1224"/>
              <a:gd name="T9" fmla="*/ 432 h 712"/>
              <a:gd name="T10" fmla="*/ 944 w 1224"/>
              <a:gd name="T11" fmla="*/ 528 h 712"/>
              <a:gd name="T12" fmla="*/ 1224 w 1224"/>
              <a:gd name="T13" fmla="*/ 71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4" h="712">
                <a:moveTo>
                  <a:pt x="0" y="0"/>
                </a:moveTo>
                <a:cubicBezTo>
                  <a:pt x="40" y="5"/>
                  <a:pt x="159" y="13"/>
                  <a:pt x="240" y="24"/>
                </a:cubicBezTo>
                <a:cubicBezTo>
                  <a:pt x="321" y="35"/>
                  <a:pt x="409" y="19"/>
                  <a:pt x="488" y="64"/>
                </a:cubicBezTo>
                <a:cubicBezTo>
                  <a:pt x="567" y="109"/>
                  <a:pt x="653" y="235"/>
                  <a:pt x="712" y="296"/>
                </a:cubicBezTo>
                <a:cubicBezTo>
                  <a:pt x="771" y="357"/>
                  <a:pt x="801" y="393"/>
                  <a:pt x="840" y="432"/>
                </a:cubicBezTo>
                <a:cubicBezTo>
                  <a:pt x="879" y="471"/>
                  <a:pt x="880" y="481"/>
                  <a:pt x="944" y="528"/>
                </a:cubicBezTo>
                <a:cubicBezTo>
                  <a:pt x="1008" y="575"/>
                  <a:pt x="1166" y="674"/>
                  <a:pt x="1224" y="712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34" name="Oval 10"/>
          <p:cNvSpPr>
            <a:spLocks noChangeArrowheads="1"/>
          </p:cNvSpPr>
          <p:nvPr/>
        </p:nvSpPr>
        <p:spPr bwMode="auto">
          <a:xfrm>
            <a:off x="6240463" y="4652963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35" name="Oval 11"/>
          <p:cNvSpPr>
            <a:spLocks noChangeArrowheads="1"/>
          </p:cNvSpPr>
          <p:nvPr/>
        </p:nvSpPr>
        <p:spPr bwMode="auto">
          <a:xfrm>
            <a:off x="7824788" y="4581525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36" name="Oval 12"/>
          <p:cNvSpPr>
            <a:spLocks noChangeArrowheads="1"/>
          </p:cNvSpPr>
          <p:nvPr/>
        </p:nvSpPr>
        <p:spPr bwMode="auto">
          <a:xfrm>
            <a:off x="7032625" y="4005263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7043738" y="5275263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38" name="Line 14"/>
          <p:cNvSpPr>
            <a:spLocks noChangeShapeType="1"/>
          </p:cNvSpPr>
          <p:nvPr/>
        </p:nvSpPr>
        <p:spPr bwMode="auto">
          <a:xfrm flipV="1">
            <a:off x="6600826" y="4724401"/>
            <a:ext cx="1222375" cy="730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39" name="Line 15"/>
          <p:cNvSpPr>
            <a:spLocks noChangeShapeType="1"/>
          </p:cNvSpPr>
          <p:nvPr/>
        </p:nvSpPr>
        <p:spPr bwMode="auto">
          <a:xfrm>
            <a:off x="6527801" y="4941888"/>
            <a:ext cx="504825" cy="431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0" name="Line 16"/>
          <p:cNvSpPr>
            <a:spLocks noChangeShapeType="1"/>
          </p:cNvSpPr>
          <p:nvPr/>
        </p:nvSpPr>
        <p:spPr bwMode="auto">
          <a:xfrm flipH="1">
            <a:off x="6527801" y="4292601"/>
            <a:ext cx="504825" cy="3603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1" name="Line 17"/>
          <p:cNvSpPr>
            <a:spLocks noChangeShapeType="1"/>
          </p:cNvSpPr>
          <p:nvPr/>
        </p:nvSpPr>
        <p:spPr bwMode="auto">
          <a:xfrm flipH="1">
            <a:off x="7175500" y="4365625"/>
            <a:ext cx="0" cy="9350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2" name="Line 18"/>
          <p:cNvSpPr>
            <a:spLocks noChangeShapeType="1"/>
          </p:cNvSpPr>
          <p:nvPr/>
        </p:nvSpPr>
        <p:spPr bwMode="auto">
          <a:xfrm>
            <a:off x="7319964" y="4221163"/>
            <a:ext cx="504825" cy="3603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3" name="Line 19"/>
          <p:cNvSpPr>
            <a:spLocks noChangeShapeType="1"/>
          </p:cNvSpPr>
          <p:nvPr/>
        </p:nvSpPr>
        <p:spPr bwMode="auto">
          <a:xfrm flipH="1">
            <a:off x="7319963" y="4868864"/>
            <a:ext cx="576262" cy="5048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4" name="Oval 20"/>
          <p:cNvSpPr>
            <a:spLocks noChangeArrowheads="1"/>
          </p:cNvSpPr>
          <p:nvPr/>
        </p:nvSpPr>
        <p:spPr bwMode="auto">
          <a:xfrm>
            <a:off x="8112125" y="3716338"/>
            <a:ext cx="304800" cy="3048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45" name="Line 21"/>
          <p:cNvSpPr>
            <a:spLocks noChangeShapeType="1"/>
          </p:cNvSpPr>
          <p:nvPr/>
        </p:nvSpPr>
        <p:spPr bwMode="auto">
          <a:xfrm flipH="1">
            <a:off x="8040688" y="4005263"/>
            <a:ext cx="215900" cy="5762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6" name="Line 22"/>
          <p:cNvSpPr>
            <a:spLocks noChangeShapeType="1"/>
          </p:cNvSpPr>
          <p:nvPr/>
        </p:nvSpPr>
        <p:spPr bwMode="auto">
          <a:xfrm flipV="1">
            <a:off x="7319963" y="3933826"/>
            <a:ext cx="7921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7" name="Line 23"/>
          <p:cNvSpPr>
            <a:spLocks noChangeShapeType="1"/>
          </p:cNvSpPr>
          <p:nvPr/>
        </p:nvSpPr>
        <p:spPr bwMode="auto">
          <a:xfrm flipV="1">
            <a:off x="6600825" y="4005263"/>
            <a:ext cx="15113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4248" name="Line 24"/>
          <p:cNvSpPr>
            <a:spLocks noChangeShapeType="1"/>
          </p:cNvSpPr>
          <p:nvPr/>
        </p:nvSpPr>
        <p:spPr bwMode="auto">
          <a:xfrm flipV="1">
            <a:off x="7248525" y="4005263"/>
            <a:ext cx="9350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4.1 Function Graphs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Theorem (KKKW): RepExt-FUN is decidable in P time.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!! This is a different question than extending a partial transitive orientation of the complement!!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7540" name="Line 4"/>
          <p:cNvSpPr>
            <a:spLocks noChangeShapeType="1"/>
          </p:cNvSpPr>
          <p:nvPr/>
        </p:nvSpPr>
        <p:spPr bwMode="auto">
          <a:xfrm>
            <a:off x="3071814" y="3716339"/>
            <a:ext cx="1587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41" name="Line 5"/>
          <p:cNvSpPr>
            <a:spLocks noChangeShapeType="1"/>
          </p:cNvSpPr>
          <p:nvPr/>
        </p:nvSpPr>
        <p:spPr bwMode="auto">
          <a:xfrm>
            <a:off x="5016500" y="3789363"/>
            <a:ext cx="15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42" name="Freeform 6"/>
          <p:cNvSpPr>
            <a:spLocks/>
          </p:cNvSpPr>
          <p:nvPr/>
        </p:nvSpPr>
        <p:spPr bwMode="auto">
          <a:xfrm>
            <a:off x="3071814" y="4656138"/>
            <a:ext cx="1944687" cy="69850"/>
          </a:xfrm>
          <a:custGeom>
            <a:avLst/>
            <a:gdLst>
              <a:gd name="T0" fmla="*/ 0 w 454"/>
              <a:gd name="T1" fmla="*/ 222 h 267"/>
              <a:gd name="T2" fmla="*/ 46 w 454"/>
              <a:gd name="T3" fmla="*/ 131 h 267"/>
              <a:gd name="T4" fmla="*/ 124 w 454"/>
              <a:gd name="T5" fmla="*/ 25 h 267"/>
              <a:gd name="T6" fmla="*/ 196 w 454"/>
              <a:gd name="T7" fmla="*/ 33 h 267"/>
              <a:gd name="T8" fmla="*/ 273 w 454"/>
              <a:gd name="T9" fmla="*/ 222 h 267"/>
              <a:gd name="T10" fmla="*/ 454 w 454"/>
              <a:gd name="T11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" h="267">
                <a:moveTo>
                  <a:pt x="0" y="222"/>
                </a:moveTo>
                <a:cubicBezTo>
                  <a:pt x="11" y="199"/>
                  <a:pt x="25" y="164"/>
                  <a:pt x="46" y="131"/>
                </a:cubicBezTo>
                <a:cubicBezTo>
                  <a:pt x="67" y="98"/>
                  <a:pt x="99" y="41"/>
                  <a:pt x="124" y="25"/>
                </a:cubicBezTo>
                <a:cubicBezTo>
                  <a:pt x="149" y="9"/>
                  <a:pt x="171" y="0"/>
                  <a:pt x="196" y="33"/>
                </a:cubicBezTo>
                <a:cubicBezTo>
                  <a:pt x="221" y="66"/>
                  <a:pt x="230" y="183"/>
                  <a:pt x="273" y="222"/>
                </a:cubicBezTo>
                <a:cubicBezTo>
                  <a:pt x="316" y="261"/>
                  <a:pt x="378" y="263"/>
                  <a:pt x="454" y="267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43" name="Freeform 7"/>
          <p:cNvSpPr>
            <a:spLocks/>
          </p:cNvSpPr>
          <p:nvPr/>
        </p:nvSpPr>
        <p:spPr bwMode="auto">
          <a:xfrm>
            <a:off x="3098800" y="4292600"/>
            <a:ext cx="1917700" cy="857250"/>
          </a:xfrm>
          <a:custGeom>
            <a:avLst/>
            <a:gdLst>
              <a:gd name="T0" fmla="*/ 0 w 1208"/>
              <a:gd name="T1" fmla="*/ 40 h 540"/>
              <a:gd name="T2" fmla="*/ 303 w 1208"/>
              <a:gd name="T3" fmla="*/ 465 h 540"/>
              <a:gd name="T4" fmla="*/ 451 w 1208"/>
              <a:gd name="T5" fmla="*/ 492 h 540"/>
              <a:gd name="T6" fmla="*/ 668 w 1208"/>
              <a:gd name="T7" fmla="*/ 492 h 540"/>
              <a:gd name="T8" fmla="*/ 895 w 1208"/>
              <a:gd name="T9" fmla="*/ 458 h 540"/>
              <a:gd name="T10" fmla="*/ 1208 w 1208"/>
              <a:gd name="T11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8" h="540">
                <a:moveTo>
                  <a:pt x="0" y="40"/>
                </a:moveTo>
                <a:cubicBezTo>
                  <a:pt x="50" y="109"/>
                  <a:pt x="228" y="390"/>
                  <a:pt x="303" y="465"/>
                </a:cubicBezTo>
                <a:cubicBezTo>
                  <a:pt x="378" y="540"/>
                  <a:pt x="390" y="488"/>
                  <a:pt x="451" y="492"/>
                </a:cubicBezTo>
                <a:cubicBezTo>
                  <a:pt x="512" y="497"/>
                  <a:pt x="594" y="498"/>
                  <a:pt x="668" y="492"/>
                </a:cubicBezTo>
                <a:cubicBezTo>
                  <a:pt x="742" y="487"/>
                  <a:pt x="805" y="540"/>
                  <a:pt x="895" y="458"/>
                </a:cubicBezTo>
                <a:cubicBezTo>
                  <a:pt x="985" y="376"/>
                  <a:pt x="1143" y="96"/>
                  <a:pt x="1208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44" name="Freeform 8"/>
          <p:cNvSpPr>
            <a:spLocks/>
          </p:cNvSpPr>
          <p:nvPr/>
        </p:nvSpPr>
        <p:spPr bwMode="auto">
          <a:xfrm>
            <a:off x="3071814" y="3962400"/>
            <a:ext cx="1944687" cy="1231900"/>
          </a:xfrm>
          <a:custGeom>
            <a:avLst/>
            <a:gdLst>
              <a:gd name="T0" fmla="*/ 0 w 1225"/>
              <a:gd name="T1" fmla="*/ 776 h 776"/>
              <a:gd name="T2" fmla="*/ 233 w 1225"/>
              <a:gd name="T3" fmla="*/ 744 h 776"/>
              <a:gd name="T4" fmla="*/ 401 w 1225"/>
              <a:gd name="T5" fmla="*/ 640 h 776"/>
              <a:gd name="T6" fmla="*/ 529 w 1225"/>
              <a:gd name="T7" fmla="*/ 560 h 776"/>
              <a:gd name="T8" fmla="*/ 705 w 1225"/>
              <a:gd name="T9" fmla="*/ 376 h 776"/>
              <a:gd name="T10" fmla="*/ 1225 w 1225"/>
              <a:gd name="T11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5" h="776">
                <a:moveTo>
                  <a:pt x="0" y="776"/>
                </a:moveTo>
                <a:cubicBezTo>
                  <a:pt x="39" y="771"/>
                  <a:pt x="166" y="767"/>
                  <a:pt x="233" y="744"/>
                </a:cubicBezTo>
                <a:cubicBezTo>
                  <a:pt x="300" y="721"/>
                  <a:pt x="352" y="671"/>
                  <a:pt x="401" y="640"/>
                </a:cubicBezTo>
                <a:cubicBezTo>
                  <a:pt x="450" y="609"/>
                  <a:pt x="478" y="604"/>
                  <a:pt x="529" y="560"/>
                </a:cubicBezTo>
                <a:cubicBezTo>
                  <a:pt x="580" y="516"/>
                  <a:pt x="589" y="469"/>
                  <a:pt x="705" y="376"/>
                </a:cubicBezTo>
                <a:cubicBezTo>
                  <a:pt x="821" y="283"/>
                  <a:pt x="1117" y="78"/>
                  <a:pt x="1225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45" name="Freeform 9"/>
          <p:cNvSpPr>
            <a:spLocks/>
          </p:cNvSpPr>
          <p:nvPr/>
        </p:nvSpPr>
        <p:spPr bwMode="auto">
          <a:xfrm>
            <a:off x="3048000" y="4076700"/>
            <a:ext cx="1943100" cy="1130300"/>
          </a:xfrm>
          <a:custGeom>
            <a:avLst/>
            <a:gdLst>
              <a:gd name="T0" fmla="*/ 0 w 1224"/>
              <a:gd name="T1" fmla="*/ 0 h 712"/>
              <a:gd name="T2" fmla="*/ 240 w 1224"/>
              <a:gd name="T3" fmla="*/ 24 h 712"/>
              <a:gd name="T4" fmla="*/ 488 w 1224"/>
              <a:gd name="T5" fmla="*/ 64 h 712"/>
              <a:gd name="T6" fmla="*/ 712 w 1224"/>
              <a:gd name="T7" fmla="*/ 296 h 712"/>
              <a:gd name="T8" fmla="*/ 840 w 1224"/>
              <a:gd name="T9" fmla="*/ 432 h 712"/>
              <a:gd name="T10" fmla="*/ 944 w 1224"/>
              <a:gd name="T11" fmla="*/ 528 h 712"/>
              <a:gd name="T12" fmla="*/ 1224 w 1224"/>
              <a:gd name="T13" fmla="*/ 71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4" h="712">
                <a:moveTo>
                  <a:pt x="0" y="0"/>
                </a:moveTo>
                <a:cubicBezTo>
                  <a:pt x="40" y="5"/>
                  <a:pt x="159" y="13"/>
                  <a:pt x="240" y="24"/>
                </a:cubicBezTo>
                <a:cubicBezTo>
                  <a:pt x="321" y="35"/>
                  <a:pt x="409" y="19"/>
                  <a:pt x="488" y="64"/>
                </a:cubicBezTo>
                <a:cubicBezTo>
                  <a:pt x="567" y="109"/>
                  <a:pt x="653" y="235"/>
                  <a:pt x="712" y="296"/>
                </a:cubicBezTo>
                <a:cubicBezTo>
                  <a:pt x="771" y="357"/>
                  <a:pt x="801" y="393"/>
                  <a:pt x="840" y="432"/>
                </a:cubicBezTo>
                <a:cubicBezTo>
                  <a:pt x="879" y="471"/>
                  <a:pt x="880" y="481"/>
                  <a:pt x="944" y="528"/>
                </a:cubicBezTo>
                <a:cubicBezTo>
                  <a:pt x="1008" y="575"/>
                  <a:pt x="1166" y="674"/>
                  <a:pt x="1224" y="712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46" name="Oval 10"/>
          <p:cNvSpPr>
            <a:spLocks noChangeArrowheads="1"/>
          </p:cNvSpPr>
          <p:nvPr/>
        </p:nvSpPr>
        <p:spPr bwMode="auto">
          <a:xfrm>
            <a:off x="6240463" y="4652963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7547" name="Oval 11"/>
          <p:cNvSpPr>
            <a:spLocks noChangeArrowheads="1"/>
          </p:cNvSpPr>
          <p:nvPr/>
        </p:nvSpPr>
        <p:spPr bwMode="auto">
          <a:xfrm>
            <a:off x="7824788" y="4581525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7548" name="Oval 12"/>
          <p:cNvSpPr>
            <a:spLocks noChangeArrowheads="1"/>
          </p:cNvSpPr>
          <p:nvPr/>
        </p:nvSpPr>
        <p:spPr bwMode="auto">
          <a:xfrm>
            <a:off x="7032625" y="4005263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7549" name="Oval 13"/>
          <p:cNvSpPr>
            <a:spLocks noChangeArrowheads="1"/>
          </p:cNvSpPr>
          <p:nvPr/>
        </p:nvSpPr>
        <p:spPr bwMode="auto">
          <a:xfrm>
            <a:off x="7043738" y="5275263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7550" name="Line 14"/>
          <p:cNvSpPr>
            <a:spLocks noChangeShapeType="1"/>
          </p:cNvSpPr>
          <p:nvPr/>
        </p:nvSpPr>
        <p:spPr bwMode="auto">
          <a:xfrm flipV="1">
            <a:off x="6600826" y="4724401"/>
            <a:ext cx="1222375" cy="730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>
            <a:off x="6527801" y="4941888"/>
            <a:ext cx="504825" cy="431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2" name="Line 16"/>
          <p:cNvSpPr>
            <a:spLocks noChangeShapeType="1"/>
          </p:cNvSpPr>
          <p:nvPr/>
        </p:nvSpPr>
        <p:spPr bwMode="auto">
          <a:xfrm flipH="1">
            <a:off x="6527801" y="4292601"/>
            <a:ext cx="504825" cy="3603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3" name="Line 17"/>
          <p:cNvSpPr>
            <a:spLocks noChangeShapeType="1"/>
          </p:cNvSpPr>
          <p:nvPr/>
        </p:nvSpPr>
        <p:spPr bwMode="auto">
          <a:xfrm flipH="1">
            <a:off x="7175500" y="4365625"/>
            <a:ext cx="0" cy="9350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4" name="Line 18"/>
          <p:cNvSpPr>
            <a:spLocks noChangeShapeType="1"/>
          </p:cNvSpPr>
          <p:nvPr/>
        </p:nvSpPr>
        <p:spPr bwMode="auto">
          <a:xfrm>
            <a:off x="7319964" y="4221163"/>
            <a:ext cx="504825" cy="3603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5" name="Line 19"/>
          <p:cNvSpPr>
            <a:spLocks noChangeShapeType="1"/>
          </p:cNvSpPr>
          <p:nvPr/>
        </p:nvSpPr>
        <p:spPr bwMode="auto">
          <a:xfrm flipH="1">
            <a:off x="7319963" y="4868864"/>
            <a:ext cx="576262" cy="5048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6" name="Oval 20"/>
          <p:cNvSpPr>
            <a:spLocks noChangeArrowheads="1"/>
          </p:cNvSpPr>
          <p:nvPr/>
        </p:nvSpPr>
        <p:spPr bwMode="auto">
          <a:xfrm>
            <a:off x="8112125" y="3716338"/>
            <a:ext cx="304800" cy="3048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7557" name="Line 21"/>
          <p:cNvSpPr>
            <a:spLocks noChangeShapeType="1"/>
          </p:cNvSpPr>
          <p:nvPr/>
        </p:nvSpPr>
        <p:spPr bwMode="auto">
          <a:xfrm flipH="1">
            <a:off x="8040688" y="4005263"/>
            <a:ext cx="215900" cy="5762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8" name="Line 22"/>
          <p:cNvSpPr>
            <a:spLocks noChangeShapeType="1"/>
          </p:cNvSpPr>
          <p:nvPr/>
        </p:nvSpPr>
        <p:spPr bwMode="auto">
          <a:xfrm flipV="1">
            <a:off x="7319963" y="3933826"/>
            <a:ext cx="7921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59" name="Line 23"/>
          <p:cNvSpPr>
            <a:spLocks noChangeShapeType="1"/>
          </p:cNvSpPr>
          <p:nvPr/>
        </p:nvSpPr>
        <p:spPr bwMode="auto">
          <a:xfrm flipV="1">
            <a:off x="6600825" y="4005263"/>
            <a:ext cx="15113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60" name="Line 24"/>
          <p:cNvSpPr>
            <a:spLocks noChangeShapeType="1"/>
          </p:cNvSpPr>
          <p:nvPr/>
        </p:nvSpPr>
        <p:spPr bwMode="auto">
          <a:xfrm flipV="1">
            <a:off x="7248525" y="4005263"/>
            <a:ext cx="9350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7561" name="Freeform 25"/>
          <p:cNvSpPr>
            <a:spLocks/>
          </p:cNvSpPr>
          <p:nvPr/>
        </p:nvSpPr>
        <p:spPr bwMode="auto">
          <a:xfrm>
            <a:off x="3071814" y="3789363"/>
            <a:ext cx="1944687" cy="444500"/>
          </a:xfrm>
          <a:custGeom>
            <a:avLst/>
            <a:gdLst>
              <a:gd name="T0" fmla="*/ 0 w 1225"/>
              <a:gd name="T1" fmla="*/ 45 h 280"/>
              <a:gd name="T2" fmla="*/ 91 w 1225"/>
              <a:gd name="T3" fmla="*/ 45 h 280"/>
              <a:gd name="T4" fmla="*/ 408 w 1225"/>
              <a:gd name="T5" fmla="*/ 91 h 280"/>
              <a:gd name="T6" fmla="*/ 726 w 1225"/>
              <a:gd name="T7" fmla="*/ 272 h 280"/>
              <a:gd name="T8" fmla="*/ 1043 w 1225"/>
              <a:gd name="T9" fmla="*/ 45 h 280"/>
              <a:gd name="T10" fmla="*/ 1225 w 1225"/>
              <a:gd name="T11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5" h="280">
                <a:moveTo>
                  <a:pt x="0" y="45"/>
                </a:moveTo>
                <a:cubicBezTo>
                  <a:pt x="11" y="41"/>
                  <a:pt x="23" y="37"/>
                  <a:pt x="91" y="45"/>
                </a:cubicBezTo>
                <a:cubicBezTo>
                  <a:pt x="159" y="53"/>
                  <a:pt x="302" y="53"/>
                  <a:pt x="408" y="91"/>
                </a:cubicBezTo>
                <a:cubicBezTo>
                  <a:pt x="514" y="129"/>
                  <a:pt x="620" y="280"/>
                  <a:pt x="726" y="272"/>
                </a:cubicBezTo>
                <a:cubicBezTo>
                  <a:pt x="832" y="264"/>
                  <a:pt x="960" y="90"/>
                  <a:pt x="1043" y="45"/>
                </a:cubicBezTo>
                <a:cubicBezTo>
                  <a:pt x="1126" y="0"/>
                  <a:pt x="1195" y="7"/>
                  <a:pt x="1225" y="0"/>
                </a:cubicBezTo>
              </a:path>
            </a:pathLst>
          </a:custGeom>
          <a:noFill/>
          <a:ln w="57150" cap="flat" cmpd="sng">
            <a:solidFill>
              <a:srgbClr val="FF66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6819" name="Text Box 3"/>
          <p:cNvSpPr txBox="1">
            <a:spLocks noChangeArrowheads="1"/>
          </p:cNvSpPr>
          <p:nvPr/>
        </p:nvSpPr>
        <p:spPr bwMode="auto">
          <a:xfrm>
            <a:off x="2640013" y="1125539"/>
            <a:ext cx="67818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4.2 Extending </a:t>
            </a:r>
          </a:p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Contact Representations </a:t>
            </a:r>
          </a:p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of </a:t>
            </a:r>
          </a:p>
          <a:p>
            <a:pPr algn="ctr">
              <a:spcBef>
                <a:spcPct val="50000"/>
              </a:spcBef>
            </a:pPr>
            <a:r>
              <a:rPr lang="en-US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Planar Graphs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de Fraysseix, Ossona de Mendez, Pach (1994):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Bellantoni, Ben-Arroyo Hartman, Przytycka,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Whitesides (1993): Every planar bipartite graph is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a contact graph of vertical and horizontal segments.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256008" name="Oval 8"/>
          <p:cNvSpPr>
            <a:spLocks noChangeArrowheads="1"/>
          </p:cNvSpPr>
          <p:nvPr/>
        </p:nvSpPr>
        <p:spPr bwMode="auto">
          <a:xfrm>
            <a:off x="3048000" y="3352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09" name="Oval 9"/>
          <p:cNvSpPr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0" name="Oval 10"/>
          <p:cNvSpPr>
            <a:spLocks noChangeArrowheads="1"/>
          </p:cNvSpPr>
          <p:nvPr/>
        </p:nvSpPr>
        <p:spPr bwMode="auto">
          <a:xfrm>
            <a:off x="4419600" y="266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1" name="Oval 11"/>
          <p:cNvSpPr>
            <a:spLocks noChangeArrowheads="1"/>
          </p:cNvSpPr>
          <p:nvPr/>
        </p:nvSpPr>
        <p:spPr bwMode="auto">
          <a:xfrm>
            <a:off x="403860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2" name="Oval 12"/>
          <p:cNvSpPr>
            <a:spLocks noChangeArrowheads="1"/>
          </p:cNvSpPr>
          <p:nvPr/>
        </p:nvSpPr>
        <p:spPr bwMode="auto">
          <a:xfrm>
            <a:off x="3810000" y="4038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endParaRPr lang="cs-CZ" altLang="cs-CZ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3" name="Oval 13"/>
          <p:cNvSpPr>
            <a:spLocks noChangeArrowheads="1"/>
          </p:cNvSpPr>
          <p:nvPr/>
        </p:nvSpPr>
        <p:spPr bwMode="auto">
          <a:xfrm>
            <a:off x="4572000" y="3276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3333FF"/>
                </a:solidFill>
                <a:latin typeface="Times New Roman" panose="02020603050405020304" pitchFamily="18" charset="0"/>
              </a:rPr>
              <a:t>5</a:t>
            </a:r>
            <a:endParaRPr lang="cs-CZ" altLang="cs-CZ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4" name="Oval 14"/>
          <p:cNvSpPr>
            <a:spLocks noChangeArrowheads="1"/>
          </p:cNvSpPr>
          <p:nvPr/>
        </p:nvSpPr>
        <p:spPr bwMode="auto">
          <a:xfrm>
            <a:off x="4800600" y="3810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3333FF"/>
                </a:solidFill>
                <a:latin typeface="Times New Roman" panose="02020603050405020304" pitchFamily="18" charset="0"/>
              </a:rPr>
              <a:t>6</a:t>
            </a:r>
            <a:endParaRPr lang="cs-CZ" altLang="cs-CZ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5" name="Oval 15"/>
          <p:cNvSpPr>
            <a:spLocks noChangeArrowheads="1"/>
          </p:cNvSpPr>
          <p:nvPr/>
        </p:nvSpPr>
        <p:spPr bwMode="auto">
          <a:xfrm>
            <a:off x="4343400" y="4343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2400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endParaRPr lang="cs-CZ" altLang="cs-CZ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6" name="Line 16"/>
          <p:cNvSpPr>
            <a:spLocks noChangeShapeType="1"/>
          </p:cNvSpPr>
          <p:nvPr/>
        </p:nvSpPr>
        <p:spPr bwMode="auto">
          <a:xfrm>
            <a:off x="5854700" y="46958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17" name="Line 17"/>
          <p:cNvSpPr>
            <a:spLocks noChangeShapeType="1"/>
          </p:cNvSpPr>
          <p:nvPr/>
        </p:nvSpPr>
        <p:spPr bwMode="auto">
          <a:xfrm>
            <a:off x="5854700" y="43148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18" name="Line 18"/>
          <p:cNvSpPr>
            <a:spLocks noChangeShapeType="1"/>
          </p:cNvSpPr>
          <p:nvPr/>
        </p:nvSpPr>
        <p:spPr bwMode="auto">
          <a:xfrm>
            <a:off x="5854700" y="39338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>
            <a:off x="5854700" y="35528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0" name="Line 20"/>
          <p:cNvSpPr>
            <a:spLocks noChangeShapeType="1"/>
          </p:cNvSpPr>
          <p:nvPr/>
        </p:nvSpPr>
        <p:spPr bwMode="auto">
          <a:xfrm>
            <a:off x="5854700" y="31718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1" name="Line 21"/>
          <p:cNvSpPr>
            <a:spLocks noChangeShapeType="1"/>
          </p:cNvSpPr>
          <p:nvPr/>
        </p:nvSpPr>
        <p:spPr bwMode="auto">
          <a:xfrm>
            <a:off x="5854700" y="2790825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>
            <a:off x="58547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>
            <a:off x="63119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>
            <a:off x="67691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>
            <a:off x="72263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>
            <a:off x="76835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7" name="Line 27"/>
          <p:cNvSpPr>
            <a:spLocks noChangeShapeType="1"/>
          </p:cNvSpPr>
          <p:nvPr/>
        </p:nvSpPr>
        <p:spPr bwMode="auto">
          <a:xfrm>
            <a:off x="81407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8" name="Line 28"/>
          <p:cNvSpPr>
            <a:spLocks noChangeShapeType="1"/>
          </p:cNvSpPr>
          <p:nvPr/>
        </p:nvSpPr>
        <p:spPr bwMode="auto">
          <a:xfrm>
            <a:off x="8597900" y="2790825"/>
            <a:ext cx="0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9" name="Text Box 29"/>
          <p:cNvSpPr txBox="1">
            <a:spLocks noChangeArrowheads="1"/>
          </p:cNvSpPr>
          <p:nvPr/>
        </p:nvSpPr>
        <p:spPr bwMode="auto">
          <a:xfrm>
            <a:off x="8658225" y="43561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0" name="Text Box 30"/>
          <p:cNvSpPr txBox="1">
            <a:spLocks noChangeArrowheads="1"/>
          </p:cNvSpPr>
          <p:nvPr/>
        </p:nvSpPr>
        <p:spPr bwMode="auto">
          <a:xfrm>
            <a:off x="8674100" y="4010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1" name="Text Box 31"/>
          <p:cNvSpPr txBox="1">
            <a:spLocks noChangeArrowheads="1"/>
          </p:cNvSpPr>
          <p:nvPr/>
        </p:nvSpPr>
        <p:spPr bwMode="auto">
          <a:xfrm>
            <a:off x="8674100" y="36290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2" name="Text Box 32"/>
          <p:cNvSpPr txBox="1">
            <a:spLocks noChangeArrowheads="1"/>
          </p:cNvSpPr>
          <p:nvPr/>
        </p:nvSpPr>
        <p:spPr bwMode="auto">
          <a:xfrm>
            <a:off x="8674100" y="3248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3" name="Text Box 33"/>
          <p:cNvSpPr txBox="1">
            <a:spLocks noChangeArrowheads="1"/>
          </p:cNvSpPr>
          <p:nvPr/>
        </p:nvSpPr>
        <p:spPr bwMode="auto">
          <a:xfrm>
            <a:off x="8674100" y="28670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4" name="Text Box 34"/>
          <p:cNvSpPr txBox="1">
            <a:spLocks noChangeArrowheads="1"/>
          </p:cNvSpPr>
          <p:nvPr/>
        </p:nvSpPr>
        <p:spPr bwMode="auto">
          <a:xfrm>
            <a:off x="8674100" y="25622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5" name="Text Box 35"/>
          <p:cNvSpPr txBox="1">
            <a:spLocks noChangeArrowheads="1"/>
          </p:cNvSpPr>
          <p:nvPr/>
        </p:nvSpPr>
        <p:spPr bwMode="auto">
          <a:xfrm>
            <a:off x="57023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6" name="Text Box 36"/>
          <p:cNvSpPr txBox="1">
            <a:spLocks noChangeArrowheads="1"/>
          </p:cNvSpPr>
          <p:nvPr/>
        </p:nvSpPr>
        <p:spPr bwMode="auto">
          <a:xfrm>
            <a:off x="61595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7" name="Text Box 37"/>
          <p:cNvSpPr txBox="1">
            <a:spLocks noChangeArrowheads="1"/>
          </p:cNvSpPr>
          <p:nvPr/>
        </p:nvSpPr>
        <p:spPr bwMode="auto">
          <a:xfrm>
            <a:off x="66167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8" name="Text Box 38"/>
          <p:cNvSpPr txBox="1">
            <a:spLocks noChangeArrowheads="1"/>
          </p:cNvSpPr>
          <p:nvPr/>
        </p:nvSpPr>
        <p:spPr bwMode="auto">
          <a:xfrm>
            <a:off x="70739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9" name="Text Box 39"/>
          <p:cNvSpPr txBox="1">
            <a:spLocks noChangeArrowheads="1"/>
          </p:cNvSpPr>
          <p:nvPr/>
        </p:nvSpPr>
        <p:spPr bwMode="auto">
          <a:xfrm>
            <a:off x="75311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0" name="Text Box 40"/>
          <p:cNvSpPr txBox="1">
            <a:spLocks noChangeArrowheads="1"/>
          </p:cNvSpPr>
          <p:nvPr/>
        </p:nvSpPr>
        <p:spPr bwMode="auto">
          <a:xfrm>
            <a:off x="79883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1" name="Text Box 41"/>
          <p:cNvSpPr txBox="1">
            <a:spLocks noChangeArrowheads="1"/>
          </p:cNvSpPr>
          <p:nvPr/>
        </p:nvSpPr>
        <p:spPr bwMode="auto">
          <a:xfrm>
            <a:off x="8445500" y="4772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2" name="Line 42"/>
          <p:cNvSpPr>
            <a:spLocks noChangeShapeType="1"/>
          </p:cNvSpPr>
          <p:nvPr/>
        </p:nvSpPr>
        <p:spPr bwMode="auto">
          <a:xfrm>
            <a:off x="6311900" y="3933825"/>
            <a:ext cx="1828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3" name="Line 43"/>
          <p:cNvSpPr>
            <a:spLocks noChangeShapeType="1"/>
          </p:cNvSpPr>
          <p:nvPr/>
        </p:nvSpPr>
        <p:spPr bwMode="auto">
          <a:xfrm flipH="1" flipV="1">
            <a:off x="6311900" y="3552825"/>
            <a:ext cx="0" cy="1143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4" name="Line 44"/>
          <p:cNvSpPr>
            <a:spLocks noChangeShapeType="1"/>
          </p:cNvSpPr>
          <p:nvPr/>
        </p:nvSpPr>
        <p:spPr bwMode="auto">
          <a:xfrm flipH="1" flipV="1">
            <a:off x="7226300" y="3933825"/>
            <a:ext cx="0" cy="762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5" name="Line 45"/>
          <p:cNvSpPr>
            <a:spLocks noChangeShapeType="1"/>
          </p:cNvSpPr>
          <p:nvPr/>
        </p:nvSpPr>
        <p:spPr bwMode="auto">
          <a:xfrm flipV="1">
            <a:off x="7683500" y="2790825"/>
            <a:ext cx="0" cy="1143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6" name="Line 46"/>
          <p:cNvSpPr>
            <a:spLocks noChangeShapeType="1"/>
          </p:cNvSpPr>
          <p:nvPr/>
        </p:nvSpPr>
        <p:spPr bwMode="auto">
          <a:xfrm flipV="1">
            <a:off x="8140700" y="3171825"/>
            <a:ext cx="0" cy="1143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7" name="Line 47"/>
          <p:cNvSpPr>
            <a:spLocks noChangeShapeType="1"/>
          </p:cNvSpPr>
          <p:nvPr/>
        </p:nvSpPr>
        <p:spPr bwMode="auto">
          <a:xfrm flipV="1">
            <a:off x="5854700" y="4695825"/>
            <a:ext cx="2743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8" name="Line 48"/>
          <p:cNvSpPr>
            <a:spLocks noChangeShapeType="1"/>
          </p:cNvSpPr>
          <p:nvPr/>
        </p:nvSpPr>
        <p:spPr bwMode="auto">
          <a:xfrm>
            <a:off x="5854700" y="3552825"/>
            <a:ext cx="914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9" name="Line 49"/>
          <p:cNvSpPr>
            <a:spLocks noChangeShapeType="1"/>
          </p:cNvSpPr>
          <p:nvPr/>
        </p:nvSpPr>
        <p:spPr bwMode="auto">
          <a:xfrm flipV="1">
            <a:off x="5854700" y="2790825"/>
            <a:ext cx="2743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0" name="Line 50"/>
          <p:cNvSpPr>
            <a:spLocks noChangeShapeType="1"/>
          </p:cNvSpPr>
          <p:nvPr/>
        </p:nvSpPr>
        <p:spPr bwMode="auto">
          <a:xfrm>
            <a:off x="3352800" y="3657600"/>
            <a:ext cx="533400" cy="457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1" name="Line 51"/>
          <p:cNvSpPr>
            <a:spLocks noChangeShapeType="1"/>
          </p:cNvSpPr>
          <p:nvPr/>
        </p:nvSpPr>
        <p:spPr bwMode="auto">
          <a:xfrm>
            <a:off x="4038600" y="4343400"/>
            <a:ext cx="76200" cy="5334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2" name="Line 52"/>
          <p:cNvSpPr>
            <a:spLocks noChangeShapeType="1"/>
          </p:cNvSpPr>
          <p:nvPr/>
        </p:nvSpPr>
        <p:spPr bwMode="auto">
          <a:xfrm flipV="1">
            <a:off x="4114800" y="4038600"/>
            <a:ext cx="76200" cy="76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3" name="Line 53"/>
          <p:cNvSpPr>
            <a:spLocks noChangeShapeType="1"/>
          </p:cNvSpPr>
          <p:nvPr/>
        </p:nvSpPr>
        <p:spPr bwMode="auto">
          <a:xfrm flipV="1">
            <a:off x="4267200" y="4648200"/>
            <a:ext cx="152400" cy="228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4" name="Line 54"/>
          <p:cNvSpPr>
            <a:spLocks noChangeShapeType="1"/>
          </p:cNvSpPr>
          <p:nvPr/>
        </p:nvSpPr>
        <p:spPr bwMode="auto">
          <a:xfrm>
            <a:off x="4419600" y="4114800"/>
            <a:ext cx="76200" cy="228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5" name="Line 55"/>
          <p:cNvSpPr>
            <a:spLocks noChangeShapeType="1"/>
          </p:cNvSpPr>
          <p:nvPr/>
        </p:nvSpPr>
        <p:spPr bwMode="auto">
          <a:xfrm>
            <a:off x="4495800" y="3962400"/>
            <a:ext cx="3048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6" name="Line 56"/>
          <p:cNvSpPr>
            <a:spLocks noChangeShapeType="1"/>
          </p:cNvSpPr>
          <p:nvPr/>
        </p:nvSpPr>
        <p:spPr bwMode="auto">
          <a:xfrm flipV="1">
            <a:off x="4419600" y="3581400"/>
            <a:ext cx="228600" cy="304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7" name="Line 57"/>
          <p:cNvSpPr>
            <a:spLocks noChangeShapeType="1"/>
          </p:cNvSpPr>
          <p:nvPr/>
        </p:nvSpPr>
        <p:spPr bwMode="auto">
          <a:xfrm>
            <a:off x="4648200" y="2971800"/>
            <a:ext cx="76200" cy="304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8691" name="Text Box 3"/>
          <p:cNvSpPr txBox="1">
            <a:spLocks noChangeArrowheads="1"/>
          </p:cNvSpPr>
          <p:nvPr/>
        </p:nvSpPr>
        <p:spPr bwMode="auto">
          <a:xfrm>
            <a:off x="2667000" y="1295400"/>
            <a:ext cx="6781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examples for hardness of RepExt:</a:t>
            </a:r>
          </a:p>
          <a:p>
            <a:pPr>
              <a:spcBef>
                <a:spcPct val="50000"/>
              </a:spcBef>
            </a:pPr>
            <a:endParaRPr lang="en-US" altLang="cs-CZ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Edge-coloring of cubic bipartite graphs (Fiala 2003, Marx 2005)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Vertex-coloring of interval graphs (Biro, Hujter, Tuza 1992)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3200" b="1">
                <a:solidFill>
                  <a:schemeClr val="tx2"/>
                </a:solidFill>
                <a:latin typeface="Calibri" panose="020F0502020204030204" pitchFamily="34" charset="0"/>
              </a:rPr>
              <a:t>Thm (CDKMS 2014): RepExt for Grid </a:t>
            </a:r>
          </a:p>
          <a:p>
            <a:r>
              <a:rPr lang="en-US" altLang="cs-CZ" sz="3200" b="1">
                <a:solidFill>
                  <a:schemeClr val="tx2"/>
                </a:solidFill>
                <a:latin typeface="Calibri" panose="020F0502020204030204" pitchFamily="34" charset="0"/>
              </a:rPr>
              <a:t>Contact Graphs is NP-complete.</a:t>
            </a:r>
          </a:p>
          <a:p>
            <a:endParaRPr lang="en-US" altLang="cs-CZ" sz="16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Reduction from Planar Satisfiability (clauses of size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2 or 3, variables of degree 3)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36227" name="Oval 3"/>
          <p:cNvSpPr>
            <a:spLocks noChangeArrowheads="1"/>
          </p:cNvSpPr>
          <p:nvPr/>
        </p:nvSpPr>
        <p:spPr bwMode="auto">
          <a:xfrm>
            <a:off x="3359150" y="46529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6228" name="Line 4"/>
          <p:cNvSpPr>
            <a:spLocks noChangeShapeType="1"/>
          </p:cNvSpPr>
          <p:nvPr/>
        </p:nvSpPr>
        <p:spPr bwMode="auto">
          <a:xfrm>
            <a:off x="2927351" y="47974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 flipH="1">
            <a:off x="3432176" y="479742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6230" name="Line 6"/>
          <p:cNvSpPr>
            <a:spLocks noChangeShapeType="1"/>
          </p:cNvSpPr>
          <p:nvPr/>
        </p:nvSpPr>
        <p:spPr bwMode="auto">
          <a:xfrm>
            <a:off x="3359151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6231" name="Line 7"/>
          <p:cNvSpPr>
            <a:spLocks noChangeShapeType="1"/>
          </p:cNvSpPr>
          <p:nvPr/>
        </p:nvSpPr>
        <p:spPr bwMode="auto">
          <a:xfrm flipV="1">
            <a:off x="4656138" y="35004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6232" name="Line 8"/>
          <p:cNvSpPr>
            <a:spLocks noChangeShapeType="1"/>
          </p:cNvSpPr>
          <p:nvPr/>
        </p:nvSpPr>
        <p:spPr bwMode="auto">
          <a:xfrm flipH="1" flipV="1">
            <a:off x="4656139" y="3355975"/>
            <a:ext cx="9350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3503613" y="486886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4511675" y="32845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6235" name="Text Box 11"/>
          <p:cNvSpPr txBox="1">
            <a:spLocks noChangeArrowheads="1"/>
          </p:cNvSpPr>
          <p:nvPr/>
        </p:nvSpPr>
        <p:spPr bwMode="auto">
          <a:xfrm>
            <a:off x="2927350" y="44370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3648075" y="44370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36237" name="Text Box 13"/>
          <p:cNvSpPr txBox="1">
            <a:spLocks noChangeArrowheads="1"/>
          </p:cNvSpPr>
          <p:nvPr/>
        </p:nvSpPr>
        <p:spPr bwMode="auto">
          <a:xfrm>
            <a:off x="3143250" y="501332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32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NP-hardness proof</a:t>
            </a:r>
          </a:p>
          <a:p>
            <a:r>
              <a:rPr lang="en-US" altLang="cs-CZ" sz="32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Grid segments</a:t>
            </a:r>
          </a:p>
          <a:p>
            <a:endParaRPr lang="en-US" altLang="cs-CZ" sz="1600" b="1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Reduction from Planar Satisfiability (clauses of size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2 or 3, variables of degree 3) </a:t>
            </a:r>
          </a:p>
          <a:p>
            <a:r>
              <a:rPr lang="en-US" altLang="cs-CZ" sz="8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             </a:t>
            </a:r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</a:rPr>
              <a:t>1. Given a formula </a:t>
            </a:r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</a:t>
            </a:r>
          </a:p>
          <a:p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                      2. Consider noncrossing</a:t>
            </a:r>
          </a:p>
          <a:p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                           rectilinear drawing</a:t>
            </a:r>
          </a:p>
          <a:p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                      3. Replace variables/clauses/</a:t>
            </a:r>
          </a:p>
          <a:p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                          occurrences by var/cl/edge</a:t>
            </a:r>
          </a:p>
          <a:p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                          gadgets to obtain G s.t.</a:t>
            </a:r>
          </a:p>
          <a:p>
            <a:r>
              <a:rPr lang="en-US" altLang="cs-CZ" sz="22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                      4. G extendable iff  satisfiable</a:t>
            </a:r>
          </a:p>
        </p:txBody>
      </p:sp>
      <p:sp>
        <p:nvSpPr>
          <p:cNvPr id="438275" name="Oval 3"/>
          <p:cNvSpPr>
            <a:spLocks noChangeArrowheads="1"/>
          </p:cNvSpPr>
          <p:nvPr/>
        </p:nvSpPr>
        <p:spPr bwMode="auto">
          <a:xfrm>
            <a:off x="3359150" y="46529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8276" name="Line 4"/>
          <p:cNvSpPr>
            <a:spLocks noChangeShapeType="1"/>
          </p:cNvSpPr>
          <p:nvPr/>
        </p:nvSpPr>
        <p:spPr bwMode="auto">
          <a:xfrm>
            <a:off x="2927351" y="47974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 flipH="1">
            <a:off x="3432176" y="479742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>
            <a:off x="3359151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 flipV="1">
            <a:off x="4656138" y="35004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8280" name="Line 8"/>
          <p:cNvSpPr>
            <a:spLocks noChangeShapeType="1"/>
          </p:cNvSpPr>
          <p:nvPr/>
        </p:nvSpPr>
        <p:spPr bwMode="auto">
          <a:xfrm flipH="1" flipV="1">
            <a:off x="4656139" y="3355975"/>
            <a:ext cx="9350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8281" name="Line 9"/>
          <p:cNvSpPr>
            <a:spLocks noChangeShapeType="1"/>
          </p:cNvSpPr>
          <p:nvPr/>
        </p:nvSpPr>
        <p:spPr bwMode="auto">
          <a:xfrm>
            <a:off x="3503613" y="486886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8282" name="Rectangle 10"/>
          <p:cNvSpPr>
            <a:spLocks noChangeArrowheads="1"/>
          </p:cNvSpPr>
          <p:nvPr/>
        </p:nvSpPr>
        <p:spPr bwMode="auto">
          <a:xfrm>
            <a:off x="4511675" y="32845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8283" name="Text Box 11"/>
          <p:cNvSpPr txBox="1">
            <a:spLocks noChangeArrowheads="1"/>
          </p:cNvSpPr>
          <p:nvPr/>
        </p:nvSpPr>
        <p:spPr bwMode="auto">
          <a:xfrm>
            <a:off x="2927350" y="44370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3648075" y="44370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3143250" y="501332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Key building block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39299" name="Oval 3"/>
          <p:cNvSpPr>
            <a:spLocks noChangeArrowheads="1"/>
          </p:cNvSpPr>
          <p:nvPr/>
        </p:nvSpPr>
        <p:spPr bwMode="auto">
          <a:xfrm>
            <a:off x="3359150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9300" name="Line 4"/>
          <p:cNvSpPr>
            <a:spLocks noChangeShapeType="1"/>
          </p:cNvSpPr>
          <p:nvPr/>
        </p:nvSpPr>
        <p:spPr bwMode="auto">
          <a:xfrm>
            <a:off x="7032625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01" name="Line 5"/>
          <p:cNvSpPr>
            <a:spLocks noChangeShapeType="1"/>
          </p:cNvSpPr>
          <p:nvPr/>
        </p:nvSpPr>
        <p:spPr bwMode="auto">
          <a:xfrm>
            <a:off x="7319963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02" name="Line 6"/>
          <p:cNvSpPr>
            <a:spLocks noChangeShapeType="1"/>
          </p:cNvSpPr>
          <p:nvPr/>
        </p:nvSpPr>
        <p:spPr bwMode="auto">
          <a:xfrm>
            <a:off x="6383338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03" name="Line 7"/>
          <p:cNvSpPr>
            <a:spLocks noChangeShapeType="1"/>
          </p:cNvSpPr>
          <p:nvPr/>
        </p:nvSpPr>
        <p:spPr bwMode="auto">
          <a:xfrm>
            <a:off x="6527801" y="249237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04" name="Line 8"/>
          <p:cNvSpPr>
            <a:spLocks noChangeShapeType="1"/>
          </p:cNvSpPr>
          <p:nvPr/>
        </p:nvSpPr>
        <p:spPr bwMode="auto">
          <a:xfrm flipV="1">
            <a:off x="6600825" y="2492375"/>
            <a:ext cx="0" cy="10810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05" name="Line 9"/>
          <p:cNvSpPr>
            <a:spLocks noChangeShapeType="1"/>
          </p:cNvSpPr>
          <p:nvPr/>
        </p:nvSpPr>
        <p:spPr bwMode="auto">
          <a:xfrm flipV="1">
            <a:off x="7464425" y="2492376"/>
            <a:ext cx="0" cy="10826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06" name="Oval 10"/>
          <p:cNvSpPr>
            <a:spLocks noChangeArrowheads="1"/>
          </p:cNvSpPr>
          <p:nvPr/>
        </p:nvSpPr>
        <p:spPr bwMode="auto">
          <a:xfrm>
            <a:off x="3719513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9307" name="Oval 11"/>
          <p:cNvSpPr>
            <a:spLocks noChangeArrowheads="1"/>
          </p:cNvSpPr>
          <p:nvPr/>
        </p:nvSpPr>
        <p:spPr bwMode="auto">
          <a:xfrm>
            <a:off x="4079875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9308" name="Oval 12"/>
          <p:cNvSpPr>
            <a:spLocks noChangeArrowheads="1"/>
          </p:cNvSpPr>
          <p:nvPr/>
        </p:nvSpPr>
        <p:spPr bwMode="auto">
          <a:xfrm>
            <a:off x="33591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9309" name="Oval 13"/>
          <p:cNvSpPr>
            <a:spLocks noChangeArrowheads="1"/>
          </p:cNvSpPr>
          <p:nvPr/>
        </p:nvSpPr>
        <p:spPr bwMode="auto">
          <a:xfrm>
            <a:off x="4079875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9310" name="Line 14"/>
          <p:cNvSpPr>
            <a:spLocks noChangeShapeType="1"/>
          </p:cNvSpPr>
          <p:nvPr/>
        </p:nvSpPr>
        <p:spPr bwMode="auto">
          <a:xfrm flipV="1">
            <a:off x="34321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11" name="Line 15"/>
          <p:cNvSpPr>
            <a:spLocks noChangeShapeType="1"/>
          </p:cNvSpPr>
          <p:nvPr/>
        </p:nvSpPr>
        <p:spPr bwMode="auto">
          <a:xfrm flipV="1">
            <a:off x="4224338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12" name="Line 16"/>
          <p:cNvSpPr>
            <a:spLocks noChangeShapeType="1"/>
          </p:cNvSpPr>
          <p:nvPr/>
        </p:nvSpPr>
        <p:spPr bwMode="auto">
          <a:xfrm>
            <a:off x="3503613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9313" name="Oval 17"/>
          <p:cNvSpPr>
            <a:spLocks noChangeArrowheads="1"/>
          </p:cNvSpPr>
          <p:nvPr/>
        </p:nvSpPr>
        <p:spPr bwMode="auto">
          <a:xfrm>
            <a:off x="3719513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Key building block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0323" name="Oval 3"/>
          <p:cNvSpPr>
            <a:spLocks noChangeArrowheads="1"/>
          </p:cNvSpPr>
          <p:nvPr/>
        </p:nvSpPr>
        <p:spPr bwMode="auto">
          <a:xfrm>
            <a:off x="3359150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>
            <a:off x="7032625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25" name="Line 5"/>
          <p:cNvSpPr>
            <a:spLocks noChangeShapeType="1"/>
          </p:cNvSpPr>
          <p:nvPr/>
        </p:nvSpPr>
        <p:spPr bwMode="auto">
          <a:xfrm>
            <a:off x="7319963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26" name="Line 6"/>
          <p:cNvSpPr>
            <a:spLocks noChangeShapeType="1"/>
          </p:cNvSpPr>
          <p:nvPr/>
        </p:nvSpPr>
        <p:spPr bwMode="auto">
          <a:xfrm>
            <a:off x="6383338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27" name="Line 7"/>
          <p:cNvSpPr>
            <a:spLocks noChangeShapeType="1"/>
          </p:cNvSpPr>
          <p:nvPr/>
        </p:nvSpPr>
        <p:spPr bwMode="auto">
          <a:xfrm>
            <a:off x="6600826" y="458152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28" name="Line 8"/>
          <p:cNvSpPr>
            <a:spLocks noChangeShapeType="1"/>
          </p:cNvSpPr>
          <p:nvPr/>
        </p:nvSpPr>
        <p:spPr bwMode="auto">
          <a:xfrm flipV="1">
            <a:off x="6600825" y="3573463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29" name="Line 9"/>
          <p:cNvSpPr>
            <a:spLocks noChangeShapeType="1"/>
          </p:cNvSpPr>
          <p:nvPr/>
        </p:nvSpPr>
        <p:spPr bwMode="auto">
          <a:xfrm flipV="1">
            <a:off x="7535863" y="3573463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30" name="Oval 10"/>
          <p:cNvSpPr>
            <a:spLocks noChangeArrowheads="1"/>
          </p:cNvSpPr>
          <p:nvPr/>
        </p:nvSpPr>
        <p:spPr bwMode="auto">
          <a:xfrm>
            <a:off x="3719513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31" name="Oval 11"/>
          <p:cNvSpPr>
            <a:spLocks noChangeArrowheads="1"/>
          </p:cNvSpPr>
          <p:nvPr/>
        </p:nvSpPr>
        <p:spPr bwMode="auto">
          <a:xfrm>
            <a:off x="4079875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32" name="Oval 12"/>
          <p:cNvSpPr>
            <a:spLocks noChangeArrowheads="1"/>
          </p:cNvSpPr>
          <p:nvPr/>
        </p:nvSpPr>
        <p:spPr bwMode="auto">
          <a:xfrm>
            <a:off x="33591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33" name="Oval 13"/>
          <p:cNvSpPr>
            <a:spLocks noChangeArrowheads="1"/>
          </p:cNvSpPr>
          <p:nvPr/>
        </p:nvSpPr>
        <p:spPr bwMode="auto">
          <a:xfrm>
            <a:off x="4079875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34" name="Line 14"/>
          <p:cNvSpPr>
            <a:spLocks noChangeShapeType="1"/>
          </p:cNvSpPr>
          <p:nvPr/>
        </p:nvSpPr>
        <p:spPr bwMode="auto">
          <a:xfrm flipV="1">
            <a:off x="34321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35" name="Line 15"/>
          <p:cNvSpPr>
            <a:spLocks noChangeShapeType="1"/>
          </p:cNvSpPr>
          <p:nvPr/>
        </p:nvSpPr>
        <p:spPr bwMode="auto">
          <a:xfrm flipV="1">
            <a:off x="4224338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36" name="Line 16"/>
          <p:cNvSpPr>
            <a:spLocks noChangeShapeType="1"/>
          </p:cNvSpPr>
          <p:nvPr/>
        </p:nvSpPr>
        <p:spPr bwMode="auto">
          <a:xfrm>
            <a:off x="3503613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37" name="Oval 17"/>
          <p:cNvSpPr>
            <a:spLocks noChangeArrowheads="1"/>
          </p:cNvSpPr>
          <p:nvPr/>
        </p:nvSpPr>
        <p:spPr bwMode="auto">
          <a:xfrm>
            <a:off x="3719513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Key building block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1347" name="Oval 3"/>
          <p:cNvSpPr>
            <a:spLocks noChangeArrowheads="1"/>
          </p:cNvSpPr>
          <p:nvPr/>
        </p:nvSpPr>
        <p:spPr bwMode="auto">
          <a:xfrm>
            <a:off x="3359150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1348" name="Line 4"/>
          <p:cNvSpPr>
            <a:spLocks noChangeShapeType="1"/>
          </p:cNvSpPr>
          <p:nvPr/>
        </p:nvSpPr>
        <p:spPr bwMode="auto">
          <a:xfrm>
            <a:off x="7032625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49" name="Line 5"/>
          <p:cNvSpPr>
            <a:spLocks noChangeShapeType="1"/>
          </p:cNvSpPr>
          <p:nvPr/>
        </p:nvSpPr>
        <p:spPr bwMode="auto">
          <a:xfrm>
            <a:off x="7319963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50" name="Line 6"/>
          <p:cNvSpPr>
            <a:spLocks noChangeShapeType="1"/>
          </p:cNvSpPr>
          <p:nvPr/>
        </p:nvSpPr>
        <p:spPr bwMode="auto">
          <a:xfrm>
            <a:off x="6383338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51" name="Line 7"/>
          <p:cNvSpPr>
            <a:spLocks noChangeShapeType="1"/>
          </p:cNvSpPr>
          <p:nvPr/>
        </p:nvSpPr>
        <p:spPr bwMode="auto">
          <a:xfrm>
            <a:off x="6527801" y="249237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 flipV="1">
            <a:off x="6600825" y="2492375"/>
            <a:ext cx="0" cy="10810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53" name="Line 9"/>
          <p:cNvSpPr>
            <a:spLocks noChangeShapeType="1"/>
          </p:cNvSpPr>
          <p:nvPr/>
        </p:nvSpPr>
        <p:spPr bwMode="auto">
          <a:xfrm flipV="1">
            <a:off x="7464425" y="2492375"/>
            <a:ext cx="0" cy="10810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54" name="Oval 10"/>
          <p:cNvSpPr>
            <a:spLocks noChangeArrowheads="1"/>
          </p:cNvSpPr>
          <p:nvPr/>
        </p:nvSpPr>
        <p:spPr bwMode="auto">
          <a:xfrm>
            <a:off x="3719513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1355" name="Oval 11"/>
          <p:cNvSpPr>
            <a:spLocks noChangeArrowheads="1"/>
          </p:cNvSpPr>
          <p:nvPr/>
        </p:nvSpPr>
        <p:spPr bwMode="auto">
          <a:xfrm>
            <a:off x="4079875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1356" name="Oval 12"/>
          <p:cNvSpPr>
            <a:spLocks noChangeArrowheads="1"/>
          </p:cNvSpPr>
          <p:nvPr/>
        </p:nvSpPr>
        <p:spPr bwMode="auto">
          <a:xfrm>
            <a:off x="33591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1357" name="Oval 13"/>
          <p:cNvSpPr>
            <a:spLocks noChangeArrowheads="1"/>
          </p:cNvSpPr>
          <p:nvPr/>
        </p:nvSpPr>
        <p:spPr bwMode="auto">
          <a:xfrm>
            <a:off x="4079875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1358" name="Line 14"/>
          <p:cNvSpPr>
            <a:spLocks noChangeShapeType="1"/>
          </p:cNvSpPr>
          <p:nvPr/>
        </p:nvSpPr>
        <p:spPr bwMode="auto">
          <a:xfrm flipV="1">
            <a:off x="34321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59" name="Line 15"/>
          <p:cNvSpPr>
            <a:spLocks noChangeShapeType="1"/>
          </p:cNvSpPr>
          <p:nvPr/>
        </p:nvSpPr>
        <p:spPr bwMode="auto">
          <a:xfrm flipV="1">
            <a:off x="4224338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60" name="Line 16"/>
          <p:cNvSpPr>
            <a:spLocks noChangeShapeType="1"/>
          </p:cNvSpPr>
          <p:nvPr/>
        </p:nvSpPr>
        <p:spPr bwMode="auto">
          <a:xfrm>
            <a:off x="3503613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361" name="Oval 17"/>
          <p:cNvSpPr>
            <a:spLocks noChangeArrowheads="1"/>
          </p:cNvSpPr>
          <p:nvPr/>
        </p:nvSpPr>
        <p:spPr bwMode="auto">
          <a:xfrm>
            <a:off x="3719513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1362" name="Text Box 18"/>
          <p:cNvSpPr txBox="1">
            <a:spLocks noChangeArrowheads="1"/>
          </p:cNvSpPr>
          <p:nvPr/>
        </p:nvSpPr>
        <p:spPr bwMode="auto">
          <a:xfrm>
            <a:off x="8040688" y="2492375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41363" name="Line 19"/>
          <p:cNvSpPr>
            <a:spLocks noChangeShapeType="1"/>
          </p:cNvSpPr>
          <p:nvPr/>
        </p:nvSpPr>
        <p:spPr bwMode="auto">
          <a:xfrm flipV="1">
            <a:off x="7751763" y="2133601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Key building block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2371" name="Oval 3"/>
          <p:cNvSpPr>
            <a:spLocks noChangeArrowheads="1"/>
          </p:cNvSpPr>
          <p:nvPr/>
        </p:nvSpPr>
        <p:spPr bwMode="auto">
          <a:xfrm>
            <a:off x="3359150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2372" name="Line 4"/>
          <p:cNvSpPr>
            <a:spLocks noChangeShapeType="1"/>
          </p:cNvSpPr>
          <p:nvPr/>
        </p:nvSpPr>
        <p:spPr bwMode="auto">
          <a:xfrm>
            <a:off x="7032625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73" name="Line 5"/>
          <p:cNvSpPr>
            <a:spLocks noChangeShapeType="1"/>
          </p:cNvSpPr>
          <p:nvPr/>
        </p:nvSpPr>
        <p:spPr bwMode="auto">
          <a:xfrm>
            <a:off x="7319963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74" name="Line 6"/>
          <p:cNvSpPr>
            <a:spLocks noChangeShapeType="1"/>
          </p:cNvSpPr>
          <p:nvPr/>
        </p:nvSpPr>
        <p:spPr bwMode="auto">
          <a:xfrm>
            <a:off x="6383338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75" name="Line 7"/>
          <p:cNvSpPr>
            <a:spLocks noChangeShapeType="1"/>
          </p:cNvSpPr>
          <p:nvPr/>
        </p:nvSpPr>
        <p:spPr bwMode="auto">
          <a:xfrm>
            <a:off x="6600826" y="458152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76" name="Line 8"/>
          <p:cNvSpPr>
            <a:spLocks noChangeShapeType="1"/>
          </p:cNvSpPr>
          <p:nvPr/>
        </p:nvSpPr>
        <p:spPr bwMode="auto">
          <a:xfrm flipV="1">
            <a:off x="6600825" y="3573463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77" name="Line 9"/>
          <p:cNvSpPr>
            <a:spLocks noChangeShapeType="1"/>
          </p:cNvSpPr>
          <p:nvPr/>
        </p:nvSpPr>
        <p:spPr bwMode="auto">
          <a:xfrm flipV="1">
            <a:off x="7535863" y="3573463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78" name="Oval 10"/>
          <p:cNvSpPr>
            <a:spLocks noChangeArrowheads="1"/>
          </p:cNvSpPr>
          <p:nvPr/>
        </p:nvSpPr>
        <p:spPr bwMode="auto">
          <a:xfrm>
            <a:off x="3719513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2379" name="Oval 11"/>
          <p:cNvSpPr>
            <a:spLocks noChangeArrowheads="1"/>
          </p:cNvSpPr>
          <p:nvPr/>
        </p:nvSpPr>
        <p:spPr bwMode="auto">
          <a:xfrm>
            <a:off x="4079875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2380" name="Oval 12"/>
          <p:cNvSpPr>
            <a:spLocks noChangeArrowheads="1"/>
          </p:cNvSpPr>
          <p:nvPr/>
        </p:nvSpPr>
        <p:spPr bwMode="auto">
          <a:xfrm>
            <a:off x="33591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2381" name="Oval 13"/>
          <p:cNvSpPr>
            <a:spLocks noChangeArrowheads="1"/>
          </p:cNvSpPr>
          <p:nvPr/>
        </p:nvSpPr>
        <p:spPr bwMode="auto">
          <a:xfrm>
            <a:off x="4079875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2382" name="Line 14"/>
          <p:cNvSpPr>
            <a:spLocks noChangeShapeType="1"/>
          </p:cNvSpPr>
          <p:nvPr/>
        </p:nvSpPr>
        <p:spPr bwMode="auto">
          <a:xfrm flipV="1">
            <a:off x="34321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83" name="Line 15"/>
          <p:cNvSpPr>
            <a:spLocks noChangeShapeType="1"/>
          </p:cNvSpPr>
          <p:nvPr/>
        </p:nvSpPr>
        <p:spPr bwMode="auto">
          <a:xfrm flipV="1">
            <a:off x="4224338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84" name="Line 16"/>
          <p:cNvSpPr>
            <a:spLocks noChangeShapeType="1"/>
          </p:cNvSpPr>
          <p:nvPr/>
        </p:nvSpPr>
        <p:spPr bwMode="auto">
          <a:xfrm>
            <a:off x="3503613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2385" name="Oval 17"/>
          <p:cNvSpPr>
            <a:spLocks noChangeArrowheads="1"/>
          </p:cNvSpPr>
          <p:nvPr/>
        </p:nvSpPr>
        <p:spPr bwMode="auto">
          <a:xfrm>
            <a:off x="3719513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2386" name="Text Box 18"/>
          <p:cNvSpPr txBox="1">
            <a:spLocks noChangeArrowheads="1"/>
          </p:cNvSpPr>
          <p:nvPr/>
        </p:nvSpPr>
        <p:spPr bwMode="auto">
          <a:xfrm>
            <a:off x="8040688" y="40767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42387" name="Line 19"/>
          <p:cNvSpPr>
            <a:spLocks noChangeShapeType="1"/>
          </p:cNvSpPr>
          <p:nvPr/>
        </p:nvSpPr>
        <p:spPr bwMode="auto">
          <a:xfrm flipV="1">
            <a:off x="7751763" y="37163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Key building block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3395" name="Oval 3"/>
          <p:cNvSpPr>
            <a:spLocks noChangeArrowheads="1"/>
          </p:cNvSpPr>
          <p:nvPr/>
        </p:nvSpPr>
        <p:spPr bwMode="auto">
          <a:xfrm>
            <a:off x="3359150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396" name="Line 4"/>
          <p:cNvSpPr>
            <a:spLocks noChangeShapeType="1"/>
          </p:cNvSpPr>
          <p:nvPr/>
        </p:nvSpPr>
        <p:spPr bwMode="auto">
          <a:xfrm>
            <a:off x="7032625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397" name="Line 5"/>
          <p:cNvSpPr>
            <a:spLocks noChangeShapeType="1"/>
          </p:cNvSpPr>
          <p:nvPr/>
        </p:nvSpPr>
        <p:spPr bwMode="auto">
          <a:xfrm>
            <a:off x="7319963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398" name="Line 6"/>
          <p:cNvSpPr>
            <a:spLocks noChangeShapeType="1"/>
          </p:cNvSpPr>
          <p:nvPr/>
        </p:nvSpPr>
        <p:spPr bwMode="auto">
          <a:xfrm>
            <a:off x="6383338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399" name="Line 7"/>
          <p:cNvSpPr>
            <a:spLocks noChangeShapeType="1"/>
          </p:cNvSpPr>
          <p:nvPr/>
        </p:nvSpPr>
        <p:spPr bwMode="auto">
          <a:xfrm>
            <a:off x="6600826" y="458152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00" name="Line 8"/>
          <p:cNvSpPr>
            <a:spLocks noChangeShapeType="1"/>
          </p:cNvSpPr>
          <p:nvPr/>
        </p:nvSpPr>
        <p:spPr bwMode="auto">
          <a:xfrm flipV="1">
            <a:off x="6600825" y="3573463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01" name="Line 9"/>
          <p:cNvSpPr>
            <a:spLocks noChangeShapeType="1"/>
          </p:cNvSpPr>
          <p:nvPr/>
        </p:nvSpPr>
        <p:spPr bwMode="auto">
          <a:xfrm flipV="1">
            <a:off x="7535863" y="3573463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02" name="Oval 10"/>
          <p:cNvSpPr>
            <a:spLocks noChangeArrowheads="1"/>
          </p:cNvSpPr>
          <p:nvPr/>
        </p:nvSpPr>
        <p:spPr bwMode="auto">
          <a:xfrm>
            <a:off x="3719513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403" name="Oval 11"/>
          <p:cNvSpPr>
            <a:spLocks noChangeArrowheads="1"/>
          </p:cNvSpPr>
          <p:nvPr/>
        </p:nvSpPr>
        <p:spPr bwMode="auto">
          <a:xfrm>
            <a:off x="4079875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404" name="Oval 12"/>
          <p:cNvSpPr>
            <a:spLocks noChangeArrowheads="1"/>
          </p:cNvSpPr>
          <p:nvPr/>
        </p:nvSpPr>
        <p:spPr bwMode="auto">
          <a:xfrm>
            <a:off x="33591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405" name="Oval 13"/>
          <p:cNvSpPr>
            <a:spLocks noChangeArrowheads="1"/>
          </p:cNvSpPr>
          <p:nvPr/>
        </p:nvSpPr>
        <p:spPr bwMode="auto">
          <a:xfrm>
            <a:off x="4079875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406" name="Line 14"/>
          <p:cNvSpPr>
            <a:spLocks noChangeShapeType="1"/>
          </p:cNvSpPr>
          <p:nvPr/>
        </p:nvSpPr>
        <p:spPr bwMode="auto">
          <a:xfrm flipV="1">
            <a:off x="34321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07" name="Line 15"/>
          <p:cNvSpPr>
            <a:spLocks noChangeShapeType="1"/>
          </p:cNvSpPr>
          <p:nvPr/>
        </p:nvSpPr>
        <p:spPr bwMode="auto">
          <a:xfrm flipV="1">
            <a:off x="4224338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08" name="Line 16"/>
          <p:cNvSpPr>
            <a:spLocks noChangeShapeType="1"/>
          </p:cNvSpPr>
          <p:nvPr/>
        </p:nvSpPr>
        <p:spPr bwMode="auto">
          <a:xfrm>
            <a:off x="3503613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09" name="Oval 17"/>
          <p:cNvSpPr>
            <a:spLocks noChangeArrowheads="1"/>
          </p:cNvSpPr>
          <p:nvPr/>
        </p:nvSpPr>
        <p:spPr bwMode="auto">
          <a:xfrm>
            <a:off x="3719513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410" name="Text Box 18"/>
          <p:cNvSpPr txBox="1">
            <a:spLocks noChangeArrowheads="1"/>
          </p:cNvSpPr>
          <p:nvPr/>
        </p:nvSpPr>
        <p:spPr bwMode="auto">
          <a:xfrm>
            <a:off x="8040688" y="40767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43411" name="Line 19"/>
          <p:cNvSpPr>
            <a:spLocks noChangeShapeType="1"/>
          </p:cNvSpPr>
          <p:nvPr/>
        </p:nvSpPr>
        <p:spPr bwMode="auto">
          <a:xfrm flipV="1">
            <a:off x="7751763" y="37163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12" name="Rectangle 20"/>
          <p:cNvSpPr>
            <a:spLocks noChangeArrowheads="1"/>
          </p:cNvSpPr>
          <p:nvPr/>
        </p:nvSpPr>
        <p:spPr bwMode="auto">
          <a:xfrm>
            <a:off x="5232400" y="2565401"/>
            <a:ext cx="863600" cy="20161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3413" name="Line 21"/>
          <p:cNvSpPr>
            <a:spLocks noChangeShapeType="1"/>
          </p:cNvSpPr>
          <p:nvPr/>
        </p:nvSpPr>
        <p:spPr bwMode="auto">
          <a:xfrm>
            <a:off x="5664200" y="2636838"/>
            <a:ext cx="0" cy="18716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3414" name="Line 22"/>
          <p:cNvSpPr>
            <a:spLocks noChangeShapeType="1"/>
          </p:cNvSpPr>
          <p:nvPr/>
        </p:nvSpPr>
        <p:spPr bwMode="auto">
          <a:xfrm>
            <a:off x="5232400" y="4581525"/>
            <a:ext cx="863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Concatenating building blocks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7032625" y="40052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7535864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3143251" y="2565400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22" name="Line 6"/>
          <p:cNvSpPr>
            <a:spLocks noChangeShapeType="1"/>
          </p:cNvSpPr>
          <p:nvPr/>
        </p:nvSpPr>
        <p:spPr bwMode="auto">
          <a:xfrm>
            <a:off x="7391400" y="40052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23" name="Line 7"/>
          <p:cNvSpPr>
            <a:spLocks noChangeShapeType="1"/>
          </p:cNvSpPr>
          <p:nvPr/>
        </p:nvSpPr>
        <p:spPr bwMode="auto">
          <a:xfrm>
            <a:off x="7608888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24" name="Line 8"/>
          <p:cNvSpPr>
            <a:spLocks noChangeShapeType="1"/>
          </p:cNvSpPr>
          <p:nvPr/>
        </p:nvSpPr>
        <p:spPr bwMode="auto">
          <a:xfrm>
            <a:off x="3216275" y="29257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4367214" y="2060575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26" name="Line 10"/>
          <p:cNvSpPr>
            <a:spLocks noChangeShapeType="1"/>
          </p:cNvSpPr>
          <p:nvPr/>
        </p:nvSpPr>
        <p:spPr bwMode="auto">
          <a:xfrm>
            <a:off x="4440238" y="2420938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2998788" y="4941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3359150" y="4941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3719513" y="4941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2998788" y="41497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3719513" y="41497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2" name="Line 16"/>
          <p:cNvSpPr>
            <a:spLocks noChangeShapeType="1"/>
          </p:cNvSpPr>
          <p:nvPr/>
        </p:nvSpPr>
        <p:spPr bwMode="auto">
          <a:xfrm flipV="1">
            <a:off x="3071813" y="43656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3863975" y="43656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>
            <a:off x="3143251" y="42227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35" name="Oval 19"/>
          <p:cNvSpPr>
            <a:spLocks noChangeArrowheads="1"/>
          </p:cNvSpPr>
          <p:nvPr/>
        </p:nvSpPr>
        <p:spPr bwMode="auto">
          <a:xfrm>
            <a:off x="3359150" y="41497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6" name="Oval 20"/>
          <p:cNvSpPr>
            <a:spLocks noChangeArrowheads="1"/>
          </p:cNvSpPr>
          <p:nvPr/>
        </p:nvSpPr>
        <p:spPr bwMode="auto">
          <a:xfrm>
            <a:off x="4295775" y="4941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7" name="Oval 21"/>
          <p:cNvSpPr>
            <a:spLocks noChangeArrowheads="1"/>
          </p:cNvSpPr>
          <p:nvPr/>
        </p:nvSpPr>
        <p:spPr bwMode="auto">
          <a:xfrm>
            <a:off x="4656138" y="4941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8" name="Oval 22"/>
          <p:cNvSpPr>
            <a:spLocks noChangeArrowheads="1"/>
          </p:cNvSpPr>
          <p:nvPr/>
        </p:nvSpPr>
        <p:spPr bwMode="auto">
          <a:xfrm>
            <a:off x="5016500" y="4941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39" name="Oval 23"/>
          <p:cNvSpPr>
            <a:spLocks noChangeArrowheads="1"/>
          </p:cNvSpPr>
          <p:nvPr/>
        </p:nvSpPr>
        <p:spPr bwMode="auto">
          <a:xfrm>
            <a:off x="4295775" y="41497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40" name="Oval 24"/>
          <p:cNvSpPr>
            <a:spLocks noChangeArrowheads="1"/>
          </p:cNvSpPr>
          <p:nvPr/>
        </p:nvSpPr>
        <p:spPr bwMode="auto">
          <a:xfrm>
            <a:off x="5016500" y="41497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4441" name="Line 25"/>
          <p:cNvSpPr>
            <a:spLocks noChangeShapeType="1"/>
          </p:cNvSpPr>
          <p:nvPr/>
        </p:nvSpPr>
        <p:spPr bwMode="auto">
          <a:xfrm flipV="1">
            <a:off x="4368800" y="43656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42" name="Line 26"/>
          <p:cNvSpPr>
            <a:spLocks noChangeShapeType="1"/>
          </p:cNvSpPr>
          <p:nvPr/>
        </p:nvSpPr>
        <p:spPr bwMode="auto">
          <a:xfrm flipV="1">
            <a:off x="5160963" y="43656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43" name="Line 27"/>
          <p:cNvSpPr>
            <a:spLocks noChangeShapeType="1"/>
          </p:cNvSpPr>
          <p:nvPr/>
        </p:nvSpPr>
        <p:spPr bwMode="auto">
          <a:xfrm>
            <a:off x="4440238" y="422275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4444" name="Oval 28"/>
          <p:cNvSpPr>
            <a:spLocks noChangeArrowheads="1"/>
          </p:cNvSpPr>
          <p:nvPr/>
        </p:nvSpPr>
        <p:spPr bwMode="auto">
          <a:xfrm>
            <a:off x="4656138" y="41497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Concatenating building blocks – impossible extensions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7032625" y="40052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7535864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3143251" y="2565400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7391400" y="40052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47" name="Line 7"/>
          <p:cNvSpPr>
            <a:spLocks noChangeShapeType="1"/>
          </p:cNvSpPr>
          <p:nvPr/>
        </p:nvSpPr>
        <p:spPr bwMode="auto">
          <a:xfrm>
            <a:off x="7608888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48" name="Line 8"/>
          <p:cNvSpPr>
            <a:spLocks noChangeShapeType="1"/>
          </p:cNvSpPr>
          <p:nvPr/>
        </p:nvSpPr>
        <p:spPr bwMode="auto">
          <a:xfrm>
            <a:off x="3216275" y="29257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49" name="Rectangle 9"/>
          <p:cNvSpPr>
            <a:spLocks noChangeArrowheads="1"/>
          </p:cNvSpPr>
          <p:nvPr/>
        </p:nvSpPr>
        <p:spPr bwMode="auto">
          <a:xfrm>
            <a:off x="4367214" y="2060575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5450" name="Line 10"/>
          <p:cNvSpPr>
            <a:spLocks noChangeShapeType="1"/>
          </p:cNvSpPr>
          <p:nvPr/>
        </p:nvSpPr>
        <p:spPr bwMode="auto">
          <a:xfrm>
            <a:off x="4440238" y="2420938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1" name="Line 11"/>
          <p:cNvSpPr>
            <a:spLocks noChangeShapeType="1"/>
          </p:cNvSpPr>
          <p:nvPr/>
        </p:nvSpPr>
        <p:spPr bwMode="auto">
          <a:xfrm>
            <a:off x="7032625" y="40052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2" name="Line 12"/>
          <p:cNvSpPr>
            <a:spLocks noChangeShapeType="1"/>
          </p:cNvSpPr>
          <p:nvPr/>
        </p:nvSpPr>
        <p:spPr bwMode="auto">
          <a:xfrm flipV="1">
            <a:off x="7535863" y="35734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3" name="Line 13"/>
          <p:cNvSpPr>
            <a:spLocks noChangeShapeType="1"/>
          </p:cNvSpPr>
          <p:nvPr/>
        </p:nvSpPr>
        <p:spPr bwMode="auto">
          <a:xfrm flipV="1">
            <a:off x="4367213" y="2060575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4" name="Line 14"/>
          <p:cNvSpPr>
            <a:spLocks noChangeShapeType="1"/>
          </p:cNvSpPr>
          <p:nvPr/>
        </p:nvSpPr>
        <p:spPr bwMode="auto">
          <a:xfrm flipV="1">
            <a:off x="4727575" y="2565400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5" name="Line 15"/>
          <p:cNvSpPr>
            <a:spLocks noChangeShapeType="1"/>
          </p:cNvSpPr>
          <p:nvPr/>
        </p:nvSpPr>
        <p:spPr bwMode="auto">
          <a:xfrm>
            <a:off x="6384925" y="29257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6" name="Line 16"/>
          <p:cNvSpPr>
            <a:spLocks noChangeShapeType="1"/>
          </p:cNvSpPr>
          <p:nvPr/>
        </p:nvSpPr>
        <p:spPr bwMode="auto">
          <a:xfrm>
            <a:off x="7608888" y="2420938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7" name="Line 17"/>
          <p:cNvSpPr>
            <a:spLocks noChangeShapeType="1"/>
          </p:cNvSpPr>
          <p:nvPr/>
        </p:nvSpPr>
        <p:spPr bwMode="auto">
          <a:xfrm>
            <a:off x="7032625" y="3141663"/>
            <a:ext cx="0" cy="1444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8" name="Line 18"/>
          <p:cNvSpPr>
            <a:spLocks noChangeShapeType="1"/>
          </p:cNvSpPr>
          <p:nvPr/>
        </p:nvSpPr>
        <p:spPr bwMode="auto">
          <a:xfrm>
            <a:off x="7032625" y="2492376"/>
            <a:ext cx="0" cy="1444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59" name="Line 19"/>
          <p:cNvSpPr>
            <a:spLocks noChangeShapeType="1"/>
          </p:cNvSpPr>
          <p:nvPr/>
        </p:nvSpPr>
        <p:spPr bwMode="auto">
          <a:xfrm>
            <a:off x="8472488" y="2636838"/>
            <a:ext cx="0" cy="1444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0" name="Line 20"/>
          <p:cNvSpPr>
            <a:spLocks noChangeShapeType="1"/>
          </p:cNvSpPr>
          <p:nvPr/>
        </p:nvSpPr>
        <p:spPr bwMode="auto">
          <a:xfrm>
            <a:off x="8472488" y="2060576"/>
            <a:ext cx="0" cy="1444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1" name="Line 21"/>
          <p:cNvSpPr>
            <a:spLocks noChangeShapeType="1"/>
          </p:cNvSpPr>
          <p:nvPr/>
        </p:nvSpPr>
        <p:spPr bwMode="auto">
          <a:xfrm>
            <a:off x="7464426" y="2133600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2" name="Line 22"/>
          <p:cNvSpPr>
            <a:spLocks noChangeShapeType="1"/>
          </p:cNvSpPr>
          <p:nvPr/>
        </p:nvSpPr>
        <p:spPr bwMode="auto">
          <a:xfrm>
            <a:off x="7464426" y="270827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3" name="Line 23"/>
          <p:cNvSpPr>
            <a:spLocks noChangeShapeType="1"/>
          </p:cNvSpPr>
          <p:nvPr/>
        </p:nvSpPr>
        <p:spPr bwMode="auto">
          <a:xfrm>
            <a:off x="7032626" y="2565400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4" name="Line 24"/>
          <p:cNvSpPr>
            <a:spLocks noChangeShapeType="1"/>
          </p:cNvSpPr>
          <p:nvPr/>
        </p:nvSpPr>
        <p:spPr bwMode="auto">
          <a:xfrm>
            <a:off x="7032626" y="3213100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5" name="Line 25"/>
          <p:cNvSpPr>
            <a:spLocks noChangeShapeType="1"/>
          </p:cNvSpPr>
          <p:nvPr/>
        </p:nvSpPr>
        <p:spPr bwMode="auto">
          <a:xfrm flipV="1">
            <a:off x="8040688" y="2492376"/>
            <a:ext cx="0" cy="7921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6" name="Line 26"/>
          <p:cNvSpPr>
            <a:spLocks noChangeShapeType="1"/>
          </p:cNvSpPr>
          <p:nvPr/>
        </p:nvSpPr>
        <p:spPr bwMode="auto">
          <a:xfrm flipV="1">
            <a:off x="7464425" y="1989138"/>
            <a:ext cx="0" cy="7921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7" name="Line 27"/>
          <p:cNvSpPr>
            <a:spLocks noChangeShapeType="1"/>
          </p:cNvSpPr>
          <p:nvPr/>
        </p:nvSpPr>
        <p:spPr bwMode="auto">
          <a:xfrm>
            <a:off x="4151313" y="42211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8" name="Line 28"/>
          <p:cNvSpPr>
            <a:spLocks noChangeShapeType="1"/>
          </p:cNvSpPr>
          <p:nvPr/>
        </p:nvSpPr>
        <p:spPr bwMode="auto">
          <a:xfrm>
            <a:off x="4295775" y="40052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69" name="Line 29"/>
          <p:cNvSpPr>
            <a:spLocks noChangeShapeType="1"/>
          </p:cNvSpPr>
          <p:nvPr/>
        </p:nvSpPr>
        <p:spPr bwMode="auto">
          <a:xfrm>
            <a:off x="5159375" y="3644901"/>
            <a:ext cx="0" cy="1444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0" name="Line 30"/>
          <p:cNvSpPr>
            <a:spLocks noChangeShapeType="1"/>
          </p:cNvSpPr>
          <p:nvPr/>
        </p:nvSpPr>
        <p:spPr bwMode="auto">
          <a:xfrm>
            <a:off x="5159375" y="4221163"/>
            <a:ext cx="0" cy="1444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1" name="Line 31"/>
          <p:cNvSpPr>
            <a:spLocks noChangeShapeType="1"/>
          </p:cNvSpPr>
          <p:nvPr/>
        </p:nvSpPr>
        <p:spPr bwMode="auto">
          <a:xfrm>
            <a:off x="4367213" y="4797425"/>
            <a:ext cx="1444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2" name="Line 32"/>
          <p:cNvSpPr>
            <a:spLocks noChangeShapeType="1"/>
          </p:cNvSpPr>
          <p:nvPr/>
        </p:nvSpPr>
        <p:spPr bwMode="auto">
          <a:xfrm>
            <a:off x="3792538" y="4797425"/>
            <a:ext cx="1444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3" name="Line 33"/>
          <p:cNvSpPr>
            <a:spLocks noChangeShapeType="1"/>
          </p:cNvSpPr>
          <p:nvPr/>
        </p:nvSpPr>
        <p:spPr bwMode="auto">
          <a:xfrm>
            <a:off x="4224339" y="3716338"/>
            <a:ext cx="9350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4" name="Line 34"/>
          <p:cNvSpPr>
            <a:spLocks noChangeShapeType="1"/>
          </p:cNvSpPr>
          <p:nvPr/>
        </p:nvSpPr>
        <p:spPr bwMode="auto">
          <a:xfrm>
            <a:off x="4224339" y="4292600"/>
            <a:ext cx="9350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5" name="Line 35"/>
          <p:cNvSpPr>
            <a:spLocks noChangeShapeType="1"/>
          </p:cNvSpPr>
          <p:nvPr/>
        </p:nvSpPr>
        <p:spPr bwMode="auto">
          <a:xfrm>
            <a:off x="3648075" y="4149725"/>
            <a:ext cx="93503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6" name="Line 36"/>
          <p:cNvSpPr>
            <a:spLocks noChangeShapeType="1"/>
          </p:cNvSpPr>
          <p:nvPr/>
        </p:nvSpPr>
        <p:spPr bwMode="auto">
          <a:xfrm flipV="1">
            <a:off x="4224338" y="3573463"/>
            <a:ext cx="0" cy="7921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7" name="Line 37"/>
          <p:cNvSpPr>
            <a:spLocks noChangeShapeType="1"/>
          </p:cNvSpPr>
          <p:nvPr/>
        </p:nvSpPr>
        <p:spPr bwMode="auto">
          <a:xfrm flipV="1">
            <a:off x="3863975" y="4149725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5478" name="Line 38"/>
          <p:cNvSpPr>
            <a:spLocks noChangeShapeType="1"/>
          </p:cNvSpPr>
          <p:nvPr/>
        </p:nvSpPr>
        <p:spPr bwMode="auto">
          <a:xfrm flipV="1">
            <a:off x="4440238" y="4149725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Concatenating building blocks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          – propagating the false value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7177088" y="37893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7680326" y="33575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3143251" y="2565400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70" name="Line 6"/>
          <p:cNvSpPr>
            <a:spLocks noChangeShapeType="1"/>
          </p:cNvSpPr>
          <p:nvPr/>
        </p:nvSpPr>
        <p:spPr bwMode="auto">
          <a:xfrm>
            <a:off x="7535863" y="37893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6471" name="Line 7"/>
          <p:cNvSpPr>
            <a:spLocks noChangeShapeType="1"/>
          </p:cNvSpPr>
          <p:nvPr/>
        </p:nvSpPr>
        <p:spPr bwMode="auto">
          <a:xfrm>
            <a:off x="7753350" y="37179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6472" name="Line 8"/>
          <p:cNvSpPr>
            <a:spLocks noChangeShapeType="1"/>
          </p:cNvSpPr>
          <p:nvPr/>
        </p:nvSpPr>
        <p:spPr bwMode="auto">
          <a:xfrm>
            <a:off x="3216275" y="29257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6473" name="Rectangle 9"/>
          <p:cNvSpPr>
            <a:spLocks noChangeArrowheads="1"/>
          </p:cNvSpPr>
          <p:nvPr/>
        </p:nvSpPr>
        <p:spPr bwMode="auto">
          <a:xfrm>
            <a:off x="4367214" y="2060575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74" name="Line 10"/>
          <p:cNvSpPr>
            <a:spLocks noChangeShapeType="1"/>
          </p:cNvSpPr>
          <p:nvPr/>
        </p:nvSpPr>
        <p:spPr bwMode="auto">
          <a:xfrm>
            <a:off x="4440238" y="2420938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6475" name="Rectangle 11"/>
          <p:cNvSpPr>
            <a:spLocks noChangeArrowheads="1"/>
          </p:cNvSpPr>
          <p:nvPr/>
        </p:nvSpPr>
        <p:spPr bwMode="auto">
          <a:xfrm>
            <a:off x="5808663" y="2565401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76" name="Line 12"/>
          <p:cNvSpPr>
            <a:spLocks noChangeShapeType="1"/>
          </p:cNvSpPr>
          <p:nvPr/>
        </p:nvSpPr>
        <p:spPr bwMode="auto">
          <a:xfrm>
            <a:off x="6167438" y="2565401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6477" name="Rectangle 13"/>
          <p:cNvSpPr>
            <a:spLocks noChangeArrowheads="1"/>
          </p:cNvSpPr>
          <p:nvPr/>
        </p:nvSpPr>
        <p:spPr bwMode="auto">
          <a:xfrm>
            <a:off x="5303838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78" name="Line 14"/>
          <p:cNvSpPr>
            <a:spLocks noChangeShapeType="1"/>
          </p:cNvSpPr>
          <p:nvPr/>
        </p:nvSpPr>
        <p:spPr bwMode="auto">
          <a:xfrm>
            <a:off x="5662613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6479" name="Rectangle 15"/>
          <p:cNvSpPr>
            <a:spLocks noChangeArrowheads="1"/>
          </p:cNvSpPr>
          <p:nvPr/>
        </p:nvSpPr>
        <p:spPr bwMode="auto">
          <a:xfrm>
            <a:off x="5808664" y="494188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6480" name="Line 16"/>
          <p:cNvSpPr>
            <a:spLocks noChangeShapeType="1"/>
          </p:cNvSpPr>
          <p:nvPr/>
        </p:nvSpPr>
        <p:spPr bwMode="auto">
          <a:xfrm>
            <a:off x="5881688" y="530225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3657600" y="29718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7010400" y="29718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2" name="Oval 6"/>
          <p:cNvSpPr>
            <a:spLocks noChangeArrowheads="1"/>
          </p:cNvSpPr>
          <p:nvPr/>
        </p:nvSpPr>
        <p:spPr bwMode="auto">
          <a:xfrm>
            <a:off x="8001000" y="29718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4800600" y="29718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4800600" y="49530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5867400" y="49530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7" name="Oval 11"/>
          <p:cNvSpPr>
            <a:spLocks noChangeArrowheads="1"/>
          </p:cNvSpPr>
          <p:nvPr/>
        </p:nvSpPr>
        <p:spPr bwMode="auto">
          <a:xfrm>
            <a:off x="6934200" y="49530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8" name="Oval 12"/>
          <p:cNvSpPr>
            <a:spLocks noChangeArrowheads="1"/>
          </p:cNvSpPr>
          <p:nvPr/>
        </p:nvSpPr>
        <p:spPr bwMode="auto">
          <a:xfrm>
            <a:off x="8001000" y="49530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3810000" y="3124200"/>
            <a:ext cx="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 flipV="1">
            <a:off x="3810000" y="3124200"/>
            <a:ext cx="10668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1" name="Line 15"/>
          <p:cNvSpPr>
            <a:spLocks noChangeShapeType="1"/>
          </p:cNvSpPr>
          <p:nvPr/>
        </p:nvSpPr>
        <p:spPr bwMode="auto">
          <a:xfrm>
            <a:off x="4876800" y="3124200"/>
            <a:ext cx="22098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 flipV="1">
            <a:off x="7086600" y="3124200"/>
            <a:ext cx="762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 flipH="1">
            <a:off x="4876800" y="3124200"/>
            <a:ext cx="22860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 flipH="1" flipV="1">
            <a:off x="3810000" y="3048000"/>
            <a:ext cx="1143000" cy="2057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>
            <a:off x="6019800" y="3124200"/>
            <a:ext cx="21336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V="1">
            <a:off x="8153400" y="3124200"/>
            <a:ext cx="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 flipH="1">
            <a:off x="6019800" y="3124200"/>
            <a:ext cx="2057400" cy="1905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 flipV="1">
            <a:off x="6019800" y="3124200"/>
            <a:ext cx="0" cy="1905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 flipH="1">
            <a:off x="6019800" y="3124200"/>
            <a:ext cx="11430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4876800" y="3124200"/>
            <a:ext cx="762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 flipV="1">
            <a:off x="3810000" y="3048000"/>
            <a:ext cx="42672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>
            <a:off x="3810000" y="3124200"/>
            <a:ext cx="4343400" cy="1981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>
            <a:off x="6096000" y="3200400"/>
            <a:ext cx="914400" cy="1828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2667000" y="1219201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800" b="1">
                <a:solidFill>
                  <a:srgbClr val="2A6076"/>
                </a:solidFill>
              </a:rPr>
              <a:t>Edge coloring cubic bipartite graphs</a:t>
            </a:r>
            <a:endParaRPr lang="cs-CZ" altLang="cs-CZ" sz="2800" b="1">
              <a:solidFill>
                <a:srgbClr val="2A6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Concatenating building blocks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          – propagating the false value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7177088" y="37893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7680326" y="33575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3143251" y="2565400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494" name="Line 6"/>
          <p:cNvSpPr>
            <a:spLocks noChangeShapeType="1"/>
          </p:cNvSpPr>
          <p:nvPr/>
        </p:nvSpPr>
        <p:spPr bwMode="auto">
          <a:xfrm>
            <a:off x="7535863" y="37893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495" name="Line 7"/>
          <p:cNvSpPr>
            <a:spLocks noChangeShapeType="1"/>
          </p:cNvSpPr>
          <p:nvPr/>
        </p:nvSpPr>
        <p:spPr bwMode="auto">
          <a:xfrm>
            <a:off x="7753350" y="37179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496" name="Line 8"/>
          <p:cNvSpPr>
            <a:spLocks noChangeShapeType="1"/>
          </p:cNvSpPr>
          <p:nvPr/>
        </p:nvSpPr>
        <p:spPr bwMode="auto">
          <a:xfrm>
            <a:off x="3216275" y="29257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4367214" y="2060575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498" name="Line 10"/>
          <p:cNvSpPr>
            <a:spLocks noChangeShapeType="1"/>
          </p:cNvSpPr>
          <p:nvPr/>
        </p:nvSpPr>
        <p:spPr bwMode="auto">
          <a:xfrm>
            <a:off x="4440238" y="2420938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499" name="Rectangle 11"/>
          <p:cNvSpPr>
            <a:spLocks noChangeArrowheads="1"/>
          </p:cNvSpPr>
          <p:nvPr/>
        </p:nvSpPr>
        <p:spPr bwMode="auto">
          <a:xfrm>
            <a:off x="5808663" y="2565401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500" name="Line 12"/>
          <p:cNvSpPr>
            <a:spLocks noChangeShapeType="1"/>
          </p:cNvSpPr>
          <p:nvPr/>
        </p:nvSpPr>
        <p:spPr bwMode="auto">
          <a:xfrm>
            <a:off x="6167438" y="2565401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501" name="Rectangle 13"/>
          <p:cNvSpPr>
            <a:spLocks noChangeArrowheads="1"/>
          </p:cNvSpPr>
          <p:nvPr/>
        </p:nvSpPr>
        <p:spPr bwMode="auto">
          <a:xfrm>
            <a:off x="5303838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502" name="Line 14"/>
          <p:cNvSpPr>
            <a:spLocks noChangeShapeType="1"/>
          </p:cNvSpPr>
          <p:nvPr/>
        </p:nvSpPr>
        <p:spPr bwMode="auto">
          <a:xfrm>
            <a:off x="5662613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503" name="Rectangle 15"/>
          <p:cNvSpPr>
            <a:spLocks noChangeArrowheads="1"/>
          </p:cNvSpPr>
          <p:nvPr/>
        </p:nvSpPr>
        <p:spPr bwMode="auto">
          <a:xfrm>
            <a:off x="5808664" y="494188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7504" name="Line 16"/>
          <p:cNvSpPr>
            <a:spLocks noChangeShapeType="1"/>
          </p:cNvSpPr>
          <p:nvPr/>
        </p:nvSpPr>
        <p:spPr bwMode="auto">
          <a:xfrm>
            <a:off x="5881688" y="530225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505" name="Line 17"/>
          <p:cNvSpPr>
            <a:spLocks noChangeShapeType="1"/>
          </p:cNvSpPr>
          <p:nvPr/>
        </p:nvSpPr>
        <p:spPr bwMode="auto">
          <a:xfrm flipV="1">
            <a:off x="4727575" y="2565400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7506" name="Text Box 18"/>
          <p:cNvSpPr txBox="1">
            <a:spLocks noChangeArrowheads="1"/>
          </p:cNvSpPr>
          <p:nvPr/>
        </p:nvSpPr>
        <p:spPr bwMode="auto">
          <a:xfrm>
            <a:off x="4079875" y="3284538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Concatenating building blocks </a:t>
            </a:r>
          </a:p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                                             – propagating the false value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7177088" y="37893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7680326" y="33575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3143251" y="2565400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18" name="Line 6"/>
          <p:cNvSpPr>
            <a:spLocks noChangeShapeType="1"/>
          </p:cNvSpPr>
          <p:nvPr/>
        </p:nvSpPr>
        <p:spPr bwMode="auto">
          <a:xfrm>
            <a:off x="7535863" y="37893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7753350" y="37179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20" name="Line 8"/>
          <p:cNvSpPr>
            <a:spLocks noChangeShapeType="1"/>
          </p:cNvSpPr>
          <p:nvPr/>
        </p:nvSpPr>
        <p:spPr bwMode="auto">
          <a:xfrm>
            <a:off x="3216275" y="2925763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21" name="Rectangle 9"/>
          <p:cNvSpPr>
            <a:spLocks noChangeArrowheads="1"/>
          </p:cNvSpPr>
          <p:nvPr/>
        </p:nvSpPr>
        <p:spPr bwMode="auto">
          <a:xfrm>
            <a:off x="4367214" y="2060575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22" name="Line 10"/>
          <p:cNvSpPr>
            <a:spLocks noChangeShapeType="1"/>
          </p:cNvSpPr>
          <p:nvPr/>
        </p:nvSpPr>
        <p:spPr bwMode="auto">
          <a:xfrm>
            <a:off x="4440238" y="2420938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23" name="Rectangle 11"/>
          <p:cNvSpPr>
            <a:spLocks noChangeArrowheads="1"/>
          </p:cNvSpPr>
          <p:nvPr/>
        </p:nvSpPr>
        <p:spPr bwMode="auto">
          <a:xfrm>
            <a:off x="5808663" y="2565401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24" name="Line 12"/>
          <p:cNvSpPr>
            <a:spLocks noChangeShapeType="1"/>
          </p:cNvSpPr>
          <p:nvPr/>
        </p:nvSpPr>
        <p:spPr bwMode="auto">
          <a:xfrm>
            <a:off x="6167438" y="2565401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5303838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26" name="Line 14"/>
          <p:cNvSpPr>
            <a:spLocks noChangeShapeType="1"/>
          </p:cNvSpPr>
          <p:nvPr/>
        </p:nvSpPr>
        <p:spPr bwMode="auto">
          <a:xfrm>
            <a:off x="5662613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5808664" y="494188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8528" name="Line 16"/>
          <p:cNvSpPr>
            <a:spLocks noChangeShapeType="1"/>
          </p:cNvSpPr>
          <p:nvPr/>
        </p:nvSpPr>
        <p:spPr bwMode="auto">
          <a:xfrm>
            <a:off x="5881688" y="530225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29" name="Line 17"/>
          <p:cNvSpPr>
            <a:spLocks noChangeShapeType="1"/>
          </p:cNvSpPr>
          <p:nvPr/>
        </p:nvSpPr>
        <p:spPr bwMode="auto">
          <a:xfrm flipV="1">
            <a:off x="4727575" y="2565400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30" name="Text Box 18"/>
          <p:cNvSpPr txBox="1">
            <a:spLocks noChangeArrowheads="1"/>
          </p:cNvSpPr>
          <p:nvPr/>
        </p:nvSpPr>
        <p:spPr bwMode="auto">
          <a:xfrm>
            <a:off x="4079875" y="3284538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48531" name="Text Box 19"/>
          <p:cNvSpPr txBox="1">
            <a:spLocks noChangeArrowheads="1"/>
          </p:cNvSpPr>
          <p:nvPr/>
        </p:nvSpPr>
        <p:spPr bwMode="auto">
          <a:xfrm>
            <a:off x="8616950" y="40767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48532" name="Line 20"/>
          <p:cNvSpPr>
            <a:spLocks noChangeShapeType="1"/>
          </p:cNvSpPr>
          <p:nvPr/>
        </p:nvSpPr>
        <p:spPr bwMode="auto">
          <a:xfrm flipV="1">
            <a:off x="5951538" y="2060575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33" name="Line 21"/>
          <p:cNvSpPr>
            <a:spLocks noChangeShapeType="1"/>
          </p:cNvSpPr>
          <p:nvPr/>
        </p:nvSpPr>
        <p:spPr bwMode="auto">
          <a:xfrm flipV="1">
            <a:off x="7391400" y="494188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34" name="Line 22"/>
          <p:cNvSpPr>
            <a:spLocks noChangeShapeType="1"/>
          </p:cNvSpPr>
          <p:nvPr/>
        </p:nvSpPr>
        <p:spPr bwMode="auto">
          <a:xfrm flipV="1">
            <a:off x="9264650" y="33575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35" name="Line 23"/>
          <p:cNvSpPr>
            <a:spLocks noChangeShapeType="1"/>
          </p:cNvSpPr>
          <p:nvPr/>
        </p:nvSpPr>
        <p:spPr bwMode="auto">
          <a:xfrm>
            <a:off x="7175500" y="37893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36" name="Line 24"/>
          <p:cNvSpPr>
            <a:spLocks noChangeShapeType="1"/>
          </p:cNvSpPr>
          <p:nvPr/>
        </p:nvSpPr>
        <p:spPr bwMode="auto">
          <a:xfrm>
            <a:off x="5303838" y="50847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8537" name="Line 25"/>
          <p:cNvSpPr>
            <a:spLocks noChangeShapeType="1"/>
          </p:cNvSpPr>
          <p:nvPr/>
        </p:nvSpPr>
        <p:spPr bwMode="auto">
          <a:xfrm>
            <a:off x="5808663" y="3933825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Variable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49539" name="Oval 3"/>
          <p:cNvSpPr>
            <a:spLocks noChangeArrowheads="1"/>
          </p:cNvSpPr>
          <p:nvPr/>
        </p:nvSpPr>
        <p:spPr bwMode="auto">
          <a:xfrm>
            <a:off x="3646488" y="19891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9540" name="Line 4"/>
          <p:cNvSpPr>
            <a:spLocks noChangeShapeType="1"/>
          </p:cNvSpPr>
          <p:nvPr/>
        </p:nvSpPr>
        <p:spPr bwMode="auto">
          <a:xfrm>
            <a:off x="3214689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9541" name="Line 5"/>
          <p:cNvSpPr>
            <a:spLocks noChangeShapeType="1"/>
          </p:cNvSpPr>
          <p:nvPr/>
        </p:nvSpPr>
        <p:spPr bwMode="auto">
          <a:xfrm flipH="1">
            <a:off x="3719513" y="21336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9542" name="Line 6"/>
          <p:cNvSpPr>
            <a:spLocks noChangeShapeType="1"/>
          </p:cNvSpPr>
          <p:nvPr/>
        </p:nvSpPr>
        <p:spPr bwMode="auto">
          <a:xfrm>
            <a:off x="3790950" y="22050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9543" name="Text Box 7"/>
          <p:cNvSpPr txBox="1">
            <a:spLocks noChangeArrowheads="1"/>
          </p:cNvSpPr>
          <p:nvPr/>
        </p:nvSpPr>
        <p:spPr bwMode="auto">
          <a:xfrm>
            <a:off x="3214688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3935413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3430588" y="2349501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7032625" y="40052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7535864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5591176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7391400" y="40052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7608888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9551" name="Line 15"/>
          <p:cNvSpPr>
            <a:spLocks noChangeShapeType="1"/>
          </p:cNvSpPr>
          <p:nvPr/>
        </p:nvSpPr>
        <p:spPr bwMode="auto">
          <a:xfrm>
            <a:off x="5664200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Variable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7032625" y="40052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7535864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5591176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66" name="Line 6"/>
          <p:cNvSpPr>
            <a:spLocks noChangeShapeType="1"/>
          </p:cNvSpPr>
          <p:nvPr/>
        </p:nvSpPr>
        <p:spPr bwMode="auto">
          <a:xfrm>
            <a:off x="7391400" y="40052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67" name="Line 7"/>
          <p:cNvSpPr>
            <a:spLocks noChangeShapeType="1"/>
          </p:cNvSpPr>
          <p:nvPr/>
        </p:nvSpPr>
        <p:spPr bwMode="auto">
          <a:xfrm>
            <a:off x="7608888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68" name="Line 8"/>
          <p:cNvSpPr>
            <a:spLocks noChangeShapeType="1"/>
          </p:cNvSpPr>
          <p:nvPr/>
        </p:nvSpPr>
        <p:spPr bwMode="auto">
          <a:xfrm>
            <a:off x="5664200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>
            <a:off x="7032625" y="537368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7751763" y="5157788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0571" name="Oval 11"/>
          <p:cNvSpPr>
            <a:spLocks noChangeArrowheads="1"/>
          </p:cNvSpPr>
          <p:nvPr/>
        </p:nvSpPr>
        <p:spPr bwMode="auto">
          <a:xfrm>
            <a:off x="3646488" y="19891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72" name="Line 12"/>
          <p:cNvSpPr>
            <a:spLocks noChangeShapeType="1"/>
          </p:cNvSpPr>
          <p:nvPr/>
        </p:nvSpPr>
        <p:spPr bwMode="auto">
          <a:xfrm>
            <a:off x="3214689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73" name="Line 13"/>
          <p:cNvSpPr>
            <a:spLocks noChangeShapeType="1"/>
          </p:cNvSpPr>
          <p:nvPr/>
        </p:nvSpPr>
        <p:spPr bwMode="auto">
          <a:xfrm flipH="1">
            <a:off x="3719513" y="21336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74" name="Line 14"/>
          <p:cNvSpPr>
            <a:spLocks noChangeShapeType="1"/>
          </p:cNvSpPr>
          <p:nvPr/>
        </p:nvSpPr>
        <p:spPr bwMode="auto">
          <a:xfrm>
            <a:off x="3790950" y="22050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75" name="Text Box 15"/>
          <p:cNvSpPr txBox="1">
            <a:spLocks noChangeArrowheads="1"/>
          </p:cNvSpPr>
          <p:nvPr/>
        </p:nvSpPr>
        <p:spPr bwMode="auto">
          <a:xfrm>
            <a:off x="3214688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0576" name="Text Box 16"/>
          <p:cNvSpPr txBox="1">
            <a:spLocks noChangeArrowheads="1"/>
          </p:cNvSpPr>
          <p:nvPr/>
        </p:nvSpPr>
        <p:spPr bwMode="auto">
          <a:xfrm>
            <a:off x="3935413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0577" name="Text Box 17"/>
          <p:cNvSpPr txBox="1">
            <a:spLocks noChangeArrowheads="1"/>
          </p:cNvSpPr>
          <p:nvPr/>
        </p:nvSpPr>
        <p:spPr bwMode="auto">
          <a:xfrm>
            <a:off x="3430588" y="2349501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  <p:sp>
        <p:nvSpPr>
          <p:cNvPr id="450578" name="Text Box 18"/>
          <p:cNvSpPr txBox="1">
            <a:spLocks noChangeArrowheads="1"/>
          </p:cNvSpPr>
          <p:nvPr/>
        </p:nvSpPr>
        <p:spPr bwMode="auto">
          <a:xfrm>
            <a:off x="8472488" y="306863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0579" name="Text Box 19"/>
          <p:cNvSpPr txBox="1">
            <a:spLocks noChangeArrowheads="1"/>
          </p:cNvSpPr>
          <p:nvPr/>
        </p:nvSpPr>
        <p:spPr bwMode="auto">
          <a:xfrm>
            <a:off x="5519738" y="306863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0580" name="Line 20"/>
          <p:cNvSpPr>
            <a:spLocks noChangeShapeType="1"/>
          </p:cNvSpPr>
          <p:nvPr/>
        </p:nvSpPr>
        <p:spPr bwMode="auto">
          <a:xfrm flipV="1">
            <a:off x="7175500" y="35734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81" name="Line 21"/>
          <p:cNvSpPr>
            <a:spLocks noChangeShapeType="1"/>
          </p:cNvSpPr>
          <p:nvPr/>
        </p:nvSpPr>
        <p:spPr bwMode="auto">
          <a:xfrm flipV="1">
            <a:off x="7535863" y="35734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82" name="Text Box 22"/>
          <p:cNvSpPr txBox="1">
            <a:spLocks noChangeArrowheads="1"/>
          </p:cNvSpPr>
          <p:nvPr/>
        </p:nvSpPr>
        <p:spPr bwMode="auto">
          <a:xfrm>
            <a:off x="3503613" y="155733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Variable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1587" name="Rectangle 3"/>
          <p:cNvSpPr>
            <a:spLocks noChangeArrowheads="1"/>
          </p:cNvSpPr>
          <p:nvPr/>
        </p:nvSpPr>
        <p:spPr bwMode="auto">
          <a:xfrm>
            <a:off x="7032625" y="40052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1588" name="Rectangle 4"/>
          <p:cNvSpPr>
            <a:spLocks noChangeArrowheads="1"/>
          </p:cNvSpPr>
          <p:nvPr/>
        </p:nvSpPr>
        <p:spPr bwMode="auto">
          <a:xfrm>
            <a:off x="7535864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1589" name="Rectangle 5"/>
          <p:cNvSpPr>
            <a:spLocks noChangeArrowheads="1"/>
          </p:cNvSpPr>
          <p:nvPr/>
        </p:nvSpPr>
        <p:spPr bwMode="auto">
          <a:xfrm>
            <a:off x="5591176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1590" name="Line 6"/>
          <p:cNvSpPr>
            <a:spLocks noChangeShapeType="1"/>
          </p:cNvSpPr>
          <p:nvPr/>
        </p:nvSpPr>
        <p:spPr bwMode="auto">
          <a:xfrm>
            <a:off x="7391400" y="40052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1" name="Line 7"/>
          <p:cNvSpPr>
            <a:spLocks noChangeShapeType="1"/>
          </p:cNvSpPr>
          <p:nvPr/>
        </p:nvSpPr>
        <p:spPr bwMode="auto">
          <a:xfrm>
            <a:off x="7608888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2" name="Line 8"/>
          <p:cNvSpPr>
            <a:spLocks noChangeShapeType="1"/>
          </p:cNvSpPr>
          <p:nvPr/>
        </p:nvSpPr>
        <p:spPr bwMode="auto">
          <a:xfrm>
            <a:off x="5664200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3" name="Line 9"/>
          <p:cNvSpPr>
            <a:spLocks noChangeShapeType="1"/>
          </p:cNvSpPr>
          <p:nvPr/>
        </p:nvSpPr>
        <p:spPr bwMode="auto">
          <a:xfrm>
            <a:off x="7032625" y="40052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4" name="Text Box 10"/>
          <p:cNvSpPr txBox="1">
            <a:spLocks noChangeArrowheads="1"/>
          </p:cNvSpPr>
          <p:nvPr/>
        </p:nvSpPr>
        <p:spPr bwMode="auto">
          <a:xfrm>
            <a:off x="7751763" y="515778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1595" name="Oval 11"/>
          <p:cNvSpPr>
            <a:spLocks noChangeArrowheads="1"/>
          </p:cNvSpPr>
          <p:nvPr/>
        </p:nvSpPr>
        <p:spPr bwMode="auto">
          <a:xfrm>
            <a:off x="3646488" y="19891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1596" name="Line 12"/>
          <p:cNvSpPr>
            <a:spLocks noChangeShapeType="1"/>
          </p:cNvSpPr>
          <p:nvPr/>
        </p:nvSpPr>
        <p:spPr bwMode="auto">
          <a:xfrm>
            <a:off x="3214689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7" name="Line 13"/>
          <p:cNvSpPr>
            <a:spLocks noChangeShapeType="1"/>
          </p:cNvSpPr>
          <p:nvPr/>
        </p:nvSpPr>
        <p:spPr bwMode="auto">
          <a:xfrm flipH="1">
            <a:off x="3719513" y="21336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8" name="Line 14"/>
          <p:cNvSpPr>
            <a:spLocks noChangeShapeType="1"/>
          </p:cNvSpPr>
          <p:nvPr/>
        </p:nvSpPr>
        <p:spPr bwMode="auto">
          <a:xfrm>
            <a:off x="3790950" y="22050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1599" name="Text Box 15"/>
          <p:cNvSpPr txBox="1">
            <a:spLocks noChangeArrowheads="1"/>
          </p:cNvSpPr>
          <p:nvPr/>
        </p:nvSpPr>
        <p:spPr bwMode="auto">
          <a:xfrm>
            <a:off x="3214688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1600" name="Text Box 16"/>
          <p:cNvSpPr txBox="1">
            <a:spLocks noChangeArrowheads="1"/>
          </p:cNvSpPr>
          <p:nvPr/>
        </p:nvSpPr>
        <p:spPr bwMode="auto">
          <a:xfrm>
            <a:off x="3935413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1601" name="Text Box 17"/>
          <p:cNvSpPr txBox="1">
            <a:spLocks noChangeArrowheads="1"/>
          </p:cNvSpPr>
          <p:nvPr/>
        </p:nvSpPr>
        <p:spPr bwMode="auto">
          <a:xfrm>
            <a:off x="3430588" y="2349501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  <p:sp>
        <p:nvSpPr>
          <p:cNvPr id="451602" name="Text Box 18"/>
          <p:cNvSpPr txBox="1">
            <a:spLocks noChangeArrowheads="1"/>
          </p:cNvSpPr>
          <p:nvPr/>
        </p:nvSpPr>
        <p:spPr bwMode="auto">
          <a:xfrm>
            <a:off x="3432175" y="148431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Variable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7032625" y="4005264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2612" name="Rectangle 4"/>
          <p:cNvSpPr>
            <a:spLocks noChangeArrowheads="1"/>
          </p:cNvSpPr>
          <p:nvPr/>
        </p:nvSpPr>
        <p:spPr bwMode="auto">
          <a:xfrm>
            <a:off x="7535864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2613" name="Rectangle 5"/>
          <p:cNvSpPr>
            <a:spLocks noChangeArrowheads="1"/>
          </p:cNvSpPr>
          <p:nvPr/>
        </p:nvSpPr>
        <p:spPr bwMode="auto">
          <a:xfrm>
            <a:off x="5591176" y="35734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2614" name="Line 6"/>
          <p:cNvSpPr>
            <a:spLocks noChangeShapeType="1"/>
          </p:cNvSpPr>
          <p:nvPr/>
        </p:nvSpPr>
        <p:spPr bwMode="auto">
          <a:xfrm>
            <a:off x="7391400" y="4005264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15" name="Line 7"/>
          <p:cNvSpPr>
            <a:spLocks noChangeShapeType="1"/>
          </p:cNvSpPr>
          <p:nvPr/>
        </p:nvSpPr>
        <p:spPr bwMode="auto">
          <a:xfrm>
            <a:off x="7608888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16" name="Line 8"/>
          <p:cNvSpPr>
            <a:spLocks noChangeShapeType="1"/>
          </p:cNvSpPr>
          <p:nvPr/>
        </p:nvSpPr>
        <p:spPr bwMode="auto">
          <a:xfrm>
            <a:off x="5664200" y="39338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17" name="Line 9"/>
          <p:cNvSpPr>
            <a:spLocks noChangeShapeType="1"/>
          </p:cNvSpPr>
          <p:nvPr/>
        </p:nvSpPr>
        <p:spPr bwMode="auto">
          <a:xfrm>
            <a:off x="7032625" y="40052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7751763" y="515778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2619" name="Line 11"/>
          <p:cNvSpPr>
            <a:spLocks noChangeShapeType="1"/>
          </p:cNvSpPr>
          <p:nvPr/>
        </p:nvSpPr>
        <p:spPr bwMode="auto">
          <a:xfrm flipV="1">
            <a:off x="5591175" y="35734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20" name="Line 12"/>
          <p:cNvSpPr>
            <a:spLocks noChangeShapeType="1"/>
          </p:cNvSpPr>
          <p:nvPr/>
        </p:nvSpPr>
        <p:spPr bwMode="auto">
          <a:xfrm flipV="1">
            <a:off x="9120188" y="35734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21" name="Text Box 13"/>
          <p:cNvSpPr txBox="1">
            <a:spLocks noChangeArrowheads="1"/>
          </p:cNvSpPr>
          <p:nvPr/>
        </p:nvSpPr>
        <p:spPr bwMode="auto">
          <a:xfrm>
            <a:off x="8616950" y="314166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2622" name="Text Box 14"/>
          <p:cNvSpPr txBox="1">
            <a:spLocks noChangeArrowheads="1"/>
          </p:cNvSpPr>
          <p:nvPr/>
        </p:nvSpPr>
        <p:spPr bwMode="auto">
          <a:xfrm>
            <a:off x="5232400" y="42926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2623" name="Oval 15"/>
          <p:cNvSpPr>
            <a:spLocks noChangeArrowheads="1"/>
          </p:cNvSpPr>
          <p:nvPr/>
        </p:nvSpPr>
        <p:spPr bwMode="auto">
          <a:xfrm>
            <a:off x="3646488" y="19891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2624" name="Line 16"/>
          <p:cNvSpPr>
            <a:spLocks noChangeShapeType="1"/>
          </p:cNvSpPr>
          <p:nvPr/>
        </p:nvSpPr>
        <p:spPr bwMode="auto">
          <a:xfrm>
            <a:off x="3214689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25" name="Line 17"/>
          <p:cNvSpPr>
            <a:spLocks noChangeShapeType="1"/>
          </p:cNvSpPr>
          <p:nvPr/>
        </p:nvSpPr>
        <p:spPr bwMode="auto">
          <a:xfrm flipH="1">
            <a:off x="3719513" y="21336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26" name="Line 18"/>
          <p:cNvSpPr>
            <a:spLocks noChangeShapeType="1"/>
          </p:cNvSpPr>
          <p:nvPr/>
        </p:nvSpPr>
        <p:spPr bwMode="auto">
          <a:xfrm>
            <a:off x="3790950" y="22050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2627" name="Text Box 19"/>
          <p:cNvSpPr txBox="1">
            <a:spLocks noChangeArrowheads="1"/>
          </p:cNvSpPr>
          <p:nvPr/>
        </p:nvSpPr>
        <p:spPr bwMode="auto">
          <a:xfrm>
            <a:off x="3214688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2628" name="Text Box 20"/>
          <p:cNvSpPr txBox="1">
            <a:spLocks noChangeArrowheads="1"/>
          </p:cNvSpPr>
          <p:nvPr/>
        </p:nvSpPr>
        <p:spPr bwMode="auto">
          <a:xfrm>
            <a:off x="3935413" y="177323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2629" name="Text Box 21"/>
          <p:cNvSpPr txBox="1">
            <a:spLocks noChangeArrowheads="1"/>
          </p:cNvSpPr>
          <p:nvPr/>
        </p:nvSpPr>
        <p:spPr bwMode="auto">
          <a:xfrm>
            <a:off x="3430588" y="2349501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  <p:sp>
        <p:nvSpPr>
          <p:cNvPr id="452630" name="Text Box 22"/>
          <p:cNvSpPr txBox="1">
            <a:spLocks noChangeArrowheads="1"/>
          </p:cNvSpPr>
          <p:nvPr/>
        </p:nvSpPr>
        <p:spPr bwMode="auto">
          <a:xfrm>
            <a:off x="3432175" y="148431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Bend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3635" name="Oval 3"/>
          <p:cNvSpPr>
            <a:spLocks noChangeArrowheads="1"/>
          </p:cNvSpPr>
          <p:nvPr/>
        </p:nvSpPr>
        <p:spPr bwMode="auto">
          <a:xfrm>
            <a:off x="3719513" y="33575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3636" name="Line 4"/>
          <p:cNvSpPr>
            <a:spLocks noChangeShapeType="1"/>
          </p:cNvSpPr>
          <p:nvPr/>
        </p:nvSpPr>
        <p:spPr bwMode="auto">
          <a:xfrm>
            <a:off x="3287714" y="35020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37" name="Line 5"/>
          <p:cNvSpPr>
            <a:spLocks noChangeShapeType="1"/>
          </p:cNvSpPr>
          <p:nvPr/>
        </p:nvSpPr>
        <p:spPr bwMode="auto">
          <a:xfrm flipH="1">
            <a:off x="3792538" y="35020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38" name="Line 6"/>
          <p:cNvSpPr>
            <a:spLocks noChangeShapeType="1"/>
          </p:cNvSpPr>
          <p:nvPr/>
        </p:nvSpPr>
        <p:spPr bwMode="auto">
          <a:xfrm>
            <a:off x="3719514" y="20621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39" name="Line 7"/>
          <p:cNvSpPr>
            <a:spLocks noChangeShapeType="1"/>
          </p:cNvSpPr>
          <p:nvPr/>
        </p:nvSpPr>
        <p:spPr bwMode="auto">
          <a:xfrm flipV="1">
            <a:off x="5016500" y="22050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40" name="Line 8"/>
          <p:cNvSpPr>
            <a:spLocks noChangeShapeType="1"/>
          </p:cNvSpPr>
          <p:nvPr/>
        </p:nvSpPr>
        <p:spPr bwMode="auto">
          <a:xfrm flipH="1" flipV="1">
            <a:off x="5016500" y="2060575"/>
            <a:ext cx="9350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41" name="Line 9"/>
          <p:cNvSpPr>
            <a:spLocks noChangeShapeType="1"/>
          </p:cNvSpPr>
          <p:nvPr/>
        </p:nvSpPr>
        <p:spPr bwMode="auto">
          <a:xfrm>
            <a:off x="3863975" y="357346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42" name="Rectangle 10"/>
          <p:cNvSpPr>
            <a:spLocks noChangeArrowheads="1"/>
          </p:cNvSpPr>
          <p:nvPr/>
        </p:nvSpPr>
        <p:spPr bwMode="auto">
          <a:xfrm>
            <a:off x="4872038" y="19891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3643" name="Text Box 11"/>
          <p:cNvSpPr txBox="1">
            <a:spLocks noChangeArrowheads="1"/>
          </p:cNvSpPr>
          <p:nvPr/>
        </p:nvSpPr>
        <p:spPr bwMode="auto">
          <a:xfrm>
            <a:off x="3287713" y="31416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3644" name="Text Box 12"/>
          <p:cNvSpPr txBox="1">
            <a:spLocks noChangeArrowheads="1"/>
          </p:cNvSpPr>
          <p:nvPr/>
        </p:nvSpPr>
        <p:spPr bwMode="auto">
          <a:xfrm>
            <a:off x="4008438" y="31416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+</a:t>
            </a:r>
            <a:endParaRPr lang="cs-CZ" altLang="cs-CZ"/>
          </a:p>
        </p:txBody>
      </p:sp>
      <p:sp>
        <p:nvSpPr>
          <p:cNvPr id="453645" name="Text Box 13"/>
          <p:cNvSpPr txBox="1">
            <a:spLocks noChangeArrowheads="1"/>
          </p:cNvSpPr>
          <p:nvPr/>
        </p:nvSpPr>
        <p:spPr bwMode="auto">
          <a:xfrm>
            <a:off x="3503613" y="371792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-</a:t>
            </a:r>
            <a:endParaRPr lang="cs-CZ" altLang="cs-CZ"/>
          </a:p>
        </p:txBody>
      </p:sp>
      <p:sp>
        <p:nvSpPr>
          <p:cNvPr id="453646" name="Rectangle 14"/>
          <p:cNvSpPr>
            <a:spLocks noChangeArrowheads="1"/>
          </p:cNvSpPr>
          <p:nvPr/>
        </p:nvSpPr>
        <p:spPr bwMode="auto">
          <a:xfrm>
            <a:off x="7032625" y="3644901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3647" name="Rectangle 15"/>
          <p:cNvSpPr>
            <a:spLocks noChangeArrowheads="1"/>
          </p:cNvSpPr>
          <p:nvPr/>
        </p:nvSpPr>
        <p:spPr bwMode="auto">
          <a:xfrm>
            <a:off x="5591176" y="4868863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3648" name="Line 16"/>
          <p:cNvSpPr>
            <a:spLocks noChangeShapeType="1"/>
          </p:cNvSpPr>
          <p:nvPr/>
        </p:nvSpPr>
        <p:spPr bwMode="auto">
          <a:xfrm>
            <a:off x="7391400" y="3644901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49" name="Line 17"/>
          <p:cNvSpPr>
            <a:spLocks noChangeShapeType="1"/>
          </p:cNvSpPr>
          <p:nvPr/>
        </p:nvSpPr>
        <p:spPr bwMode="auto">
          <a:xfrm>
            <a:off x="5664200" y="5229225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50" name="Line 18"/>
          <p:cNvSpPr>
            <a:spLocks noChangeShapeType="1"/>
          </p:cNvSpPr>
          <p:nvPr/>
        </p:nvSpPr>
        <p:spPr bwMode="auto">
          <a:xfrm>
            <a:off x="7032625" y="3644900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51" name="Line 19"/>
          <p:cNvSpPr>
            <a:spLocks noChangeShapeType="1"/>
          </p:cNvSpPr>
          <p:nvPr/>
        </p:nvSpPr>
        <p:spPr bwMode="auto">
          <a:xfrm flipV="1">
            <a:off x="7175500" y="4868863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3652" name="Text Box 20"/>
          <p:cNvSpPr txBox="1">
            <a:spLocks noChangeArrowheads="1"/>
          </p:cNvSpPr>
          <p:nvPr/>
        </p:nvSpPr>
        <p:spPr bwMode="auto">
          <a:xfrm>
            <a:off x="7751763" y="34290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3653" name="Text Box 21"/>
          <p:cNvSpPr txBox="1">
            <a:spLocks noChangeArrowheads="1"/>
          </p:cNvSpPr>
          <p:nvPr/>
        </p:nvSpPr>
        <p:spPr bwMode="auto">
          <a:xfrm>
            <a:off x="7248525" y="5373688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Modified building block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4659" name="Oval 3"/>
          <p:cNvSpPr>
            <a:spLocks noChangeArrowheads="1"/>
          </p:cNvSpPr>
          <p:nvPr/>
        </p:nvSpPr>
        <p:spPr bwMode="auto">
          <a:xfrm>
            <a:off x="3359150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60" name="Line 4"/>
          <p:cNvSpPr>
            <a:spLocks noChangeShapeType="1"/>
          </p:cNvSpPr>
          <p:nvPr/>
        </p:nvSpPr>
        <p:spPr bwMode="auto">
          <a:xfrm>
            <a:off x="7032625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61" name="Line 5"/>
          <p:cNvSpPr>
            <a:spLocks noChangeShapeType="1"/>
          </p:cNvSpPr>
          <p:nvPr/>
        </p:nvSpPr>
        <p:spPr bwMode="auto">
          <a:xfrm>
            <a:off x="7319963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62" name="Line 6"/>
          <p:cNvSpPr>
            <a:spLocks noChangeShapeType="1"/>
          </p:cNvSpPr>
          <p:nvPr/>
        </p:nvSpPr>
        <p:spPr bwMode="auto">
          <a:xfrm>
            <a:off x="6383338" y="3573463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63" name="Line 7"/>
          <p:cNvSpPr>
            <a:spLocks noChangeShapeType="1"/>
          </p:cNvSpPr>
          <p:nvPr/>
        </p:nvSpPr>
        <p:spPr bwMode="auto">
          <a:xfrm>
            <a:off x="6527801" y="2492375"/>
            <a:ext cx="5762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64" name="Line 8"/>
          <p:cNvSpPr>
            <a:spLocks noChangeShapeType="1"/>
          </p:cNvSpPr>
          <p:nvPr/>
        </p:nvSpPr>
        <p:spPr bwMode="auto">
          <a:xfrm flipV="1">
            <a:off x="6600825" y="2492375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65" name="Line 9"/>
          <p:cNvSpPr>
            <a:spLocks noChangeShapeType="1"/>
          </p:cNvSpPr>
          <p:nvPr/>
        </p:nvSpPr>
        <p:spPr bwMode="auto">
          <a:xfrm flipV="1">
            <a:off x="7464425" y="3284539"/>
            <a:ext cx="0" cy="2174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66" name="Oval 10"/>
          <p:cNvSpPr>
            <a:spLocks noChangeArrowheads="1"/>
          </p:cNvSpPr>
          <p:nvPr/>
        </p:nvSpPr>
        <p:spPr bwMode="auto">
          <a:xfrm>
            <a:off x="3719513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67" name="Oval 11"/>
          <p:cNvSpPr>
            <a:spLocks noChangeArrowheads="1"/>
          </p:cNvSpPr>
          <p:nvPr/>
        </p:nvSpPr>
        <p:spPr bwMode="auto">
          <a:xfrm>
            <a:off x="4079875" y="4076700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68" name="Oval 12"/>
          <p:cNvSpPr>
            <a:spLocks noChangeArrowheads="1"/>
          </p:cNvSpPr>
          <p:nvPr/>
        </p:nvSpPr>
        <p:spPr bwMode="auto">
          <a:xfrm>
            <a:off x="33591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69" name="Oval 13"/>
          <p:cNvSpPr>
            <a:spLocks noChangeArrowheads="1"/>
          </p:cNvSpPr>
          <p:nvPr/>
        </p:nvSpPr>
        <p:spPr bwMode="auto">
          <a:xfrm>
            <a:off x="4079875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70" name="Line 14"/>
          <p:cNvSpPr>
            <a:spLocks noChangeShapeType="1"/>
          </p:cNvSpPr>
          <p:nvPr/>
        </p:nvSpPr>
        <p:spPr bwMode="auto">
          <a:xfrm flipV="1">
            <a:off x="343217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71" name="Line 15"/>
          <p:cNvSpPr>
            <a:spLocks noChangeShapeType="1"/>
          </p:cNvSpPr>
          <p:nvPr/>
        </p:nvSpPr>
        <p:spPr bwMode="auto">
          <a:xfrm flipV="1">
            <a:off x="4224338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72" name="Line 16"/>
          <p:cNvSpPr>
            <a:spLocks noChangeShapeType="1"/>
          </p:cNvSpPr>
          <p:nvPr/>
        </p:nvSpPr>
        <p:spPr bwMode="auto">
          <a:xfrm flipH="1" flipV="1">
            <a:off x="3432175" y="29972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73" name="Oval 17"/>
          <p:cNvSpPr>
            <a:spLocks noChangeArrowheads="1"/>
          </p:cNvSpPr>
          <p:nvPr/>
        </p:nvSpPr>
        <p:spPr bwMode="auto">
          <a:xfrm>
            <a:off x="3719513" y="249237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74" name="Oval 18"/>
          <p:cNvSpPr>
            <a:spLocks noChangeArrowheads="1"/>
          </p:cNvSpPr>
          <p:nvPr/>
        </p:nvSpPr>
        <p:spPr bwMode="auto">
          <a:xfrm>
            <a:off x="4079875" y="28527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75" name="Oval 19"/>
          <p:cNvSpPr>
            <a:spLocks noChangeArrowheads="1"/>
          </p:cNvSpPr>
          <p:nvPr/>
        </p:nvSpPr>
        <p:spPr bwMode="auto">
          <a:xfrm>
            <a:off x="3359150" y="28527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76" name="Line 20"/>
          <p:cNvSpPr>
            <a:spLocks noChangeShapeType="1"/>
          </p:cNvSpPr>
          <p:nvPr/>
        </p:nvSpPr>
        <p:spPr bwMode="auto">
          <a:xfrm flipH="1" flipV="1">
            <a:off x="4224338" y="29241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77" name="Line 21"/>
          <p:cNvSpPr>
            <a:spLocks noChangeShapeType="1"/>
          </p:cNvSpPr>
          <p:nvPr/>
        </p:nvSpPr>
        <p:spPr bwMode="auto">
          <a:xfrm flipH="1" flipV="1">
            <a:off x="3863976" y="2636839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78" name="Line 22"/>
          <p:cNvSpPr>
            <a:spLocks noChangeShapeType="1"/>
          </p:cNvSpPr>
          <p:nvPr/>
        </p:nvSpPr>
        <p:spPr bwMode="auto">
          <a:xfrm flipH="1">
            <a:off x="3432176" y="2565401"/>
            <a:ext cx="3603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79" name="Line 23"/>
          <p:cNvSpPr>
            <a:spLocks noChangeShapeType="1"/>
          </p:cNvSpPr>
          <p:nvPr/>
        </p:nvSpPr>
        <p:spPr bwMode="auto">
          <a:xfrm flipV="1">
            <a:off x="7104063" y="2492375"/>
            <a:ext cx="0" cy="1009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80" name="Line 24"/>
          <p:cNvSpPr>
            <a:spLocks noChangeShapeType="1"/>
          </p:cNvSpPr>
          <p:nvPr/>
        </p:nvSpPr>
        <p:spPr bwMode="auto">
          <a:xfrm>
            <a:off x="7104063" y="3284538"/>
            <a:ext cx="3603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81" name="Rectangle 25"/>
          <p:cNvSpPr>
            <a:spLocks noChangeArrowheads="1"/>
          </p:cNvSpPr>
          <p:nvPr/>
        </p:nvSpPr>
        <p:spPr bwMode="auto">
          <a:xfrm>
            <a:off x="8183563" y="2492376"/>
            <a:ext cx="863600" cy="20161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4682" name="Line 26"/>
          <p:cNvSpPr>
            <a:spLocks noChangeShapeType="1"/>
          </p:cNvSpPr>
          <p:nvPr/>
        </p:nvSpPr>
        <p:spPr bwMode="auto">
          <a:xfrm>
            <a:off x="8615363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83" name="Line 27"/>
          <p:cNvSpPr>
            <a:spLocks noChangeShapeType="1"/>
          </p:cNvSpPr>
          <p:nvPr/>
        </p:nvSpPr>
        <p:spPr bwMode="auto">
          <a:xfrm>
            <a:off x="8183563" y="2492375"/>
            <a:ext cx="431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4684" name="Line 28"/>
          <p:cNvSpPr>
            <a:spLocks noChangeShapeType="1"/>
          </p:cNvSpPr>
          <p:nvPr/>
        </p:nvSpPr>
        <p:spPr bwMode="auto">
          <a:xfrm>
            <a:off x="8688388" y="2565401"/>
            <a:ext cx="0" cy="18716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Clause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5683" name="Line 3"/>
          <p:cNvSpPr>
            <a:spLocks noChangeShapeType="1"/>
          </p:cNvSpPr>
          <p:nvPr/>
        </p:nvSpPr>
        <p:spPr bwMode="auto">
          <a:xfrm>
            <a:off x="3359151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84" name="Line 4"/>
          <p:cNvSpPr>
            <a:spLocks noChangeShapeType="1"/>
          </p:cNvSpPr>
          <p:nvPr/>
        </p:nvSpPr>
        <p:spPr bwMode="auto">
          <a:xfrm flipV="1">
            <a:off x="4656138" y="35004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85" name="Line 5"/>
          <p:cNvSpPr>
            <a:spLocks noChangeShapeType="1"/>
          </p:cNvSpPr>
          <p:nvPr/>
        </p:nvSpPr>
        <p:spPr bwMode="auto">
          <a:xfrm flipH="1" flipV="1">
            <a:off x="4656139" y="3355975"/>
            <a:ext cx="9350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4511675" y="32845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87" name="Rectangle 7"/>
          <p:cNvSpPr>
            <a:spLocks noChangeArrowheads="1"/>
          </p:cNvSpPr>
          <p:nvPr/>
        </p:nvSpPr>
        <p:spPr bwMode="auto">
          <a:xfrm>
            <a:off x="6743700" y="2492376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88" name="Rectangle 8"/>
          <p:cNvSpPr>
            <a:spLocks noChangeArrowheads="1"/>
          </p:cNvSpPr>
          <p:nvPr/>
        </p:nvSpPr>
        <p:spPr bwMode="auto">
          <a:xfrm>
            <a:off x="5232401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>
            <a:off x="7104063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>
            <a:off x="5305425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91" name="Rectangle 11"/>
          <p:cNvSpPr>
            <a:spLocks noChangeArrowheads="1"/>
          </p:cNvSpPr>
          <p:nvPr/>
        </p:nvSpPr>
        <p:spPr bwMode="auto">
          <a:xfrm>
            <a:off x="7248526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92" name="Line 12"/>
          <p:cNvSpPr>
            <a:spLocks noChangeShapeType="1"/>
          </p:cNvSpPr>
          <p:nvPr/>
        </p:nvSpPr>
        <p:spPr bwMode="auto">
          <a:xfrm>
            <a:off x="7321550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93" name="Rectangle 13"/>
          <p:cNvSpPr>
            <a:spLocks noChangeArrowheads="1"/>
          </p:cNvSpPr>
          <p:nvPr/>
        </p:nvSpPr>
        <p:spPr bwMode="auto">
          <a:xfrm>
            <a:off x="6240463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94" name="Line 14"/>
          <p:cNvSpPr>
            <a:spLocks noChangeShapeType="1"/>
          </p:cNvSpPr>
          <p:nvPr/>
        </p:nvSpPr>
        <p:spPr bwMode="auto">
          <a:xfrm>
            <a:off x="6599238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95" name="Rectangle 15"/>
          <p:cNvSpPr>
            <a:spLocks noChangeArrowheads="1"/>
          </p:cNvSpPr>
          <p:nvPr/>
        </p:nvSpPr>
        <p:spPr bwMode="auto">
          <a:xfrm>
            <a:off x="7248525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96" name="Line 16"/>
          <p:cNvSpPr>
            <a:spLocks noChangeShapeType="1"/>
          </p:cNvSpPr>
          <p:nvPr/>
        </p:nvSpPr>
        <p:spPr bwMode="auto">
          <a:xfrm>
            <a:off x="7607300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97" name="Rectangle 17"/>
          <p:cNvSpPr>
            <a:spLocks noChangeArrowheads="1"/>
          </p:cNvSpPr>
          <p:nvPr/>
        </p:nvSpPr>
        <p:spPr bwMode="auto">
          <a:xfrm>
            <a:off x="6743700" y="4941889"/>
            <a:ext cx="649288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5698" name="Line 18"/>
          <p:cNvSpPr>
            <a:spLocks noChangeShapeType="1"/>
          </p:cNvSpPr>
          <p:nvPr/>
        </p:nvSpPr>
        <p:spPr bwMode="auto">
          <a:xfrm>
            <a:off x="7104064" y="4941889"/>
            <a:ext cx="1587" cy="7191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5699" name="Line 19"/>
          <p:cNvSpPr>
            <a:spLocks noChangeShapeType="1"/>
          </p:cNvSpPr>
          <p:nvPr/>
        </p:nvSpPr>
        <p:spPr bwMode="auto">
          <a:xfrm>
            <a:off x="7032625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Clause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6707" name="Line 3"/>
          <p:cNvSpPr>
            <a:spLocks noChangeShapeType="1"/>
          </p:cNvSpPr>
          <p:nvPr/>
        </p:nvSpPr>
        <p:spPr bwMode="auto">
          <a:xfrm>
            <a:off x="3359151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08" name="Line 4"/>
          <p:cNvSpPr>
            <a:spLocks noChangeShapeType="1"/>
          </p:cNvSpPr>
          <p:nvPr/>
        </p:nvSpPr>
        <p:spPr bwMode="auto">
          <a:xfrm flipV="1">
            <a:off x="4656138" y="35004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09" name="Line 5"/>
          <p:cNvSpPr>
            <a:spLocks noChangeShapeType="1"/>
          </p:cNvSpPr>
          <p:nvPr/>
        </p:nvSpPr>
        <p:spPr bwMode="auto">
          <a:xfrm flipH="1" flipV="1">
            <a:off x="4656139" y="3355975"/>
            <a:ext cx="9350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4511675" y="32845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11" name="Rectangle 7"/>
          <p:cNvSpPr>
            <a:spLocks noChangeArrowheads="1"/>
          </p:cNvSpPr>
          <p:nvPr/>
        </p:nvSpPr>
        <p:spPr bwMode="auto">
          <a:xfrm>
            <a:off x="6743700" y="2492376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12" name="Rectangle 8"/>
          <p:cNvSpPr>
            <a:spLocks noChangeArrowheads="1"/>
          </p:cNvSpPr>
          <p:nvPr/>
        </p:nvSpPr>
        <p:spPr bwMode="auto">
          <a:xfrm>
            <a:off x="5232401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13" name="Line 9"/>
          <p:cNvSpPr>
            <a:spLocks noChangeShapeType="1"/>
          </p:cNvSpPr>
          <p:nvPr/>
        </p:nvSpPr>
        <p:spPr bwMode="auto">
          <a:xfrm>
            <a:off x="7104063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14" name="Line 10"/>
          <p:cNvSpPr>
            <a:spLocks noChangeShapeType="1"/>
          </p:cNvSpPr>
          <p:nvPr/>
        </p:nvSpPr>
        <p:spPr bwMode="auto">
          <a:xfrm>
            <a:off x="5305425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15" name="Rectangle 11"/>
          <p:cNvSpPr>
            <a:spLocks noChangeArrowheads="1"/>
          </p:cNvSpPr>
          <p:nvPr/>
        </p:nvSpPr>
        <p:spPr bwMode="auto">
          <a:xfrm>
            <a:off x="7248526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16" name="Line 12"/>
          <p:cNvSpPr>
            <a:spLocks noChangeShapeType="1"/>
          </p:cNvSpPr>
          <p:nvPr/>
        </p:nvSpPr>
        <p:spPr bwMode="auto">
          <a:xfrm>
            <a:off x="7321550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17" name="Rectangle 13"/>
          <p:cNvSpPr>
            <a:spLocks noChangeArrowheads="1"/>
          </p:cNvSpPr>
          <p:nvPr/>
        </p:nvSpPr>
        <p:spPr bwMode="auto">
          <a:xfrm>
            <a:off x="6240463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18" name="Line 14"/>
          <p:cNvSpPr>
            <a:spLocks noChangeShapeType="1"/>
          </p:cNvSpPr>
          <p:nvPr/>
        </p:nvSpPr>
        <p:spPr bwMode="auto">
          <a:xfrm>
            <a:off x="6599238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19" name="Rectangle 15"/>
          <p:cNvSpPr>
            <a:spLocks noChangeArrowheads="1"/>
          </p:cNvSpPr>
          <p:nvPr/>
        </p:nvSpPr>
        <p:spPr bwMode="auto">
          <a:xfrm>
            <a:off x="7248525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20" name="Line 16"/>
          <p:cNvSpPr>
            <a:spLocks noChangeShapeType="1"/>
          </p:cNvSpPr>
          <p:nvPr/>
        </p:nvSpPr>
        <p:spPr bwMode="auto">
          <a:xfrm>
            <a:off x="7607300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1" name="Rectangle 17"/>
          <p:cNvSpPr>
            <a:spLocks noChangeArrowheads="1"/>
          </p:cNvSpPr>
          <p:nvPr/>
        </p:nvSpPr>
        <p:spPr bwMode="auto">
          <a:xfrm>
            <a:off x="6743700" y="4941889"/>
            <a:ext cx="649288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6722" name="Line 18"/>
          <p:cNvSpPr>
            <a:spLocks noChangeShapeType="1"/>
          </p:cNvSpPr>
          <p:nvPr/>
        </p:nvSpPr>
        <p:spPr bwMode="auto">
          <a:xfrm>
            <a:off x="7104064" y="4941889"/>
            <a:ext cx="1587" cy="7191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3" name="Line 19"/>
          <p:cNvSpPr>
            <a:spLocks noChangeShapeType="1"/>
          </p:cNvSpPr>
          <p:nvPr/>
        </p:nvSpPr>
        <p:spPr bwMode="auto">
          <a:xfrm>
            <a:off x="7032625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4" name="Text Box 20"/>
          <p:cNvSpPr txBox="1">
            <a:spLocks noChangeArrowheads="1"/>
          </p:cNvSpPr>
          <p:nvPr/>
        </p:nvSpPr>
        <p:spPr bwMode="auto">
          <a:xfrm>
            <a:off x="7608888" y="29972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6725" name="Line 21"/>
          <p:cNvSpPr>
            <a:spLocks noChangeShapeType="1"/>
          </p:cNvSpPr>
          <p:nvPr/>
        </p:nvSpPr>
        <p:spPr bwMode="auto">
          <a:xfrm>
            <a:off x="6743700" y="494188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6" name="Line 22"/>
          <p:cNvSpPr>
            <a:spLocks noChangeShapeType="1"/>
          </p:cNvSpPr>
          <p:nvPr/>
        </p:nvSpPr>
        <p:spPr bwMode="auto">
          <a:xfrm>
            <a:off x="6240463" y="371633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7" name="Line 23"/>
          <p:cNvSpPr>
            <a:spLocks noChangeShapeType="1"/>
          </p:cNvSpPr>
          <p:nvPr/>
        </p:nvSpPr>
        <p:spPr bwMode="auto">
          <a:xfrm>
            <a:off x="7248525" y="371633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8" name="Line 24"/>
          <p:cNvSpPr>
            <a:spLocks noChangeShapeType="1"/>
          </p:cNvSpPr>
          <p:nvPr/>
        </p:nvSpPr>
        <p:spPr bwMode="auto">
          <a:xfrm>
            <a:off x="6743701" y="2492375"/>
            <a:ext cx="3603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29" name="Line 25"/>
          <p:cNvSpPr>
            <a:spLocks noChangeShapeType="1"/>
          </p:cNvSpPr>
          <p:nvPr/>
        </p:nvSpPr>
        <p:spPr bwMode="auto">
          <a:xfrm>
            <a:off x="5232400" y="198913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6730" name="Text Box 26"/>
          <p:cNvSpPr txBox="1">
            <a:spLocks noChangeArrowheads="1"/>
          </p:cNvSpPr>
          <p:nvPr/>
        </p:nvSpPr>
        <p:spPr bwMode="auto">
          <a:xfrm>
            <a:off x="6240463" y="14843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3792538" y="2924176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4727575" y="3644900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4800600" y="2924175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6734" name="Text Box 30"/>
          <p:cNvSpPr txBox="1">
            <a:spLocks noChangeArrowheads="1"/>
          </p:cNvSpPr>
          <p:nvPr/>
        </p:nvSpPr>
        <p:spPr bwMode="auto">
          <a:xfrm>
            <a:off x="7248525" y="148431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6735" name="Line 31"/>
          <p:cNvSpPr>
            <a:spLocks noChangeShapeType="1"/>
          </p:cNvSpPr>
          <p:nvPr/>
        </p:nvSpPr>
        <p:spPr bwMode="auto">
          <a:xfrm>
            <a:off x="7248525" y="198913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3" name="Oval 3"/>
          <p:cNvSpPr>
            <a:spLocks noChangeArrowheads="1"/>
          </p:cNvSpPr>
          <p:nvPr/>
        </p:nvSpPr>
        <p:spPr bwMode="auto">
          <a:xfrm>
            <a:off x="3657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4" name="Oval 4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70104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80010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7" name="Oval 7"/>
          <p:cNvSpPr>
            <a:spLocks noChangeArrowheads="1"/>
          </p:cNvSpPr>
          <p:nvPr/>
        </p:nvSpPr>
        <p:spPr bwMode="auto">
          <a:xfrm>
            <a:off x="4800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8" name="Oval 8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9" name="Oval 9"/>
          <p:cNvSpPr>
            <a:spLocks noChangeArrowheads="1"/>
          </p:cNvSpPr>
          <p:nvPr/>
        </p:nvSpPr>
        <p:spPr bwMode="auto">
          <a:xfrm>
            <a:off x="48006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30" name="Oval 10"/>
          <p:cNvSpPr>
            <a:spLocks noChangeArrowheads="1"/>
          </p:cNvSpPr>
          <p:nvPr/>
        </p:nvSpPr>
        <p:spPr bwMode="auto">
          <a:xfrm>
            <a:off x="58674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31" name="Oval 11"/>
          <p:cNvSpPr>
            <a:spLocks noChangeArrowheads="1"/>
          </p:cNvSpPr>
          <p:nvPr/>
        </p:nvSpPr>
        <p:spPr bwMode="auto">
          <a:xfrm>
            <a:off x="69342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32" name="Oval 12"/>
          <p:cNvSpPr>
            <a:spLocks noChangeArrowheads="1"/>
          </p:cNvSpPr>
          <p:nvPr/>
        </p:nvSpPr>
        <p:spPr bwMode="auto">
          <a:xfrm>
            <a:off x="80010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>
            <a:off x="3810000" y="3124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 flipV="1">
            <a:off x="3810000" y="3124200"/>
            <a:ext cx="1066800" cy="1981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4876800" y="3124200"/>
            <a:ext cx="2209800" cy="1981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6" name="Line 16"/>
          <p:cNvSpPr>
            <a:spLocks noChangeShapeType="1"/>
          </p:cNvSpPr>
          <p:nvPr/>
        </p:nvSpPr>
        <p:spPr bwMode="auto">
          <a:xfrm flipV="1">
            <a:off x="7086600" y="3124200"/>
            <a:ext cx="76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 flipH="1">
            <a:off x="4876800" y="3124200"/>
            <a:ext cx="2286000" cy="1981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8" name="Line 18"/>
          <p:cNvSpPr>
            <a:spLocks noChangeShapeType="1"/>
          </p:cNvSpPr>
          <p:nvPr/>
        </p:nvSpPr>
        <p:spPr bwMode="auto">
          <a:xfrm flipH="1" flipV="1">
            <a:off x="3810000" y="3048000"/>
            <a:ext cx="1143000" cy="20574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>
            <a:off x="6019800" y="3124200"/>
            <a:ext cx="2133600" cy="1981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 flipV="1">
            <a:off x="8153400" y="3124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1" name="Line 21"/>
          <p:cNvSpPr>
            <a:spLocks noChangeShapeType="1"/>
          </p:cNvSpPr>
          <p:nvPr/>
        </p:nvSpPr>
        <p:spPr bwMode="auto">
          <a:xfrm flipH="1">
            <a:off x="6019800" y="3124200"/>
            <a:ext cx="2057400" cy="1905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 flipV="1">
            <a:off x="6019800" y="31242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 flipH="1">
            <a:off x="6019800" y="3124200"/>
            <a:ext cx="1143000" cy="1981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4" name="Line 24"/>
          <p:cNvSpPr>
            <a:spLocks noChangeShapeType="1"/>
          </p:cNvSpPr>
          <p:nvPr/>
        </p:nvSpPr>
        <p:spPr bwMode="auto">
          <a:xfrm>
            <a:off x="6019800" y="3048000"/>
            <a:ext cx="1066800" cy="2133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>
            <a:off x="4876800" y="3124200"/>
            <a:ext cx="76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6" name="Line 26"/>
          <p:cNvSpPr>
            <a:spLocks noChangeShapeType="1"/>
          </p:cNvSpPr>
          <p:nvPr/>
        </p:nvSpPr>
        <p:spPr bwMode="auto">
          <a:xfrm flipV="1">
            <a:off x="3810000" y="3048000"/>
            <a:ext cx="4267200" cy="1981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3810000" y="3124200"/>
            <a:ext cx="4343400" cy="1981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2667000" y="1219201"/>
            <a:ext cx="6781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800" b="1">
                <a:solidFill>
                  <a:srgbClr val="2A6076"/>
                </a:solidFill>
              </a:rPr>
              <a:t>  Edge coloring cubic bipartite graphs</a:t>
            </a:r>
          </a:p>
          <a:p>
            <a:pPr>
              <a:spcBef>
                <a:spcPct val="50000"/>
              </a:spcBef>
            </a:pPr>
            <a:r>
              <a:rPr lang="en-US" altLang="cs-CZ" sz="2800" b="1">
                <a:solidFill>
                  <a:srgbClr val="2A6076"/>
                </a:solidFill>
              </a:rPr>
              <a:t>K</a:t>
            </a:r>
            <a:r>
              <a:rPr lang="en-US" altLang="cs-CZ" sz="2800" b="1">
                <a:solidFill>
                  <a:srgbClr val="2A6076"/>
                </a:solidFill>
                <a:cs typeface="Arial" panose="020B0604020202020204" pitchFamily="34" charset="0"/>
              </a:rPr>
              <a:t>önig-Hall 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Clause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7731" name="Line 3"/>
          <p:cNvSpPr>
            <a:spLocks noChangeShapeType="1"/>
          </p:cNvSpPr>
          <p:nvPr/>
        </p:nvSpPr>
        <p:spPr bwMode="auto">
          <a:xfrm>
            <a:off x="3359151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32" name="Line 4"/>
          <p:cNvSpPr>
            <a:spLocks noChangeShapeType="1"/>
          </p:cNvSpPr>
          <p:nvPr/>
        </p:nvSpPr>
        <p:spPr bwMode="auto">
          <a:xfrm flipV="1">
            <a:off x="4656138" y="35004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33" name="Line 5"/>
          <p:cNvSpPr>
            <a:spLocks noChangeShapeType="1"/>
          </p:cNvSpPr>
          <p:nvPr/>
        </p:nvSpPr>
        <p:spPr bwMode="auto">
          <a:xfrm flipH="1" flipV="1">
            <a:off x="4656139" y="3355975"/>
            <a:ext cx="9350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34" name="Rectangle 6"/>
          <p:cNvSpPr>
            <a:spLocks noChangeArrowheads="1"/>
          </p:cNvSpPr>
          <p:nvPr/>
        </p:nvSpPr>
        <p:spPr bwMode="auto">
          <a:xfrm>
            <a:off x="4511675" y="32845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35" name="Rectangle 7"/>
          <p:cNvSpPr>
            <a:spLocks noChangeArrowheads="1"/>
          </p:cNvSpPr>
          <p:nvPr/>
        </p:nvSpPr>
        <p:spPr bwMode="auto">
          <a:xfrm>
            <a:off x="6743700" y="2492376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36" name="Rectangle 8"/>
          <p:cNvSpPr>
            <a:spLocks noChangeArrowheads="1"/>
          </p:cNvSpPr>
          <p:nvPr/>
        </p:nvSpPr>
        <p:spPr bwMode="auto">
          <a:xfrm>
            <a:off x="5232401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37" name="Line 9"/>
          <p:cNvSpPr>
            <a:spLocks noChangeShapeType="1"/>
          </p:cNvSpPr>
          <p:nvPr/>
        </p:nvSpPr>
        <p:spPr bwMode="auto">
          <a:xfrm>
            <a:off x="7104063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38" name="Line 10"/>
          <p:cNvSpPr>
            <a:spLocks noChangeShapeType="1"/>
          </p:cNvSpPr>
          <p:nvPr/>
        </p:nvSpPr>
        <p:spPr bwMode="auto">
          <a:xfrm>
            <a:off x="5305425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39" name="Rectangle 11"/>
          <p:cNvSpPr>
            <a:spLocks noChangeArrowheads="1"/>
          </p:cNvSpPr>
          <p:nvPr/>
        </p:nvSpPr>
        <p:spPr bwMode="auto">
          <a:xfrm>
            <a:off x="7248526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40" name="Line 12"/>
          <p:cNvSpPr>
            <a:spLocks noChangeShapeType="1"/>
          </p:cNvSpPr>
          <p:nvPr/>
        </p:nvSpPr>
        <p:spPr bwMode="auto">
          <a:xfrm>
            <a:off x="7321550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41" name="Rectangle 13"/>
          <p:cNvSpPr>
            <a:spLocks noChangeArrowheads="1"/>
          </p:cNvSpPr>
          <p:nvPr/>
        </p:nvSpPr>
        <p:spPr bwMode="auto">
          <a:xfrm>
            <a:off x="6240463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42" name="Line 14"/>
          <p:cNvSpPr>
            <a:spLocks noChangeShapeType="1"/>
          </p:cNvSpPr>
          <p:nvPr/>
        </p:nvSpPr>
        <p:spPr bwMode="auto">
          <a:xfrm>
            <a:off x="6599238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43" name="Rectangle 15"/>
          <p:cNvSpPr>
            <a:spLocks noChangeArrowheads="1"/>
          </p:cNvSpPr>
          <p:nvPr/>
        </p:nvSpPr>
        <p:spPr bwMode="auto">
          <a:xfrm>
            <a:off x="7248525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44" name="Line 16"/>
          <p:cNvSpPr>
            <a:spLocks noChangeShapeType="1"/>
          </p:cNvSpPr>
          <p:nvPr/>
        </p:nvSpPr>
        <p:spPr bwMode="auto">
          <a:xfrm>
            <a:off x="7607300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45" name="Rectangle 17"/>
          <p:cNvSpPr>
            <a:spLocks noChangeArrowheads="1"/>
          </p:cNvSpPr>
          <p:nvPr/>
        </p:nvSpPr>
        <p:spPr bwMode="auto">
          <a:xfrm>
            <a:off x="6743700" y="4941889"/>
            <a:ext cx="649288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7746" name="Line 18"/>
          <p:cNvSpPr>
            <a:spLocks noChangeShapeType="1"/>
          </p:cNvSpPr>
          <p:nvPr/>
        </p:nvSpPr>
        <p:spPr bwMode="auto">
          <a:xfrm>
            <a:off x="7104064" y="4941889"/>
            <a:ext cx="1587" cy="7191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47" name="Line 19"/>
          <p:cNvSpPr>
            <a:spLocks noChangeShapeType="1"/>
          </p:cNvSpPr>
          <p:nvPr/>
        </p:nvSpPr>
        <p:spPr bwMode="auto">
          <a:xfrm>
            <a:off x="7032625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48" name="Text Box 20"/>
          <p:cNvSpPr txBox="1">
            <a:spLocks noChangeArrowheads="1"/>
          </p:cNvSpPr>
          <p:nvPr/>
        </p:nvSpPr>
        <p:spPr bwMode="auto">
          <a:xfrm>
            <a:off x="7680325" y="2924175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7749" name="Line 21"/>
          <p:cNvSpPr>
            <a:spLocks noChangeShapeType="1"/>
          </p:cNvSpPr>
          <p:nvPr/>
        </p:nvSpPr>
        <p:spPr bwMode="auto">
          <a:xfrm>
            <a:off x="6743700" y="494188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50" name="Line 22"/>
          <p:cNvSpPr>
            <a:spLocks noChangeShapeType="1"/>
          </p:cNvSpPr>
          <p:nvPr/>
        </p:nvSpPr>
        <p:spPr bwMode="auto">
          <a:xfrm>
            <a:off x="6240463" y="371633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51" name="Line 23"/>
          <p:cNvSpPr>
            <a:spLocks noChangeShapeType="1"/>
          </p:cNvSpPr>
          <p:nvPr/>
        </p:nvSpPr>
        <p:spPr bwMode="auto">
          <a:xfrm>
            <a:off x="7248525" y="3716338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52" name="Line 24"/>
          <p:cNvSpPr>
            <a:spLocks noChangeShapeType="1"/>
          </p:cNvSpPr>
          <p:nvPr/>
        </p:nvSpPr>
        <p:spPr bwMode="auto">
          <a:xfrm>
            <a:off x="7032626" y="2492375"/>
            <a:ext cx="3603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53" name="Line 25"/>
          <p:cNvSpPr>
            <a:spLocks noChangeShapeType="1"/>
          </p:cNvSpPr>
          <p:nvPr/>
        </p:nvSpPr>
        <p:spPr bwMode="auto">
          <a:xfrm>
            <a:off x="8832850" y="198913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54" name="Text Box 26"/>
          <p:cNvSpPr txBox="1">
            <a:spLocks noChangeArrowheads="1"/>
          </p:cNvSpPr>
          <p:nvPr/>
        </p:nvSpPr>
        <p:spPr bwMode="auto">
          <a:xfrm>
            <a:off x="7248525" y="14843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7755" name="Line 27"/>
          <p:cNvSpPr>
            <a:spLocks noChangeShapeType="1"/>
          </p:cNvSpPr>
          <p:nvPr/>
        </p:nvSpPr>
        <p:spPr bwMode="auto">
          <a:xfrm>
            <a:off x="6816725" y="198913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7756" name="Text Box 28"/>
          <p:cNvSpPr txBox="1">
            <a:spLocks noChangeArrowheads="1"/>
          </p:cNvSpPr>
          <p:nvPr/>
        </p:nvSpPr>
        <p:spPr bwMode="auto">
          <a:xfrm>
            <a:off x="4800600" y="2924176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7757" name="Text Box 29"/>
          <p:cNvSpPr txBox="1">
            <a:spLocks noChangeArrowheads="1"/>
          </p:cNvSpPr>
          <p:nvPr/>
        </p:nvSpPr>
        <p:spPr bwMode="auto">
          <a:xfrm>
            <a:off x="6096000" y="1557338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7758" name="Text Box 30"/>
          <p:cNvSpPr txBox="1">
            <a:spLocks noChangeArrowheads="1"/>
          </p:cNvSpPr>
          <p:nvPr/>
        </p:nvSpPr>
        <p:spPr bwMode="auto">
          <a:xfrm>
            <a:off x="3792538" y="2924175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7759" name="Text Box 31"/>
          <p:cNvSpPr txBox="1">
            <a:spLocks noChangeArrowheads="1"/>
          </p:cNvSpPr>
          <p:nvPr/>
        </p:nvSpPr>
        <p:spPr bwMode="auto">
          <a:xfrm>
            <a:off x="3935413" y="378936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ChangeArrowheads="1"/>
          </p:cNvSpPr>
          <p:nvPr/>
        </p:nvSpPr>
        <p:spPr bwMode="auto">
          <a:xfrm>
            <a:off x="2566989" y="981076"/>
            <a:ext cx="7058025" cy="482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Clause gadget </a:t>
            </a:r>
            <a:endParaRPr lang="cs-CZ" altLang="cs-CZ" sz="4400">
              <a:solidFill>
                <a:schemeClr val="tx2"/>
              </a:solidFill>
            </a:endParaRPr>
          </a:p>
        </p:txBody>
      </p:sp>
      <p:sp>
        <p:nvSpPr>
          <p:cNvPr id="458755" name="Line 3"/>
          <p:cNvSpPr>
            <a:spLocks noChangeShapeType="1"/>
          </p:cNvSpPr>
          <p:nvPr/>
        </p:nvSpPr>
        <p:spPr bwMode="auto">
          <a:xfrm>
            <a:off x="3359151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56" name="Line 4"/>
          <p:cNvSpPr>
            <a:spLocks noChangeShapeType="1"/>
          </p:cNvSpPr>
          <p:nvPr/>
        </p:nvSpPr>
        <p:spPr bwMode="auto">
          <a:xfrm flipV="1">
            <a:off x="4656138" y="3500439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 flipH="1" flipV="1">
            <a:off x="4656139" y="3355975"/>
            <a:ext cx="9350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4511675" y="328453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59" name="Rectangle 7"/>
          <p:cNvSpPr>
            <a:spLocks noChangeArrowheads="1"/>
          </p:cNvSpPr>
          <p:nvPr/>
        </p:nvSpPr>
        <p:spPr bwMode="auto">
          <a:xfrm>
            <a:off x="6743700" y="2492376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60" name="Rectangle 8"/>
          <p:cNvSpPr>
            <a:spLocks noChangeArrowheads="1"/>
          </p:cNvSpPr>
          <p:nvPr/>
        </p:nvSpPr>
        <p:spPr bwMode="auto">
          <a:xfrm>
            <a:off x="5232401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61" name="Line 9"/>
          <p:cNvSpPr>
            <a:spLocks noChangeShapeType="1"/>
          </p:cNvSpPr>
          <p:nvPr/>
        </p:nvSpPr>
        <p:spPr bwMode="auto">
          <a:xfrm>
            <a:off x="7104063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62" name="Line 10"/>
          <p:cNvSpPr>
            <a:spLocks noChangeShapeType="1"/>
          </p:cNvSpPr>
          <p:nvPr/>
        </p:nvSpPr>
        <p:spPr bwMode="auto">
          <a:xfrm>
            <a:off x="5305425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63" name="Rectangle 11"/>
          <p:cNvSpPr>
            <a:spLocks noChangeArrowheads="1"/>
          </p:cNvSpPr>
          <p:nvPr/>
        </p:nvSpPr>
        <p:spPr bwMode="auto">
          <a:xfrm>
            <a:off x="7248526" y="1989138"/>
            <a:ext cx="158432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64" name="Line 12"/>
          <p:cNvSpPr>
            <a:spLocks noChangeShapeType="1"/>
          </p:cNvSpPr>
          <p:nvPr/>
        </p:nvSpPr>
        <p:spPr bwMode="auto">
          <a:xfrm>
            <a:off x="7321550" y="2349500"/>
            <a:ext cx="14414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65" name="Rectangle 13"/>
          <p:cNvSpPr>
            <a:spLocks noChangeArrowheads="1"/>
          </p:cNvSpPr>
          <p:nvPr/>
        </p:nvSpPr>
        <p:spPr bwMode="auto">
          <a:xfrm>
            <a:off x="6240463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66" name="Line 14"/>
          <p:cNvSpPr>
            <a:spLocks noChangeShapeType="1"/>
          </p:cNvSpPr>
          <p:nvPr/>
        </p:nvSpPr>
        <p:spPr bwMode="auto">
          <a:xfrm>
            <a:off x="6599238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67" name="Rectangle 15"/>
          <p:cNvSpPr>
            <a:spLocks noChangeArrowheads="1"/>
          </p:cNvSpPr>
          <p:nvPr/>
        </p:nvSpPr>
        <p:spPr bwMode="auto">
          <a:xfrm>
            <a:off x="7248525" y="3716339"/>
            <a:ext cx="647700" cy="1368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68" name="Line 16"/>
          <p:cNvSpPr>
            <a:spLocks noChangeShapeType="1"/>
          </p:cNvSpPr>
          <p:nvPr/>
        </p:nvSpPr>
        <p:spPr bwMode="auto">
          <a:xfrm>
            <a:off x="7607300" y="3716339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69" name="Rectangle 17"/>
          <p:cNvSpPr>
            <a:spLocks noChangeArrowheads="1"/>
          </p:cNvSpPr>
          <p:nvPr/>
        </p:nvSpPr>
        <p:spPr bwMode="auto">
          <a:xfrm>
            <a:off x="6743700" y="4941889"/>
            <a:ext cx="649288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8770" name="Line 18"/>
          <p:cNvSpPr>
            <a:spLocks noChangeShapeType="1"/>
          </p:cNvSpPr>
          <p:nvPr/>
        </p:nvSpPr>
        <p:spPr bwMode="auto">
          <a:xfrm>
            <a:off x="7104064" y="4941889"/>
            <a:ext cx="1587" cy="7191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1" name="Line 19"/>
          <p:cNvSpPr>
            <a:spLocks noChangeShapeType="1"/>
          </p:cNvSpPr>
          <p:nvPr/>
        </p:nvSpPr>
        <p:spPr bwMode="auto">
          <a:xfrm>
            <a:off x="7032625" y="2492376"/>
            <a:ext cx="0" cy="13684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2" name="Text Box 20"/>
          <p:cNvSpPr txBox="1">
            <a:spLocks noChangeArrowheads="1"/>
          </p:cNvSpPr>
          <p:nvPr/>
        </p:nvSpPr>
        <p:spPr bwMode="auto">
          <a:xfrm>
            <a:off x="7248525" y="148431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8773" name="Line 21"/>
          <p:cNvSpPr>
            <a:spLocks noChangeShapeType="1"/>
          </p:cNvSpPr>
          <p:nvPr/>
        </p:nvSpPr>
        <p:spPr bwMode="auto">
          <a:xfrm>
            <a:off x="6743700" y="5661025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>
            <a:off x="6240463" y="50847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>
            <a:off x="7248525" y="5084763"/>
            <a:ext cx="6477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>
            <a:off x="7032626" y="3860800"/>
            <a:ext cx="3603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7248525" y="198913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78" name="Text Box 26"/>
          <p:cNvSpPr txBox="1">
            <a:spLocks noChangeArrowheads="1"/>
          </p:cNvSpPr>
          <p:nvPr/>
        </p:nvSpPr>
        <p:spPr bwMode="auto">
          <a:xfrm>
            <a:off x="7608888" y="2924176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6816725" y="1989138"/>
            <a:ext cx="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8780" name="Text Box 28"/>
          <p:cNvSpPr txBox="1">
            <a:spLocks noChangeArrowheads="1"/>
          </p:cNvSpPr>
          <p:nvPr/>
        </p:nvSpPr>
        <p:spPr bwMode="auto">
          <a:xfrm>
            <a:off x="6167438" y="1484313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8781" name="Text Box 29"/>
          <p:cNvSpPr txBox="1">
            <a:spLocks noChangeArrowheads="1"/>
          </p:cNvSpPr>
          <p:nvPr/>
        </p:nvSpPr>
        <p:spPr bwMode="auto">
          <a:xfrm>
            <a:off x="4800600" y="2924175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8782" name="Text Box 30"/>
          <p:cNvSpPr txBox="1">
            <a:spLocks noChangeArrowheads="1"/>
          </p:cNvSpPr>
          <p:nvPr/>
        </p:nvSpPr>
        <p:spPr bwMode="auto">
          <a:xfrm>
            <a:off x="3719513" y="2924175"/>
            <a:ext cx="6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false</a:t>
            </a:r>
            <a:endParaRPr lang="cs-CZ" altLang="cs-CZ"/>
          </a:p>
        </p:txBody>
      </p:sp>
      <p:sp>
        <p:nvSpPr>
          <p:cNvPr id="458783" name="Text Box 31"/>
          <p:cNvSpPr txBox="1">
            <a:spLocks noChangeArrowheads="1"/>
          </p:cNvSpPr>
          <p:nvPr/>
        </p:nvSpPr>
        <p:spPr bwMode="auto">
          <a:xfrm>
            <a:off x="4727575" y="378936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/>
              <a:t>true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2566989" y="1125539"/>
            <a:ext cx="69119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</a:rPr>
              <a:t>Thm (CDKMS 2014): RepExt-GridContact </a:t>
            </a: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is NP-complete.</a:t>
            </a:r>
          </a:p>
          <a:p>
            <a:pPr>
              <a:spcBef>
                <a:spcPct val="50000"/>
              </a:spcBef>
            </a:pPr>
            <a:r>
              <a:rPr lang="en-US" altLang="cs-CZ" sz="2400" b="1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2566989" y="1125538"/>
            <a:ext cx="691197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(CDKMS 2014): </a:t>
            </a: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is NP-complete.</a:t>
            </a: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-3-GridContact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2566989" y="1125539"/>
            <a:ext cx="6911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-3-GridContact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</a:t>
            </a:r>
          </a:p>
        </p:txBody>
      </p:sp>
      <p:sp>
        <p:nvSpPr>
          <p:cNvPr id="535556" name="Line 4"/>
          <p:cNvSpPr>
            <a:spLocks noChangeShapeType="1"/>
          </p:cNvSpPr>
          <p:nvPr/>
        </p:nvSpPr>
        <p:spPr bwMode="auto">
          <a:xfrm>
            <a:off x="3503613" y="2133601"/>
            <a:ext cx="0" cy="18002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57" name="Line 5"/>
          <p:cNvSpPr>
            <a:spLocks noChangeShapeType="1"/>
          </p:cNvSpPr>
          <p:nvPr/>
        </p:nvSpPr>
        <p:spPr bwMode="auto">
          <a:xfrm>
            <a:off x="4295775" y="2997201"/>
            <a:ext cx="0" cy="18002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58" name="Line 6"/>
          <p:cNvSpPr>
            <a:spLocks noChangeShapeType="1"/>
          </p:cNvSpPr>
          <p:nvPr/>
        </p:nvSpPr>
        <p:spPr bwMode="auto">
          <a:xfrm>
            <a:off x="3863976" y="2636838"/>
            <a:ext cx="12239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59" name="Line 7"/>
          <p:cNvSpPr>
            <a:spLocks noChangeShapeType="1"/>
          </p:cNvSpPr>
          <p:nvPr/>
        </p:nvSpPr>
        <p:spPr bwMode="auto">
          <a:xfrm>
            <a:off x="6888163" y="2205039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0" name="Line 8"/>
          <p:cNvSpPr>
            <a:spLocks noChangeShapeType="1"/>
          </p:cNvSpPr>
          <p:nvPr/>
        </p:nvSpPr>
        <p:spPr bwMode="auto">
          <a:xfrm>
            <a:off x="7680325" y="3068639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1" name="Line 9"/>
          <p:cNvSpPr>
            <a:spLocks noChangeShapeType="1"/>
          </p:cNvSpPr>
          <p:nvPr/>
        </p:nvSpPr>
        <p:spPr bwMode="auto">
          <a:xfrm>
            <a:off x="7248526" y="2708275"/>
            <a:ext cx="12239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2" name="Line 10"/>
          <p:cNvSpPr>
            <a:spLocks noChangeShapeType="1"/>
          </p:cNvSpPr>
          <p:nvPr/>
        </p:nvSpPr>
        <p:spPr bwMode="auto">
          <a:xfrm>
            <a:off x="5519739" y="3284538"/>
            <a:ext cx="720725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3" name="Line 11"/>
          <p:cNvSpPr>
            <a:spLocks noChangeShapeType="1"/>
          </p:cNvSpPr>
          <p:nvPr/>
        </p:nvSpPr>
        <p:spPr bwMode="auto">
          <a:xfrm>
            <a:off x="6816726" y="22050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>
            <a:off x="6816726" y="400526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5" name="Line 13"/>
          <p:cNvSpPr>
            <a:spLocks noChangeShapeType="1"/>
          </p:cNvSpPr>
          <p:nvPr/>
        </p:nvSpPr>
        <p:spPr bwMode="auto">
          <a:xfrm>
            <a:off x="7608889" y="30686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6" name="Line 14"/>
          <p:cNvSpPr>
            <a:spLocks noChangeShapeType="1"/>
          </p:cNvSpPr>
          <p:nvPr/>
        </p:nvSpPr>
        <p:spPr bwMode="auto">
          <a:xfrm>
            <a:off x="7608889" y="486886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7" name="Line 15"/>
          <p:cNvSpPr>
            <a:spLocks noChangeShapeType="1"/>
          </p:cNvSpPr>
          <p:nvPr/>
        </p:nvSpPr>
        <p:spPr bwMode="auto">
          <a:xfrm>
            <a:off x="8401051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8" name="Line 16"/>
          <p:cNvSpPr>
            <a:spLocks noChangeShapeType="1"/>
          </p:cNvSpPr>
          <p:nvPr/>
        </p:nvSpPr>
        <p:spPr bwMode="auto">
          <a:xfrm>
            <a:off x="8401051" y="27813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69" name="Line 17"/>
          <p:cNvSpPr>
            <a:spLocks noChangeShapeType="1"/>
          </p:cNvSpPr>
          <p:nvPr/>
        </p:nvSpPr>
        <p:spPr bwMode="auto">
          <a:xfrm>
            <a:off x="7175501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70" name="Line 18"/>
          <p:cNvSpPr>
            <a:spLocks noChangeShapeType="1"/>
          </p:cNvSpPr>
          <p:nvPr/>
        </p:nvSpPr>
        <p:spPr bwMode="auto">
          <a:xfrm>
            <a:off x="7175501" y="27813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71" name="Line 19"/>
          <p:cNvSpPr>
            <a:spLocks noChangeShapeType="1"/>
          </p:cNvSpPr>
          <p:nvPr/>
        </p:nvSpPr>
        <p:spPr bwMode="auto">
          <a:xfrm>
            <a:off x="8472488" y="2636838"/>
            <a:ext cx="0" cy="1444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72" name="Line 20"/>
          <p:cNvSpPr>
            <a:spLocks noChangeShapeType="1"/>
          </p:cNvSpPr>
          <p:nvPr/>
        </p:nvSpPr>
        <p:spPr bwMode="auto">
          <a:xfrm>
            <a:off x="7248525" y="2636838"/>
            <a:ext cx="0" cy="1444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73" name="Line 21"/>
          <p:cNvSpPr>
            <a:spLocks noChangeShapeType="1"/>
          </p:cNvSpPr>
          <p:nvPr/>
        </p:nvSpPr>
        <p:spPr bwMode="auto">
          <a:xfrm>
            <a:off x="3503613" y="3500438"/>
            <a:ext cx="7921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5574" name="Line 22"/>
          <p:cNvSpPr>
            <a:spLocks noChangeShapeType="1"/>
          </p:cNvSpPr>
          <p:nvPr/>
        </p:nvSpPr>
        <p:spPr bwMode="auto">
          <a:xfrm>
            <a:off x="6888163" y="3500438"/>
            <a:ext cx="7921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2566989" y="1125539"/>
            <a:ext cx="6911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-3-GridContact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</a:t>
            </a:r>
          </a:p>
        </p:txBody>
      </p:sp>
      <p:sp>
        <p:nvSpPr>
          <p:cNvPr id="536599" name="Line 23"/>
          <p:cNvSpPr>
            <a:spLocks noChangeShapeType="1"/>
          </p:cNvSpPr>
          <p:nvPr/>
        </p:nvSpPr>
        <p:spPr bwMode="auto">
          <a:xfrm>
            <a:off x="2782888" y="2060576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0" name="Line 24"/>
          <p:cNvSpPr>
            <a:spLocks noChangeShapeType="1"/>
          </p:cNvSpPr>
          <p:nvPr/>
        </p:nvSpPr>
        <p:spPr bwMode="auto">
          <a:xfrm>
            <a:off x="3575050" y="2924176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1" name="Line 25"/>
          <p:cNvSpPr>
            <a:spLocks noChangeShapeType="1"/>
          </p:cNvSpPr>
          <p:nvPr/>
        </p:nvSpPr>
        <p:spPr bwMode="auto">
          <a:xfrm>
            <a:off x="3143251" y="2563813"/>
            <a:ext cx="12239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2" name="Line 26"/>
          <p:cNvSpPr>
            <a:spLocks noChangeShapeType="1"/>
          </p:cNvSpPr>
          <p:nvPr/>
        </p:nvSpPr>
        <p:spPr bwMode="auto">
          <a:xfrm>
            <a:off x="2711451" y="20605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3" name="Line 27"/>
          <p:cNvSpPr>
            <a:spLocks noChangeShapeType="1"/>
          </p:cNvSpPr>
          <p:nvPr/>
        </p:nvSpPr>
        <p:spPr bwMode="auto">
          <a:xfrm>
            <a:off x="2711451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4" name="Line 28"/>
          <p:cNvSpPr>
            <a:spLocks noChangeShapeType="1"/>
          </p:cNvSpPr>
          <p:nvPr/>
        </p:nvSpPr>
        <p:spPr bwMode="auto">
          <a:xfrm>
            <a:off x="3503614" y="29241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5" name="Line 29"/>
          <p:cNvSpPr>
            <a:spLocks noChangeShapeType="1"/>
          </p:cNvSpPr>
          <p:nvPr/>
        </p:nvSpPr>
        <p:spPr bwMode="auto">
          <a:xfrm>
            <a:off x="3503614" y="4724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6" name="Line 30"/>
          <p:cNvSpPr>
            <a:spLocks noChangeShapeType="1"/>
          </p:cNvSpPr>
          <p:nvPr/>
        </p:nvSpPr>
        <p:spPr bwMode="auto">
          <a:xfrm>
            <a:off x="429577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7" name="Line 31"/>
          <p:cNvSpPr>
            <a:spLocks noChangeShapeType="1"/>
          </p:cNvSpPr>
          <p:nvPr/>
        </p:nvSpPr>
        <p:spPr bwMode="auto">
          <a:xfrm>
            <a:off x="429577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8" name="Line 32"/>
          <p:cNvSpPr>
            <a:spLocks noChangeShapeType="1"/>
          </p:cNvSpPr>
          <p:nvPr/>
        </p:nvSpPr>
        <p:spPr bwMode="auto">
          <a:xfrm>
            <a:off x="307022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09" name="Line 33"/>
          <p:cNvSpPr>
            <a:spLocks noChangeShapeType="1"/>
          </p:cNvSpPr>
          <p:nvPr/>
        </p:nvSpPr>
        <p:spPr bwMode="auto">
          <a:xfrm>
            <a:off x="307022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0" name="Line 34"/>
          <p:cNvSpPr>
            <a:spLocks noChangeShapeType="1"/>
          </p:cNvSpPr>
          <p:nvPr/>
        </p:nvSpPr>
        <p:spPr bwMode="auto">
          <a:xfrm>
            <a:off x="4367213" y="2492376"/>
            <a:ext cx="0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1" name="Line 35"/>
          <p:cNvSpPr>
            <a:spLocks noChangeShapeType="1"/>
          </p:cNvSpPr>
          <p:nvPr/>
        </p:nvSpPr>
        <p:spPr bwMode="auto">
          <a:xfrm>
            <a:off x="3143250" y="2492376"/>
            <a:ext cx="0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2" name="Line 36"/>
          <p:cNvSpPr>
            <a:spLocks noChangeShapeType="1"/>
          </p:cNvSpPr>
          <p:nvPr/>
        </p:nvSpPr>
        <p:spPr bwMode="auto">
          <a:xfrm>
            <a:off x="2782888" y="3355975"/>
            <a:ext cx="7921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6" name="Line 40"/>
          <p:cNvSpPr>
            <a:spLocks noChangeShapeType="1"/>
          </p:cNvSpPr>
          <p:nvPr/>
        </p:nvSpPr>
        <p:spPr bwMode="auto">
          <a:xfrm>
            <a:off x="5016501" y="20605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7" name="Line 41"/>
          <p:cNvSpPr>
            <a:spLocks noChangeShapeType="1"/>
          </p:cNvSpPr>
          <p:nvPr/>
        </p:nvSpPr>
        <p:spPr bwMode="auto">
          <a:xfrm>
            <a:off x="5016501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8" name="Line 42"/>
          <p:cNvSpPr>
            <a:spLocks noChangeShapeType="1"/>
          </p:cNvSpPr>
          <p:nvPr/>
        </p:nvSpPr>
        <p:spPr bwMode="auto">
          <a:xfrm>
            <a:off x="5808664" y="29241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19" name="Line 43"/>
          <p:cNvSpPr>
            <a:spLocks noChangeShapeType="1"/>
          </p:cNvSpPr>
          <p:nvPr/>
        </p:nvSpPr>
        <p:spPr bwMode="auto">
          <a:xfrm>
            <a:off x="5808664" y="4724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20" name="Line 44"/>
          <p:cNvSpPr>
            <a:spLocks noChangeShapeType="1"/>
          </p:cNvSpPr>
          <p:nvPr/>
        </p:nvSpPr>
        <p:spPr bwMode="auto">
          <a:xfrm>
            <a:off x="660082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21" name="Line 45"/>
          <p:cNvSpPr>
            <a:spLocks noChangeShapeType="1"/>
          </p:cNvSpPr>
          <p:nvPr/>
        </p:nvSpPr>
        <p:spPr bwMode="auto">
          <a:xfrm>
            <a:off x="660082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22" name="Line 46"/>
          <p:cNvSpPr>
            <a:spLocks noChangeShapeType="1"/>
          </p:cNvSpPr>
          <p:nvPr/>
        </p:nvSpPr>
        <p:spPr bwMode="auto">
          <a:xfrm>
            <a:off x="537527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23" name="Line 47"/>
          <p:cNvSpPr>
            <a:spLocks noChangeShapeType="1"/>
          </p:cNvSpPr>
          <p:nvPr/>
        </p:nvSpPr>
        <p:spPr bwMode="auto">
          <a:xfrm>
            <a:off x="537527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1" name="Line 65"/>
          <p:cNvSpPr>
            <a:spLocks noChangeShapeType="1"/>
          </p:cNvSpPr>
          <p:nvPr/>
        </p:nvSpPr>
        <p:spPr bwMode="auto">
          <a:xfrm>
            <a:off x="494347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2" name="Line 66"/>
          <p:cNvSpPr>
            <a:spLocks noChangeShapeType="1"/>
          </p:cNvSpPr>
          <p:nvPr/>
        </p:nvSpPr>
        <p:spPr bwMode="auto">
          <a:xfrm>
            <a:off x="5232400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3" name="Line 67"/>
          <p:cNvSpPr>
            <a:spLocks noChangeShapeType="1"/>
          </p:cNvSpPr>
          <p:nvPr/>
        </p:nvSpPr>
        <p:spPr bwMode="auto">
          <a:xfrm>
            <a:off x="559117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4" name="Line 68"/>
          <p:cNvSpPr>
            <a:spLocks noChangeShapeType="1"/>
          </p:cNvSpPr>
          <p:nvPr/>
        </p:nvSpPr>
        <p:spPr bwMode="auto">
          <a:xfrm>
            <a:off x="6167438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5" name="Line 69"/>
          <p:cNvSpPr>
            <a:spLocks noChangeShapeType="1"/>
          </p:cNvSpPr>
          <p:nvPr/>
        </p:nvSpPr>
        <p:spPr bwMode="auto">
          <a:xfrm>
            <a:off x="681672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6" name="Line 70"/>
          <p:cNvSpPr>
            <a:spLocks noChangeShapeType="1"/>
          </p:cNvSpPr>
          <p:nvPr/>
        </p:nvSpPr>
        <p:spPr bwMode="auto">
          <a:xfrm flipH="1">
            <a:off x="4872038" y="5229225"/>
            <a:ext cx="20891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7" name="Line 71"/>
          <p:cNvSpPr>
            <a:spLocks noChangeShapeType="1"/>
          </p:cNvSpPr>
          <p:nvPr/>
        </p:nvSpPr>
        <p:spPr bwMode="auto">
          <a:xfrm flipH="1">
            <a:off x="4872038" y="1773238"/>
            <a:ext cx="20891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8" name="Line 72"/>
          <p:cNvSpPr>
            <a:spLocks noChangeShapeType="1"/>
          </p:cNvSpPr>
          <p:nvPr/>
        </p:nvSpPr>
        <p:spPr bwMode="auto">
          <a:xfrm flipH="1">
            <a:off x="4943475" y="5084763"/>
            <a:ext cx="2873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49" name="Line 73"/>
          <p:cNvSpPr>
            <a:spLocks noChangeShapeType="1"/>
          </p:cNvSpPr>
          <p:nvPr/>
        </p:nvSpPr>
        <p:spPr bwMode="auto">
          <a:xfrm flipH="1">
            <a:off x="5232401" y="5013325"/>
            <a:ext cx="3587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50" name="Line 74"/>
          <p:cNvSpPr>
            <a:spLocks noChangeShapeType="1"/>
          </p:cNvSpPr>
          <p:nvPr/>
        </p:nvSpPr>
        <p:spPr bwMode="auto">
          <a:xfrm flipH="1">
            <a:off x="5591176" y="5084763"/>
            <a:ext cx="5762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51" name="Line 75"/>
          <p:cNvSpPr>
            <a:spLocks noChangeShapeType="1"/>
          </p:cNvSpPr>
          <p:nvPr/>
        </p:nvSpPr>
        <p:spPr bwMode="auto">
          <a:xfrm flipH="1">
            <a:off x="6167439" y="4941888"/>
            <a:ext cx="6492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52" name="Line 76"/>
          <p:cNvSpPr>
            <a:spLocks noChangeShapeType="1"/>
          </p:cNvSpPr>
          <p:nvPr/>
        </p:nvSpPr>
        <p:spPr bwMode="auto">
          <a:xfrm flipH="1">
            <a:off x="5591175" y="4508500"/>
            <a:ext cx="2174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53" name="Line 77"/>
          <p:cNvSpPr>
            <a:spLocks noChangeShapeType="1"/>
          </p:cNvSpPr>
          <p:nvPr/>
        </p:nvSpPr>
        <p:spPr bwMode="auto">
          <a:xfrm flipH="1">
            <a:off x="5951539" y="4508500"/>
            <a:ext cx="2174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54" name="Line 78"/>
          <p:cNvSpPr>
            <a:spLocks noChangeShapeType="1"/>
          </p:cNvSpPr>
          <p:nvPr/>
        </p:nvSpPr>
        <p:spPr bwMode="auto">
          <a:xfrm flipH="1">
            <a:off x="5807075" y="4437064"/>
            <a:ext cx="1588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6655" name="Line 79"/>
          <p:cNvSpPr>
            <a:spLocks noChangeShapeType="1"/>
          </p:cNvSpPr>
          <p:nvPr/>
        </p:nvSpPr>
        <p:spPr bwMode="auto">
          <a:xfrm flipH="1">
            <a:off x="5951539" y="4437064"/>
            <a:ext cx="1587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2566989" y="1125539"/>
            <a:ext cx="6911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-3-GridContact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</a:t>
            </a:r>
          </a:p>
        </p:txBody>
      </p:sp>
      <p:sp>
        <p:nvSpPr>
          <p:cNvPr id="537604" name="Line 4"/>
          <p:cNvSpPr>
            <a:spLocks noChangeShapeType="1"/>
          </p:cNvSpPr>
          <p:nvPr/>
        </p:nvSpPr>
        <p:spPr bwMode="auto">
          <a:xfrm>
            <a:off x="2782888" y="2060576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05" name="Line 5"/>
          <p:cNvSpPr>
            <a:spLocks noChangeShapeType="1"/>
          </p:cNvSpPr>
          <p:nvPr/>
        </p:nvSpPr>
        <p:spPr bwMode="auto">
          <a:xfrm>
            <a:off x="3575050" y="2924176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06" name="Line 6"/>
          <p:cNvSpPr>
            <a:spLocks noChangeShapeType="1"/>
          </p:cNvSpPr>
          <p:nvPr/>
        </p:nvSpPr>
        <p:spPr bwMode="auto">
          <a:xfrm>
            <a:off x="3143251" y="2563813"/>
            <a:ext cx="12239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07" name="Line 7"/>
          <p:cNvSpPr>
            <a:spLocks noChangeShapeType="1"/>
          </p:cNvSpPr>
          <p:nvPr/>
        </p:nvSpPr>
        <p:spPr bwMode="auto">
          <a:xfrm>
            <a:off x="2711451" y="20605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08" name="Line 8"/>
          <p:cNvSpPr>
            <a:spLocks noChangeShapeType="1"/>
          </p:cNvSpPr>
          <p:nvPr/>
        </p:nvSpPr>
        <p:spPr bwMode="auto">
          <a:xfrm>
            <a:off x="2711451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09" name="Line 9"/>
          <p:cNvSpPr>
            <a:spLocks noChangeShapeType="1"/>
          </p:cNvSpPr>
          <p:nvPr/>
        </p:nvSpPr>
        <p:spPr bwMode="auto">
          <a:xfrm>
            <a:off x="3503614" y="29241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0" name="Line 10"/>
          <p:cNvSpPr>
            <a:spLocks noChangeShapeType="1"/>
          </p:cNvSpPr>
          <p:nvPr/>
        </p:nvSpPr>
        <p:spPr bwMode="auto">
          <a:xfrm>
            <a:off x="3503614" y="4724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1" name="Line 11"/>
          <p:cNvSpPr>
            <a:spLocks noChangeShapeType="1"/>
          </p:cNvSpPr>
          <p:nvPr/>
        </p:nvSpPr>
        <p:spPr bwMode="auto">
          <a:xfrm>
            <a:off x="429577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2" name="Line 12"/>
          <p:cNvSpPr>
            <a:spLocks noChangeShapeType="1"/>
          </p:cNvSpPr>
          <p:nvPr/>
        </p:nvSpPr>
        <p:spPr bwMode="auto">
          <a:xfrm>
            <a:off x="429577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3" name="Line 13"/>
          <p:cNvSpPr>
            <a:spLocks noChangeShapeType="1"/>
          </p:cNvSpPr>
          <p:nvPr/>
        </p:nvSpPr>
        <p:spPr bwMode="auto">
          <a:xfrm>
            <a:off x="307022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4" name="Line 14"/>
          <p:cNvSpPr>
            <a:spLocks noChangeShapeType="1"/>
          </p:cNvSpPr>
          <p:nvPr/>
        </p:nvSpPr>
        <p:spPr bwMode="auto">
          <a:xfrm>
            <a:off x="307022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5" name="Line 15"/>
          <p:cNvSpPr>
            <a:spLocks noChangeShapeType="1"/>
          </p:cNvSpPr>
          <p:nvPr/>
        </p:nvSpPr>
        <p:spPr bwMode="auto">
          <a:xfrm>
            <a:off x="4367213" y="2492376"/>
            <a:ext cx="0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6" name="Line 16"/>
          <p:cNvSpPr>
            <a:spLocks noChangeShapeType="1"/>
          </p:cNvSpPr>
          <p:nvPr/>
        </p:nvSpPr>
        <p:spPr bwMode="auto">
          <a:xfrm>
            <a:off x="3143250" y="2492376"/>
            <a:ext cx="0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7" name="Line 17"/>
          <p:cNvSpPr>
            <a:spLocks noChangeShapeType="1"/>
          </p:cNvSpPr>
          <p:nvPr/>
        </p:nvSpPr>
        <p:spPr bwMode="auto">
          <a:xfrm>
            <a:off x="2782888" y="3355975"/>
            <a:ext cx="7921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8" name="Line 18"/>
          <p:cNvSpPr>
            <a:spLocks noChangeShapeType="1"/>
          </p:cNvSpPr>
          <p:nvPr/>
        </p:nvSpPr>
        <p:spPr bwMode="auto">
          <a:xfrm>
            <a:off x="5016501" y="20605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19" name="Line 19"/>
          <p:cNvSpPr>
            <a:spLocks noChangeShapeType="1"/>
          </p:cNvSpPr>
          <p:nvPr/>
        </p:nvSpPr>
        <p:spPr bwMode="auto">
          <a:xfrm>
            <a:off x="5016501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0" name="Line 20"/>
          <p:cNvSpPr>
            <a:spLocks noChangeShapeType="1"/>
          </p:cNvSpPr>
          <p:nvPr/>
        </p:nvSpPr>
        <p:spPr bwMode="auto">
          <a:xfrm>
            <a:off x="5808664" y="29241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1" name="Line 21"/>
          <p:cNvSpPr>
            <a:spLocks noChangeShapeType="1"/>
          </p:cNvSpPr>
          <p:nvPr/>
        </p:nvSpPr>
        <p:spPr bwMode="auto">
          <a:xfrm>
            <a:off x="5808664" y="4724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2" name="Line 22"/>
          <p:cNvSpPr>
            <a:spLocks noChangeShapeType="1"/>
          </p:cNvSpPr>
          <p:nvPr/>
        </p:nvSpPr>
        <p:spPr bwMode="auto">
          <a:xfrm>
            <a:off x="660082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3" name="Line 23"/>
          <p:cNvSpPr>
            <a:spLocks noChangeShapeType="1"/>
          </p:cNvSpPr>
          <p:nvPr/>
        </p:nvSpPr>
        <p:spPr bwMode="auto">
          <a:xfrm>
            <a:off x="660082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4" name="Line 24"/>
          <p:cNvSpPr>
            <a:spLocks noChangeShapeType="1"/>
          </p:cNvSpPr>
          <p:nvPr/>
        </p:nvSpPr>
        <p:spPr bwMode="auto">
          <a:xfrm>
            <a:off x="537527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5" name="Line 25"/>
          <p:cNvSpPr>
            <a:spLocks noChangeShapeType="1"/>
          </p:cNvSpPr>
          <p:nvPr/>
        </p:nvSpPr>
        <p:spPr bwMode="auto">
          <a:xfrm>
            <a:off x="537527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29" name="Line 29"/>
          <p:cNvSpPr>
            <a:spLocks noChangeShapeType="1"/>
          </p:cNvSpPr>
          <p:nvPr/>
        </p:nvSpPr>
        <p:spPr bwMode="auto">
          <a:xfrm>
            <a:off x="7464426" y="19891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0" name="Line 30"/>
          <p:cNvSpPr>
            <a:spLocks noChangeShapeType="1"/>
          </p:cNvSpPr>
          <p:nvPr/>
        </p:nvSpPr>
        <p:spPr bwMode="auto">
          <a:xfrm>
            <a:off x="7464426" y="378936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1" name="Line 31"/>
          <p:cNvSpPr>
            <a:spLocks noChangeShapeType="1"/>
          </p:cNvSpPr>
          <p:nvPr/>
        </p:nvSpPr>
        <p:spPr bwMode="auto">
          <a:xfrm>
            <a:off x="8256589" y="28527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2" name="Line 32"/>
          <p:cNvSpPr>
            <a:spLocks noChangeShapeType="1"/>
          </p:cNvSpPr>
          <p:nvPr/>
        </p:nvSpPr>
        <p:spPr bwMode="auto">
          <a:xfrm>
            <a:off x="8256589" y="465296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3" name="Line 33"/>
          <p:cNvSpPr>
            <a:spLocks noChangeShapeType="1"/>
          </p:cNvSpPr>
          <p:nvPr/>
        </p:nvSpPr>
        <p:spPr bwMode="auto">
          <a:xfrm>
            <a:off x="9048751" y="24209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4" name="Line 34"/>
          <p:cNvSpPr>
            <a:spLocks noChangeShapeType="1"/>
          </p:cNvSpPr>
          <p:nvPr/>
        </p:nvSpPr>
        <p:spPr bwMode="auto">
          <a:xfrm>
            <a:off x="9048751" y="2565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5" name="Line 35"/>
          <p:cNvSpPr>
            <a:spLocks noChangeShapeType="1"/>
          </p:cNvSpPr>
          <p:nvPr/>
        </p:nvSpPr>
        <p:spPr bwMode="auto">
          <a:xfrm>
            <a:off x="7823201" y="24209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36" name="Line 36"/>
          <p:cNvSpPr>
            <a:spLocks noChangeShapeType="1"/>
          </p:cNvSpPr>
          <p:nvPr/>
        </p:nvSpPr>
        <p:spPr bwMode="auto">
          <a:xfrm>
            <a:off x="7823201" y="2565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0" name="Line 40"/>
          <p:cNvSpPr>
            <a:spLocks noChangeShapeType="1"/>
          </p:cNvSpPr>
          <p:nvPr/>
        </p:nvSpPr>
        <p:spPr bwMode="auto">
          <a:xfrm>
            <a:off x="494347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1" name="Line 41"/>
          <p:cNvSpPr>
            <a:spLocks noChangeShapeType="1"/>
          </p:cNvSpPr>
          <p:nvPr/>
        </p:nvSpPr>
        <p:spPr bwMode="auto">
          <a:xfrm>
            <a:off x="5232400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2" name="Line 42"/>
          <p:cNvSpPr>
            <a:spLocks noChangeShapeType="1"/>
          </p:cNvSpPr>
          <p:nvPr/>
        </p:nvSpPr>
        <p:spPr bwMode="auto">
          <a:xfrm>
            <a:off x="559117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3" name="Line 43"/>
          <p:cNvSpPr>
            <a:spLocks noChangeShapeType="1"/>
          </p:cNvSpPr>
          <p:nvPr/>
        </p:nvSpPr>
        <p:spPr bwMode="auto">
          <a:xfrm>
            <a:off x="6167438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4" name="Line 44"/>
          <p:cNvSpPr>
            <a:spLocks noChangeShapeType="1"/>
          </p:cNvSpPr>
          <p:nvPr/>
        </p:nvSpPr>
        <p:spPr bwMode="auto">
          <a:xfrm>
            <a:off x="681672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5" name="Line 45"/>
          <p:cNvSpPr>
            <a:spLocks noChangeShapeType="1"/>
          </p:cNvSpPr>
          <p:nvPr/>
        </p:nvSpPr>
        <p:spPr bwMode="auto">
          <a:xfrm flipH="1">
            <a:off x="4872038" y="5229225"/>
            <a:ext cx="20891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6" name="Line 46"/>
          <p:cNvSpPr>
            <a:spLocks noChangeShapeType="1"/>
          </p:cNvSpPr>
          <p:nvPr/>
        </p:nvSpPr>
        <p:spPr bwMode="auto">
          <a:xfrm flipH="1">
            <a:off x="4872038" y="1773238"/>
            <a:ext cx="20891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7" name="Line 47"/>
          <p:cNvSpPr>
            <a:spLocks noChangeShapeType="1"/>
          </p:cNvSpPr>
          <p:nvPr/>
        </p:nvSpPr>
        <p:spPr bwMode="auto">
          <a:xfrm flipH="1">
            <a:off x="4943475" y="5084763"/>
            <a:ext cx="2873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8" name="Line 48"/>
          <p:cNvSpPr>
            <a:spLocks noChangeShapeType="1"/>
          </p:cNvSpPr>
          <p:nvPr/>
        </p:nvSpPr>
        <p:spPr bwMode="auto">
          <a:xfrm flipH="1">
            <a:off x="5232401" y="5013325"/>
            <a:ext cx="3587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49" name="Line 49"/>
          <p:cNvSpPr>
            <a:spLocks noChangeShapeType="1"/>
          </p:cNvSpPr>
          <p:nvPr/>
        </p:nvSpPr>
        <p:spPr bwMode="auto">
          <a:xfrm flipH="1">
            <a:off x="5591176" y="5084763"/>
            <a:ext cx="5762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0" name="Line 50"/>
          <p:cNvSpPr>
            <a:spLocks noChangeShapeType="1"/>
          </p:cNvSpPr>
          <p:nvPr/>
        </p:nvSpPr>
        <p:spPr bwMode="auto">
          <a:xfrm flipH="1">
            <a:off x="6167439" y="4941888"/>
            <a:ext cx="6492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1" name="Line 51"/>
          <p:cNvSpPr>
            <a:spLocks noChangeShapeType="1"/>
          </p:cNvSpPr>
          <p:nvPr/>
        </p:nvSpPr>
        <p:spPr bwMode="auto">
          <a:xfrm flipH="1">
            <a:off x="5591175" y="4508500"/>
            <a:ext cx="2174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2" name="Line 52"/>
          <p:cNvSpPr>
            <a:spLocks noChangeShapeType="1"/>
          </p:cNvSpPr>
          <p:nvPr/>
        </p:nvSpPr>
        <p:spPr bwMode="auto">
          <a:xfrm flipH="1">
            <a:off x="5951539" y="4508500"/>
            <a:ext cx="2174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3" name="Line 53"/>
          <p:cNvSpPr>
            <a:spLocks noChangeShapeType="1"/>
          </p:cNvSpPr>
          <p:nvPr/>
        </p:nvSpPr>
        <p:spPr bwMode="auto">
          <a:xfrm flipH="1">
            <a:off x="5807075" y="4437064"/>
            <a:ext cx="1588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4" name="Line 54"/>
          <p:cNvSpPr>
            <a:spLocks noChangeShapeType="1"/>
          </p:cNvSpPr>
          <p:nvPr/>
        </p:nvSpPr>
        <p:spPr bwMode="auto">
          <a:xfrm flipH="1">
            <a:off x="5951539" y="4437064"/>
            <a:ext cx="1587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5" name="Line 55"/>
          <p:cNvSpPr>
            <a:spLocks noChangeShapeType="1"/>
          </p:cNvSpPr>
          <p:nvPr/>
        </p:nvSpPr>
        <p:spPr bwMode="auto">
          <a:xfrm flipH="1">
            <a:off x="7319963" y="1773238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6" name="Line 56"/>
          <p:cNvSpPr>
            <a:spLocks noChangeShapeType="1"/>
          </p:cNvSpPr>
          <p:nvPr/>
        </p:nvSpPr>
        <p:spPr bwMode="auto">
          <a:xfrm flipH="1">
            <a:off x="7319963" y="2205038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7" name="Line 57"/>
          <p:cNvSpPr>
            <a:spLocks noChangeShapeType="1"/>
          </p:cNvSpPr>
          <p:nvPr/>
        </p:nvSpPr>
        <p:spPr bwMode="auto">
          <a:xfrm flipH="1">
            <a:off x="7319963" y="2492375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8" name="Line 58"/>
          <p:cNvSpPr>
            <a:spLocks noChangeShapeType="1"/>
          </p:cNvSpPr>
          <p:nvPr/>
        </p:nvSpPr>
        <p:spPr bwMode="auto">
          <a:xfrm flipH="1">
            <a:off x="7319963" y="2708275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59" name="Line 59"/>
          <p:cNvSpPr>
            <a:spLocks noChangeShapeType="1"/>
          </p:cNvSpPr>
          <p:nvPr/>
        </p:nvSpPr>
        <p:spPr bwMode="auto">
          <a:xfrm flipH="1">
            <a:off x="7319963" y="3429000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60" name="Line 60"/>
          <p:cNvSpPr>
            <a:spLocks noChangeShapeType="1"/>
          </p:cNvSpPr>
          <p:nvPr/>
        </p:nvSpPr>
        <p:spPr bwMode="auto">
          <a:xfrm flipH="1">
            <a:off x="7319963" y="4149725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61" name="Line 61"/>
          <p:cNvSpPr>
            <a:spLocks noChangeShapeType="1"/>
          </p:cNvSpPr>
          <p:nvPr/>
        </p:nvSpPr>
        <p:spPr bwMode="auto">
          <a:xfrm flipH="1">
            <a:off x="7319963" y="4868863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62" name="Line 62"/>
          <p:cNvSpPr>
            <a:spLocks noChangeShapeType="1"/>
          </p:cNvSpPr>
          <p:nvPr/>
        </p:nvSpPr>
        <p:spPr bwMode="auto">
          <a:xfrm>
            <a:off x="7319963" y="1700214"/>
            <a:ext cx="0" cy="3455987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63" name="Line 63"/>
          <p:cNvSpPr>
            <a:spLocks noChangeShapeType="1"/>
          </p:cNvSpPr>
          <p:nvPr/>
        </p:nvSpPr>
        <p:spPr bwMode="auto">
          <a:xfrm>
            <a:off x="9409113" y="1700214"/>
            <a:ext cx="0" cy="3455987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64" name="Line 64"/>
          <p:cNvSpPr>
            <a:spLocks noChangeShapeType="1"/>
          </p:cNvSpPr>
          <p:nvPr/>
        </p:nvSpPr>
        <p:spPr bwMode="auto">
          <a:xfrm>
            <a:off x="8256588" y="2708276"/>
            <a:ext cx="0" cy="144463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7665" name="Line 65"/>
          <p:cNvSpPr>
            <a:spLocks noChangeShapeType="1"/>
          </p:cNvSpPr>
          <p:nvPr/>
        </p:nvSpPr>
        <p:spPr bwMode="auto">
          <a:xfrm>
            <a:off x="8401050" y="2852738"/>
            <a:ext cx="0" cy="576262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2495550" y="981075"/>
            <a:ext cx="7162800" cy="4876800"/>
          </a:xfrm>
          <a:prstGeom prst="rect">
            <a:avLst/>
          </a:prstGeom>
          <a:solidFill>
            <a:schemeClr val="bg1"/>
          </a:solidFill>
          <a:ln w="38100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2566989" y="1125539"/>
            <a:ext cx="691197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Thm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altLang="cs-CZ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RepExt-GridContact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 </a:t>
            </a:r>
            <a:r>
              <a:rPr lang="en-US" alt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cs-CZ" alt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imRep</a:t>
            </a:r>
            <a:r>
              <a:rPr lang="en-US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-3-GridContact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altLang="cs-CZ" sz="24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altLang="cs-CZ" sz="1600" b="1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cs-CZ" b="1" dirty="0" err="1">
                <a:solidFill>
                  <a:schemeClr val="tx2"/>
                </a:solidFill>
              </a:rPr>
              <a:t>Cor</a:t>
            </a:r>
            <a:r>
              <a:rPr lang="en-US" altLang="cs-CZ" b="1" dirty="0">
                <a:solidFill>
                  <a:schemeClr val="tx2"/>
                </a:solidFill>
              </a:rPr>
              <a:t> (CDKMS 2016): </a:t>
            </a:r>
            <a:r>
              <a:rPr lang="en-US" altLang="cs-CZ" b="1" dirty="0" smtClean="0">
                <a:solidFill>
                  <a:schemeClr val="tx2"/>
                </a:solidFill>
              </a:rPr>
              <a:t>SimRep-3-GridContact </a:t>
            </a:r>
            <a:r>
              <a:rPr lang="en-US" altLang="cs-CZ" b="1" dirty="0">
                <a:solidFill>
                  <a:schemeClr val="tx2"/>
                </a:solidFill>
                <a:sym typeface="Symbol" panose="05050102010706020507" pitchFamily="18" charset="2"/>
              </a:rPr>
              <a:t>is NP-complete.</a:t>
            </a:r>
            <a:r>
              <a:rPr lang="en-US" altLang="cs-CZ" sz="2400" b="1" dirty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              </a:t>
            </a:r>
          </a:p>
        </p:txBody>
      </p:sp>
      <p:sp>
        <p:nvSpPr>
          <p:cNvPr id="549892" name="Line 4"/>
          <p:cNvSpPr>
            <a:spLocks noChangeShapeType="1"/>
          </p:cNvSpPr>
          <p:nvPr/>
        </p:nvSpPr>
        <p:spPr bwMode="auto">
          <a:xfrm>
            <a:off x="2782888" y="2060576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3" name="Line 5"/>
          <p:cNvSpPr>
            <a:spLocks noChangeShapeType="1"/>
          </p:cNvSpPr>
          <p:nvPr/>
        </p:nvSpPr>
        <p:spPr bwMode="auto">
          <a:xfrm>
            <a:off x="3575050" y="2924176"/>
            <a:ext cx="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4" name="Line 6"/>
          <p:cNvSpPr>
            <a:spLocks noChangeShapeType="1"/>
          </p:cNvSpPr>
          <p:nvPr/>
        </p:nvSpPr>
        <p:spPr bwMode="auto">
          <a:xfrm>
            <a:off x="3143251" y="2563813"/>
            <a:ext cx="12239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5" name="Line 7"/>
          <p:cNvSpPr>
            <a:spLocks noChangeShapeType="1"/>
          </p:cNvSpPr>
          <p:nvPr/>
        </p:nvSpPr>
        <p:spPr bwMode="auto">
          <a:xfrm>
            <a:off x="2711451" y="20605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6" name="Line 8"/>
          <p:cNvSpPr>
            <a:spLocks noChangeShapeType="1"/>
          </p:cNvSpPr>
          <p:nvPr/>
        </p:nvSpPr>
        <p:spPr bwMode="auto">
          <a:xfrm>
            <a:off x="2711451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7" name="Line 9"/>
          <p:cNvSpPr>
            <a:spLocks noChangeShapeType="1"/>
          </p:cNvSpPr>
          <p:nvPr/>
        </p:nvSpPr>
        <p:spPr bwMode="auto">
          <a:xfrm>
            <a:off x="3503614" y="29241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8" name="Line 10"/>
          <p:cNvSpPr>
            <a:spLocks noChangeShapeType="1"/>
          </p:cNvSpPr>
          <p:nvPr/>
        </p:nvSpPr>
        <p:spPr bwMode="auto">
          <a:xfrm>
            <a:off x="3503614" y="4724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899" name="Line 11"/>
          <p:cNvSpPr>
            <a:spLocks noChangeShapeType="1"/>
          </p:cNvSpPr>
          <p:nvPr/>
        </p:nvSpPr>
        <p:spPr bwMode="auto">
          <a:xfrm>
            <a:off x="429577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0" name="Line 12"/>
          <p:cNvSpPr>
            <a:spLocks noChangeShapeType="1"/>
          </p:cNvSpPr>
          <p:nvPr/>
        </p:nvSpPr>
        <p:spPr bwMode="auto">
          <a:xfrm>
            <a:off x="429577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1" name="Line 13"/>
          <p:cNvSpPr>
            <a:spLocks noChangeShapeType="1"/>
          </p:cNvSpPr>
          <p:nvPr/>
        </p:nvSpPr>
        <p:spPr bwMode="auto">
          <a:xfrm>
            <a:off x="307022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2" name="Line 14"/>
          <p:cNvSpPr>
            <a:spLocks noChangeShapeType="1"/>
          </p:cNvSpPr>
          <p:nvPr/>
        </p:nvSpPr>
        <p:spPr bwMode="auto">
          <a:xfrm>
            <a:off x="307022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3" name="Line 15"/>
          <p:cNvSpPr>
            <a:spLocks noChangeShapeType="1"/>
          </p:cNvSpPr>
          <p:nvPr/>
        </p:nvSpPr>
        <p:spPr bwMode="auto">
          <a:xfrm>
            <a:off x="4367213" y="2492376"/>
            <a:ext cx="0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4" name="Line 16"/>
          <p:cNvSpPr>
            <a:spLocks noChangeShapeType="1"/>
          </p:cNvSpPr>
          <p:nvPr/>
        </p:nvSpPr>
        <p:spPr bwMode="auto">
          <a:xfrm>
            <a:off x="3143250" y="2492376"/>
            <a:ext cx="0" cy="1444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5" name="Line 17"/>
          <p:cNvSpPr>
            <a:spLocks noChangeShapeType="1"/>
          </p:cNvSpPr>
          <p:nvPr/>
        </p:nvSpPr>
        <p:spPr bwMode="auto">
          <a:xfrm>
            <a:off x="2782888" y="3355975"/>
            <a:ext cx="7921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6" name="Line 18"/>
          <p:cNvSpPr>
            <a:spLocks noChangeShapeType="1"/>
          </p:cNvSpPr>
          <p:nvPr/>
        </p:nvSpPr>
        <p:spPr bwMode="auto">
          <a:xfrm>
            <a:off x="5016501" y="20605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7" name="Line 19"/>
          <p:cNvSpPr>
            <a:spLocks noChangeShapeType="1"/>
          </p:cNvSpPr>
          <p:nvPr/>
        </p:nvSpPr>
        <p:spPr bwMode="auto">
          <a:xfrm>
            <a:off x="5016501" y="38608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8" name="Line 20"/>
          <p:cNvSpPr>
            <a:spLocks noChangeShapeType="1"/>
          </p:cNvSpPr>
          <p:nvPr/>
        </p:nvSpPr>
        <p:spPr bwMode="auto">
          <a:xfrm>
            <a:off x="5808664" y="29241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09" name="Line 21"/>
          <p:cNvSpPr>
            <a:spLocks noChangeShapeType="1"/>
          </p:cNvSpPr>
          <p:nvPr/>
        </p:nvSpPr>
        <p:spPr bwMode="auto">
          <a:xfrm>
            <a:off x="5808664" y="4724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0" name="Line 22"/>
          <p:cNvSpPr>
            <a:spLocks noChangeShapeType="1"/>
          </p:cNvSpPr>
          <p:nvPr/>
        </p:nvSpPr>
        <p:spPr bwMode="auto">
          <a:xfrm>
            <a:off x="660082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1" name="Line 23"/>
          <p:cNvSpPr>
            <a:spLocks noChangeShapeType="1"/>
          </p:cNvSpPr>
          <p:nvPr/>
        </p:nvSpPr>
        <p:spPr bwMode="auto">
          <a:xfrm>
            <a:off x="660082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2" name="Line 24"/>
          <p:cNvSpPr>
            <a:spLocks noChangeShapeType="1"/>
          </p:cNvSpPr>
          <p:nvPr/>
        </p:nvSpPr>
        <p:spPr bwMode="auto">
          <a:xfrm>
            <a:off x="5375276" y="2492375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3" name="Line 25"/>
          <p:cNvSpPr>
            <a:spLocks noChangeShapeType="1"/>
          </p:cNvSpPr>
          <p:nvPr/>
        </p:nvSpPr>
        <p:spPr bwMode="auto">
          <a:xfrm>
            <a:off x="5375276" y="26368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4" name="Line 26"/>
          <p:cNvSpPr>
            <a:spLocks noChangeShapeType="1"/>
          </p:cNvSpPr>
          <p:nvPr/>
        </p:nvSpPr>
        <p:spPr bwMode="auto">
          <a:xfrm>
            <a:off x="7464426" y="19891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5" name="Line 27"/>
          <p:cNvSpPr>
            <a:spLocks noChangeShapeType="1"/>
          </p:cNvSpPr>
          <p:nvPr/>
        </p:nvSpPr>
        <p:spPr bwMode="auto">
          <a:xfrm>
            <a:off x="7464426" y="378936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6" name="Line 28"/>
          <p:cNvSpPr>
            <a:spLocks noChangeShapeType="1"/>
          </p:cNvSpPr>
          <p:nvPr/>
        </p:nvSpPr>
        <p:spPr bwMode="auto">
          <a:xfrm>
            <a:off x="8256589" y="28527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7" name="Line 29"/>
          <p:cNvSpPr>
            <a:spLocks noChangeShapeType="1"/>
          </p:cNvSpPr>
          <p:nvPr/>
        </p:nvSpPr>
        <p:spPr bwMode="auto">
          <a:xfrm>
            <a:off x="8256589" y="4652963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8" name="Line 30"/>
          <p:cNvSpPr>
            <a:spLocks noChangeShapeType="1"/>
          </p:cNvSpPr>
          <p:nvPr/>
        </p:nvSpPr>
        <p:spPr bwMode="auto">
          <a:xfrm>
            <a:off x="9048751" y="24209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19" name="Line 31"/>
          <p:cNvSpPr>
            <a:spLocks noChangeShapeType="1"/>
          </p:cNvSpPr>
          <p:nvPr/>
        </p:nvSpPr>
        <p:spPr bwMode="auto">
          <a:xfrm>
            <a:off x="9048751" y="2565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0" name="Line 32"/>
          <p:cNvSpPr>
            <a:spLocks noChangeShapeType="1"/>
          </p:cNvSpPr>
          <p:nvPr/>
        </p:nvSpPr>
        <p:spPr bwMode="auto">
          <a:xfrm>
            <a:off x="7823201" y="2420938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1" name="Line 33"/>
          <p:cNvSpPr>
            <a:spLocks noChangeShapeType="1"/>
          </p:cNvSpPr>
          <p:nvPr/>
        </p:nvSpPr>
        <p:spPr bwMode="auto">
          <a:xfrm>
            <a:off x="7823201" y="2565400"/>
            <a:ext cx="142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2" name="Line 34"/>
          <p:cNvSpPr>
            <a:spLocks noChangeShapeType="1"/>
          </p:cNvSpPr>
          <p:nvPr/>
        </p:nvSpPr>
        <p:spPr bwMode="auto">
          <a:xfrm>
            <a:off x="494347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3" name="Line 35"/>
          <p:cNvSpPr>
            <a:spLocks noChangeShapeType="1"/>
          </p:cNvSpPr>
          <p:nvPr/>
        </p:nvSpPr>
        <p:spPr bwMode="auto">
          <a:xfrm>
            <a:off x="5232400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4" name="Line 36"/>
          <p:cNvSpPr>
            <a:spLocks noChangeShapeType="1"/>
          </p:cNvSpPr>
          <p:nvPr/>
        </p:nvSpPr>
        <p:spPr bwMode="auto">
          <a:xfrm>
            <a:off x="559117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5" name="Line 37"/>
          <p:cNvSpPr>
            <a:spLocks noChangeShapeType="1"/>
          </p:cNvSpPr>
          <p:nvPr/>
        </p:nvSpPr>
        <p:spPr bwMode="auto">
          <a:xfrm>
            <a:off x="6167438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6" name="Line 38"/>
          <p:cNvSpPr>
            <a:spLocks noChangeShapeType="1"/>
          </p:cNvSpPr>
          <p:nvPr/>
        </p:nvSpPr>
        <p:spPr bwMode="auto">
          <a:xfrm>
            <a:off x="6816725" y="1773239"/>
            <a:ext cx="0" cy="3455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7" name="Line 39"/>
          <p:cNvSpPr>
            <a:spLocks noChangeShapeType="1"/>
          </p:cNvSpPr>
          <p:nvPr/>
        </p:nvSpPr>
        <p:spPr bwMode="auto">
          <a:xfrm flipH="1">
            <a:off x="4872038" y="5229225"/>
            <a:ext cx="20891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8" name="Line 40"/>
          <p:cNvSpPr>
            <a:spLocks noChangeShapeType="1"/>
          </p:cNvSpPr>
          <p:nvPr/>
        </p:nvSpPr>
        <p:spPr bwMode="auto">
          <a:xfrm flipH="1">
            <a:off x="4872038" y="1773238"/>
            <a:ext cx="20891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29" name="Line 41"/>
          <p:cNvSpPr>
            <a:spLocks noChangeShapeType="1"/>
          </p:cNvSpPr>
          <p:nvPr/>
        </p:nvSpPr>
        <p:spPr bwMode="auto">
          <a:xfrm flipH="1">
            <a:off x="4943475" y="5084763"/>
            <a:ext cx="2873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0" name="Line 42"/>
          <p:cNvSpPr>
            <a:spLocks noChangeShapeType="1"/>
          </p:cNvSpPr>
          <p:nvPr/>
        </p:nvSpPr>
        <p:spPr bwMode="auto">
          <a:xfrm flipH="1">
            <a:off x="5232401" y="5013325"/>
            <a:ext cx="3587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1" name="Line 43"/>
          <p:cNvSpPr>
            <a:spLocks noChangeShapeType="1"/>
          </p:cNvSpPr>
          <p:nvPr/>
        </p:nvSpPr>
        <p:spPr bwMode="auto">
          <a:xfrm flipH="1">
            <a:off x="5591176" y="5084763"/>
            <a:ext cx="5762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2" name="Line 44"/>
          <p:cNvSpPr>
            <a:spLocks noChangeShapeType="1"/>
          </p:cNvSpPr>
          <p:nvPr/>
        </p:nvSpPr>
        <p:spPr bwMode="auto">
          <a:xfrm flipH="1">
            <a:off x="6167439" y="4941888"/>
            <a:ext cx="6492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3" name="Line 45"/>
          <p:cNvSpPr>
            <a:spLocks noChangeShapeType="1"/>
          </p:cNvSpPr>
          <p:nvPr/>
        </p:nvSpPr>
        <p:spPr bwMode="auto">
          <a:xfrm flipH="1">
            <a:off x="5591175" y="4508500"/>
            <a:ext cx="2174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4" name="Line 46"/>
          <p:cNvSpPr>
            <a:spLocks noChangeShapeType="1"/>
          </p:cNvSpPr>
          <p:nvPr/>
        </p:nvSpPr>
        <p:spPr bwMode="auto">
          <a:xfrm flipH="1">
            <a:off x="5951539" y="4508500"/>
            <a:ext cx="21748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5" name="Line 47"/>
          <p:cNvSpPr>
            <a:spLocks noChangeShapeType="1"/>
          </p:cNvSpPr>
          <p:nvPr/>
        </p:nvSpPr>
        <p:spPr bwMode="auto">
          <a:xfrm flipH="1">
            <a:off x="5807075" y="4437064"/>
            <a:ext cx="1588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6" name="Line 48"/>
          <p:cNvSpPr>
            <a:spLocks noChangeShapeType="1"/>
          </p:cNvSpPr>
          <p:nvPr/>
        </p:nvSpPr>
        <p:spPr bwMode="auto">
          <a:xfrm flipH="1">
            <a:off x="5951539" y="4437064"/>
            <a:ext cx="1587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7" name="Line 49"/>
          <p:cNvSpPr>
            <a:spLocks noChangeShapeType="1"/>
          </p:cNvSpPr>
          <p:nvPr/>
        </p:nvSpPr>
        <p:spPr bwMode="auto">
          <a:xfrm flipH="1">
            <a:off x="7319963" y="1773238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8" name="Line 50"/>
          <p:cNvSpPr>
            <a:spLocks noChangeShapeType="1"/>
          </p:cNvSpPr>
          <p:nvPr/>
        </p:nvSpPr>
        <p:spPr bwMode="auto">
          <a:xfrm flipH="1">
            <a:off x="7319963" y="2205038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39" name="Line 51"/>
          <p:cNvSpPr>
            <a:spLocks noChangeShapeType="1"/>
          </p:cNvSpPr>
          <p:nvPr/>
        </p:nvSpPr>
        <p:spPr bwMode="auto">
          <a:xfrm flipH="1">
            <a:off x="7319963" y="2492375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0" name="Line 52"/>
          <p:cNvSpPr>
            <a:spLocks noChangeShapeType="1"/>
          </p:cNvSpPr>
          <p:nvPr/>
        </p:nvSpPr>
        <p:spPr bwMode="auto">
          <a:xfrm flipH="1">
            <a:off x="7319963" y="2708275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1" name="Line 53"/>
          <p:cNvSpPr>
            <a:spLocks noChangeShapeType="1"/>
          </p:cNvSpPr>
          <p:nvPr/>
        </p:nvSpPr>
        <p:spPr bwMode="auto">
          <a:xfrm flipH="1">
            <a:off x="7319963" y="3429000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2" name="Line 54"/>
          <p:cNvSpPr>
            <a:spLocks noChangeShapeType="1"/>
          </p:cNvSpPr>
          <p:nvPr/>
        </p:nvSpPr>
        <p:spPr bwMode="auto">
          <a:xfrm flipH="1">
            <a:off x="7319963" y="4149725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3" name="Line 55"/>
          <p:cNvSpPr>
            <a:spLocks noChangeShapeType="1"/>
          </p:cNvSpPr>
          <p:nvPr/>
        </p:nvSpPr>
        <p:spPr bwMode="auto">
          <a:xfrm flipH="1">
            <a:off x="7319963" y="4868863"/>
            <a:ext cx="208915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4" name="Line 56"/>
          <p:cNvSpPr>
            <a:spLocks noChangeShapeType="1"/>
          </p:cNvSpPr>
          <p:nvPr/>
        </p:nvSpPr>
        <p:spPr bwMode="auto">
          <a:xfrm>
            <a:off x="7319963" y="1700214"/>
            <a:ext cx="0" cy="3455987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5" name="Line 57"/>
          <p:cNvSpPr>
            <a:spLocks noChangeShapeType="1"/>
          </p:cNvSpPr>
          <p:nvPr/>
        </p:nvSpPr>
        <p:spPr bwMode="auto">
          <a:xfrm>
            <a:off x="9409113" y="1700214"/>
            <a:ext cx="0" cy="3455987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6" name="Line 58"/>
          <p:cNvSpPr>
            <a:spLocks noChangeShapeType="1"/>
          </p:cNvSpPr>
          <p:nvPr/>
        </p:nvSpPr>
        <p:spPr bwMode="auto">
          <a:xfrm>
            <a:off x="8256588" y="2708276"/>
            <a:ext cx="0" cy="144463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9947" name="Line 59"/>
          <p:cNvSpPr>
            <a:spLocks noChangeShapeType="1"/>
          </p:cNvSpPr>
          <p:nvPr/>
        </p:nvSpPr>
        <p:spPr bwMode="auto">
          <a:xfrm>
            <a:off x="8401050" y="2852738"/>
            <a:ext cx="0" cy="576262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 smtClean="0"/>
              <a:t>20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RepExt</a:t>
            </a:r>
            <a:r>
              <a:rPr lang="en-US" dirty="0" smtClean="0"/>
              <a:t> a </a:t>
            </a:r>
            <a:r>
              <a:rPr lang="en-US" dirty="0" err="1" smtClean="0"/>
              <a:t>SimRep</a:t>
            </a:r>
            <a:endParaRPr lang="en-US" dirty="0" smtClean="0"/>
          </a:p>
          <a:p>
            <a:r>
              <a:rPr lang="cs-CZ" dirty="0" smtClean="0"/>
              <a:t>(Dokončování částečných reprezentací a Simultánní reprezentace)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en-US" dirty="0" smtClean="0"/>
              <a:t>0) PQ-</a:t>
            </a:r>
            <a:r>
              <a:rPr lang="en-US" dirty="0" err="1" smtClean="0"/>
              <a:t>stromy</a:t>
            </a:r>
            <a:r>
              <a:rPr lang="en-US" dirty="0" smtClean="0"/>
              <a:t> a </a:t>
            </a:r>
            <a:r>
              <a:rPr lang="en-US" dirty="0" err="1" smtClean="0"/>
              <a:t>RepExt</a:t>
            </a:r>
            <a:r>
              <a:rPr lang="en-US" dirty="0" smtClean="0"/>
              <a:t>(INT)</a:t>
            </a:r>
            <a:endParaRPr lang="en-US" dirty="0" smtClean="0"/>
          </a:p>
          <a:p>
            <a:pPr algn="l"/>
            <a:r>
              <a:rPr lang="cs-CZ" dirty="0" smtClean="0"/>
              <a:t>1) PROPER a UNIT INT – rozmyslet</a:t>
            </a:r>
            <a:r>
              <a:rPr lang="en-US" dirty="0" smtClean="0"/>
              <a:t> </a:t>
            </a:r>
            <a:r>
              <a:rPr lang="en-US" dirty="0" err="1" smtClean="0"/>
              <a:t>RepExt</a:t>
            </a:r>
            <a:endParaRPr lang="cs-CZ" dirty="0" smtClean="0"/>
          </a:p>
          <a:p>
            <a:pPr algn="l"/>
            <a:r>
              <a:rPr lang="cs-CZ" dirty="0" smtClean="0"/>
              <a:t>2) SimRep-2 pro GRID CONTACT (otevřené)</a:t>
            </a:r>
          </a:p>
          <a:p>
            <a:pPr algn="l"/>
            <a:r>
              <a:rPr lang="cs-CZ" dirty="0" smtClean="0"/>
              <a:t>3) SimRep-k pro INT (otevřené a asi těžké)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2590800" y="1066800"/>
            <a:ext cx="7010400" cy="4724400"/>
          </a:xfrm>
          <a:prstGeom prst="rect">
            <a:avLst/>
          </a:prstGeom>
          <a:solidFill>
            <a:schemeClr val="bg1"/>
          </a:solidFill>
          <a:ln w="9525">
            <a:solidFill>
              <a:srgbClr val="2A60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657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70104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80010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4800600" y="29718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48006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>
            <a:off x="58674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69342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8001000" y="4953000"/>
            <a:ext cx="228600" cy="2286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>
            <a:off x="3810000" y="3124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 flipV="1">
            <a:off x="3810000" y="3124200"/>
            <a:ext cx="1066800" cy="1981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4876800" y="3124200"/>
            <a:ext cx="22098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V="1">
            <a:off x="7086600" y="3124200"/>
            <a:ext cx="762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 flipH="1">
            <a:off x="4876800" y="3124200"/>
            <a:ext cx="22860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2" name="Line 18"/>
          <p:cNvSpPr>
            <a:spLocks noChangeShapeType="1"/>
          </p:cNvSpPr>
          <p:nvPr/>
        </p:nvSpPr>
        <p:spPr bwMode="auto">
          <a:xfrm flipH="1" flipV="1">
            <a:off x="3810000" y="3048000"/>
            <a:ext cx="1143000" cy="2057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3" name="Line 19"/>
          <p:cNvSpPr>
            <a:spLocks noChangeShapeType="1"/>
          </p:cNvSpPr>
          <p:nvPr/>
        </p:nvSpPr>
        <p:spPr bwMode="auto">
          <a:xfrm>
            <a:off x="6019800" y="3124200"/>
            <a:ext cx="21336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4" name="Line 20"/>
          <p:cNvSpPr>
            <a:spLocks noChangeShapeType="1"/>
          </p:cNvSpPr>
          <p:nvPr/>
        </p:nvSpPr>
        <p:spPr bwMode="auto">
          <a:xfrm flipV="1">
            <a:off x="8153400" y="3124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5" name="Line 21"/>
          <p:cNvSpPr>
            <a:spLocks noChangeShapeType="1"/>
          </p:cNvSpPr>
          <p:nvPr/>
        </p:nvSpPr>
        <p:spPr bwMode="auto">
          <a:xfrm flipH="1">
            <a:off x="6019800" y="3124200"/>
            <a:ext cx="2057400" cy="1905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 flipV="1">
            <a:off x="6019800" y="3124200"/>
            <a:ext cx="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7" name="Line 23"/>
          <p:cNvSpPr>
            <a:spLocks noChangeShapeType="1"/>
          </p:cNvSpPr>
          <p:nvPr/>
        </p:nvSpPr>
        <p:spPr bwMode="auto">
          <a:xfrm flipH="1">
            <a:off x="6019800" y="3124200"/>
            <a:ext cx="11430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8" name="Line 24"/>
          <p:cNvSpPr>
            <a:spLocks noChangeShapeType="1"/>
          </p:cNvSpPr>
          <p:nvPr/>
        </p:nvSpPr>
        <p:spPr bwMode="auto">
          <a:xfrm>
            <a:off x="6019800" y="3048000"/>
            <a:ext cx="1066800" cy="2133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69" name="Line 25"/>
          <p:cNvSpPr>
            <a:spLocks noChangeShapeType="1"/>
          </p:cNvSpPr>
          <p:nvPr/>
        </p:nvSpPr>
        <p:spPr bwMode="auto">
          <a:xfrm>
            <a:off x="4876800" y="3124200"/>
            <a:ext cx="762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70" name="Line 26"/>
          <p:cNvSpPr>
            <a:spLocks noChangeShapeType="1"/>
          </p:cNvSpPr>
          <p:nvPr/>
        </p:nvSpPr>
        <p:spPr bwMode="auto">
          <a:xfrm flipV="1">
            <a:off x="3810000" y="3048000"/>
            <a:ext cx="42672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71" name="Line 27"/>
          <p:cNvSpPr>
            <a:spLocks noChangeShapeType="1"/>
          </p:cNvSpPr>
          <p:nvPr/>
        </p:nvSpPr>
        <p:spPr bwMode="auto">
          <a:xfrm>
            <a:off x="3810000" y="3124200"/>
            <a:ext cx="4343400" cy="198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2667000" y="1219201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cs-CZ" sz="2800" b="1">
                <a:solidFill>
                  <a:srgbClr val="2A6076"/>
                </a:solidFill>
              </a:rPr>
              <a:t>Edge coloring cubic bipartite graphs</a:t>
            </a:r>
            <a:endParaRPr lang="cs-CZ" altLang="cs-CZ" sz="2800" b="1">
              <a:solidFill>
                <a:srgbClr val="2A6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1710</Words>
  <Application>Microsoft Office PowerPoint</Application>
  <PresentationFormat>Widescreen</PresentationFormat>
  <Paragraphs>429</Paragraphs>
  <Slides>88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4" baseType="lpstr">
      <vt:lpstr>Arial</vt:lpstr>
      <vt:lpstr>Calibri</vt:lpstr>
      <vt:lpstr>Calibri Light</vt:lpstr>
      <vt:lpstr>Symbol</vt:lpstr>
      <vt:lpstr>Times New Roman</vt:lpstr>
      <vt:lpstr>Office Theme</vt:lpstr>
      <vt:lpstr>Geometrické reprezentace grafů II - 20. 4. 2020</vt:lpstr>
      <vt:lpstr>Geometrické reprezentace grafů II - 20. 4. 2020</vt:lpstr>
      <vt:lpstr>Geometrické reprezentace grafů II - 20. 4. 2020</vt:lpstr>
      <vt:lpstr>Geometrické reprezentace grafů II - 20. 4.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Geometrické reprezentace grafů II - 20. 4. 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Geometrické reprezentace grafů II - 30. 3. 2020</dc:title>
  <dc:creator>Jan Kratochvíl</dc:creator>
  <cp:lastModifiedBy>Honza Kratochvíl</cp:lastModifiedBy>
  <cp:revision>44</cp:revision>
  <dcterms:created xsi:type="dcterms:W3CDTF">2020-03-29T09:58:39Z</dcterms:created>
  <dcterms:modified xsi:type="dcterms:W3CDTF">2020-04-20T13:20:57Z</dcterms:modified>
</cp:coreProperties>
</file>