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FAF54-B40B-41EC-8765-29FBD51682A5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BE163-DFFA-4B22-9E5C-FD2BEF567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67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BE163-DFFA-4B22-9E5C-FD2BEF5675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042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BE163-DFFA-4B22-9E5C-FD2BEF5675B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525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BE163-DFFA-4B22-9E5C-FD2BEF5675B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784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BE163-DFFA-4B22-9E5C-FD2BEF5675B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508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BE163-DFFA-4B22-9E5C-FD2BEF5675B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583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BE163-DFFA-4B22-9E5C-FD2BEF5675B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781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BE163-DFFA-4B22-9E5C-FD2BEF5675B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455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BE163-DFFA-4B22-9E5C-FD2BEF5675B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190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BE163-DFFA-4B22-9E5C-FD2BEF5675B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479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BE163-DFFA-4B22-9E5C-FD2BEF5675B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335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BE163-DFFA-4B22-9E5C-FD2BEF5675B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57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BE163-DFFA-4B22-9E5C-FD2BEF5675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775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BE163-DFFA-4B22-9E5C-FD2BEF5675B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953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BE163-DFFA-4B22-9E5C-FD2BEF5675B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60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BE163-DFFA-4B22-9E5C-FD2BEF5675B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3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BE163-DFFA-4B22-9E5C-FD2BEF5675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40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BE163-DFFA-4B22-9E5C-FD2BEF5675B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64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BE163-DFFA-4B22-9E5C-FD2BEF5675B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992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BE163-DFFA-4B22-9E5C-FD2BEF5675B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88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BE163-DFFA-4B22-9E5C-FD2BEF5675B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31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BE163-DFFA-4B22-9E5C-FD2BEF5675B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14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BE163-DFFA-4B22-9E5C-FD2BEF5675B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29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57DE-3C39-4065-B1BE-AF0EF2DF1F5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B585-7861-430E-ACBC-61DD8F87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33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57DE-3C39-4065-B1BE-AF0EF2DF1F5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B585-7861-430E-ACBC-61DD8F87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85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57DE-3C39-4065-B1BE-AF0EF2DF1F5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B585-7861-430E-ACBC-61DD8F87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3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57DE-3C39-4065-B1BE-AF0EF2DF1F5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B585-7861-430E-ACBC-61DD8F87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8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57DE-3C39-4065-B1BE-AF0EF2DF1F5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B585-7861-430E-ACBC-61DD8F87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98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57DE-3C39-4065-B1BE-AF0EF2DF1F5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B585-7861-430E-ACBC-61DD8F87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7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57DE-3C39-4065-B1BE-AF0EF2DF1F5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B585-7861-430E-ACBC-61DD8F87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4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57DE-3C39-4065-B1BE-AF0EF2DF1F5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B585-7861-430E-ACBC-61DD8F87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4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57DE-3C39-4065-B1BE-AF0EF2DF1F5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B585-7861-430E-ACBC-61DD8F87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57DE-3C39-4065-B1BE-AF0EF2DF1F5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B585-7861-430E-ACBC-61DD8F87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62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57DE-3C39-4065-B1BE-AF0EF2DF1F5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B585-7861-430E-ACBC-61DD8F87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4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357DE-3C39-4065-B1BE-AF0EF2DF1F5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9B585-7861-430E-ACBC-61DD8F87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85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direct.com/science/article/pii/0012365X9390354V?via%3Dihub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link.springer.com/article/10.1007%2FBF02122694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- 23. 3. 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862149"/>
            <a:ext cx="11874137" cy="5865222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Dotykové reprezentace grafů</a:t>
            </a:r>
          </a:p>
          <a:p>
            <a:endParaRPr lang="cs-CZ" dirty="0" smtClean="0"/>
          </a:p>
          <a:p>
            <a:r>
              <a:rPr lang="cs-CZ" dirty="0" smtClean="0"/>
              <a:t>Kreslení grafů na malou mřížku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54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6" y="22862"/>
            <a:ext cx="9144000" cy="56170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Viditelnostní repretentace rovinného 2-souvislého grafu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584564"/>
            <a:ext cx="11874137" cy="6142807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 smtClean="0"/>
              <a:t>Thm</a:t>
            </a:r>
            <a:r>
              <a:rPr lang="en-US" sz="2000" b="1" dirty="0" smtClean="0"/>
              <a:t>: </a:t>
            </a:r>
            <a:r>
              <a:rPr lang="cs-CZ" sz="2000" dirty="0"/>
              <a:t>K</a:t>
            </a:r>
            <a:r>
              <a:rPr lang="cs-CZ" sz="2000" dirty="0" smtClean="0"/>
              <a:t>aždý rovinný vrcholově-2-souvislý graf má reprezentaci, ve které vrcholy jsou reprezentovány disjunktními vodorovnými úsečkami, stěny jsou reprezentovány disjunktními svislými úsečkami a hrany odpovídají obdélníkům v této reprezentaci.</a:t>
            </a:r>
          </a:p>
          <a:p>
            <a:pPr algn="l"/>
            <a:r>
              <a:rPr lang="cs-CZ" sz="2000" b="1" dirty="0" smtClean="0"/>
              <a:t>Důkaz konstrukcí: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1. Nakresli G v st-numbering podle lemmatu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2. Přidej hranu st (pokud není)</a:t>
            </a:r>
            <a:endParaRPr lang="en-US" sz="2000" dirty="0" smtClean="0"/>
          </a:p>
          <a:p>
            <a:pPr algn="l">
              <a:spcBef>
                <a:spcPts val="0"/>
              </a:spcBef>
            </a:pPr>
            <a:r>
              <a:rPr lang="cs-CZ" sz="2000" dirty="0" smtClean="0"/>
              <a:t>2. Vkresli duální graf, všechny hrany zorientuj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    zleva doprava. Tohle je též st-numbering. </a:t>
            </a:r>
            <a:endParaRPr lang="cs-CZ" dirty="0"/>
          </a:p>
          <a:p>
            <a:pPr algn="l">
              <a:spcBef>
                <a:spcPts val="0"/>
              </a:spcBef>
            </a:pPr>
            <a:r>
              <a:rPr lang="cs-CZ" sz="2000" dirty="0" smtClean="0"/>
              <a:t>3. Očísluj stěny A...Z podle tohoto st-numberingu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4. Ve čtvercové mřížce očísluj vodorovné linky </a:t>
            </a:r>
          </a:p>
          <a:p>
            <a:pPr algn="l">
              <a:spcBef>
                <a:spcPts val="0"/>
              </a:spcBef>
            </a:pPr>
            <a:r>
              <a:rPr lang="cs-CZ" sz="2000" dirty="0"/>
              <a:t> </a:t>
            </a:r>
            <a:r>
              <a:rPr lang="cs-CZ" sz="2000" dirty="0" smtClean="0"/>
              <a:t>    1...n, svislé linky A...Z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5. Vrchol k budiž úsečka na lince k začínající na svislé 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    lince odpovídající incidentní stěně s nejmenším </a:t>
            </a:r>
          </a:p>
          <a:p>
            <a:pPr algn="l">
              <a:spcBef>
                <a:spcPts val="0"/>
              </a:spcBef>
            </a:pPr>
            <a:r>
              <a:rPr lang="cs-CZ" sz="2000" dirty="0"/>
              <a:t> </a:t>
            </a:r>
            <a:r>
              <a:rPr lang="cs-CZ" sz="2000" dirty="0" smtClean="0"/>
              <a:t>   jménem a končící na svislé stěně odpovídající</a:t>
            </a:r>
          </a:p>
          <a:p>
            <a:pPr algn="l">
              <a:spcBef>
                <a:spcPts val="0"/>
              </a:spcBef>
            </a:pPr>
            <a:r>
              <a:rPr lang="cs-CZ" sz="2000" dirty="0"/>
              <a:t> </a:t>
            </a:r>
            <a:r>
              <a:rPr lang="cs-CZ" sz="2000" dirty="0" smtClean="0"/>
              <a:t>   incidentní stěně s největším jménem.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6. Stěna h budiž reprezentována svislou úsečkou na</a:t>
            </a:r>
          </a:p>
          <a:p>
            <a:pPr algn="l">
              <a:spcBef>
                <a:spcPts val="0"/>
              </a:spcBef>
            </a:pPr>
            <a:r>
              <a:rPr lang="cs-CZ" sz="2000" dirty="0"/>
              <a:t> </a:t>
            </a:r>
            <a:r>
              <a:rPr lang="cs-CZ" sz="2000" dirty="0" smtClean="0"/>
              <a:t>   lince h, její dolní konec bude na lince odpovídající</a:t>
            </a:r>
          </a:p>
          <a:p>
            <a:pPr algn="l">
              <a:spcBef>
                <a:spcPts val="0"/>
              </a:spcBef>
            </a:pPr>
            <a:r>
              <a:rPr lang="cs-CZ" sz="2000" dirty="0"/>
              <a:t> </a:t>
            </a:r>
            <a:r>
              <a:rPr lang="cs-CZ" sz="2000" dirty="0" smtClean="0"/>
              <a:t>   nejnižšímu vrcholu této stěny a horní konec na lince</a:t>
            </a:r>
          </a:p>
          <a:p>
            <a:pPr algn="l">
              <a:spcBef>
                <a:spcPts val="0"/>
              </a:spcBef>
            </a:pPr>
            <a:r>
              <a:rPr lang="cs-CZ" sz="2000" dirty="0"/>
              <a:t> </a:t>
            </a:r>
            <a:r>
              <a:rPr lang="cs-CZ" sz="2000" dirty="0" smtClean="0"/>
              <a:t>   odpovídající nejvyššímu vrcholu. </a:t>
            </a:r>
          </a:p>
        </p:txBody>
      </p:sp>
      <p:sp>
        <p:nvSpPr>
          <p:cNvPr id="25" name="Oval 8"/>
          <p:cNvSpPr>
            <a:spLocks noChangeArrowheads="1"/>
          </p:cNvSpPr>
          <p:nvPr/>
        </p:nvSpPr>
        <p:spPr bwMode="auto">
          <a:xfrm>
            <a:off x="7822421" y="3777535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6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6" name="Oval 9"/>
          <p:cNvSpPr>
            <a:spLocks noChangeArrowheads="1"/>
          </p:cNvSpPr>
          <p:nvPr/>
        </p:nvSpPr>
        <p:spPr bwMode="auto">
          <a:xfrm>
            <a:off x="9422756" y="4333086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4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7" name="Oval 10"/>
          <p:cNvSpPr>
            <a:spLocks noChangeArrowheads="1"/>
          </p:cNvSpPr>
          <p:nvPr/>
        </p:nvSpPr>
        <p:spPr bwMode="auto">
          <a:xfrm>
            <a:off x="8660758" y="1873624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9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8" name="Oval 11"/>
          <p:cNvSpPr>
            <a:spLocks noChangeArrowheads="1"/>
          </p:cNvSpPr>
          <p:nvPr/>
        </p:nvSpPr>
        <p:spPr bwMode="auto">
          <a:xfrm>
            <a:off x="8698203" y="5766511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1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9" name="Oval 12"/>
          <p:cNvSpPr>
            <a:spLocks noChangeArrowheads="1"/>
          </p:cNvSpPr>
          <p:nvPr/>
        </p:nvSpPr>
        <p:spPr bwMode="auto">
          <a:xfrm>
            <a:off x="8124590" y="5014151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3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30" name="Oval 13"/>
          <p:cNvSpPr>
            <a:spLocks noChangeArrowheads="1"/>
          </p:cNvSpPr>
          <p:nvPr/>
        </p:nvSpPr>
        <p:spPr bwMode="auto">
          <a:xfrm>
            <a:off x="9361094" y="2310756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8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31" name="Oval 14"/>
          <p:cNvSpPr>
            <a:spLocks noChangeArrowheads="1"/>
          </p:cNvSpPr>
          <p:nvPr/>
        </p:nvSpPr>
        <p:spPr bwMode="auto">
          <a:xfrm>
            <a:off x="9704825" y="3565469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5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32" name="Oval 15"/>
          <p:cNvSpPr>
            <a:spLocks noChangeArrowheads="1"/>
          </p:cNvSpPr>
          <p:nvPr/>
        </p:nvSpPr>
        <p:spPr bwMode="auto">
          <a:xfrm>
            <a:off x="9234589" y="5051924"/>
            <a:ext cx="308881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2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33" name="Line 50"/>
          <p:cNvSpPr>
            <a:spLocks noChangeShapeType="1"/>
          </p:cNvSpPr>
          <p:nvPr/>
        </p:nvSpPr>
        <p:spPr bwMode="auto">
          <a:xfrm>
            <a:off x="8057870" y="4082335"/>
            <a:ext cx="133441" cy="93181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51"/>
          <p:cNvSpPr>
            <a:spLocks noChangeShapeType="1"/>
          </p:cNvSpPr>
          <p:nvPr/>
        </p:nvSpPr>
        <p:spPr bwMode="auto">
          <a:xfrm>
            <a:off x="8311689" y="5268879"/>
            <a:ext cx="412930" cy="52610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52"/>
          <p:cNvSpPr>
            <a:spLocks noChangeShapeType="1"/>
          </p:cNvSpPr>
          <p:nvPr/>
        </p:nvSpPr>
        <p:spPr bwMode="auto">
          <a:xfrm flipV="1">
            <a:off x="8360833" y="4543561"/>
            <a:ext cx="1109030" cy="52317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53"/>
          <p:cNvSpPr>
            <a:spLocks noChangeShapeType="1"/>
          </p:cNvSpPr>
          <p:nvPr/>
        </p:nvSpPr>
        <p:spPr bwMode="auto">
          <a:xfrm flipV="1">
            <a:off x="8929107" y="5302958"/>
            <a:ext cx="393321" cy="4920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54"/>
          <p:cNvSpPr>
            <a:spLocks noChangeShapeType="1"/>
          </p:cNvSpPr>
          <p:nvPr/>
        </p:nvSpPr>
        <p:spPr bwMode="auto">
          <a:xfrm flipV="1">
            <a:off x="9469863" y="4628970"/>
            <a:ext cx="73607" cy="44163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56"/>
          <p:cNvSpPr>
            <a:spLocks noChangeShapeType="1"/>
          </p:cNvSpPr>
          <p:nvPr/>
        </p:nvSpPr>
        <p:spPr bwMode="auto">
          <a:xfrm flipV="1">
            <a:off x="8115676" y="3301498"/>
            <a:ext cx="567178" cy="54554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57"/>
          <p:cNvSpPr>
            <a:spLocks noChangeShapeType="1"/>
          </p:cNvSpPr>
          <p:nvPr/>
        </p:nvSpPr>
        <p:spPr bwMode="auto">
          <a:xfrm>
            <a:off x="9003003" y="2108611"/>
            <a:ext cx="360502" cy="2607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57"/>
          <p:cNvSpPr>
            <a:spLocks noChangeShapeType="1"/>
          </p:cNvSpPr>
          <p:nvPr/>
        </p:nvSpPr>
        <p:spPr bwMode="auto">
          <a:xfrm flipH="1">
            <a:off x="8017694" y="2178424"/>
            <a:ext cx="724735" cy="16294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Oval 14"/>
          <p:cNvSpPr>
            <a:spLocks noChangeArrowheads="1"/>
          </p:cNvSpPr>
          <p:nvPr/>
        </p:nvSpPr>
        <p:spPr bwMode="auto">
          <a:xfrm>
            <a:off x="8616674" y="3050741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>
                <a:latin typeface="Times New Roman" panose="02020603050405020304" pitchFamily="18" charset="0"/>
              </a:rPr>
              <a:t>7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4" name="Line 56"/>
          <p:cNvSpPr>
            <a:spLocks noChangeShapeType="1"/>
          </p:cNvSpPr>
          <p:nvPr/>
        </p:nvSpPr>
        <p:spPr bwMode="auto">
          <a:xfrm flipV="1">
            <a:off x="8902990" y="2536281"/>
            <a:ext cx="519482" cy="59883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3"/>
          <p:cNvSpPr>
            <a:spLocks noChangeShapeType="1"/>
          </p:cNvSpPr>
          <p:nvPr/>
        </p:nvSpPr>
        <p:spPr bwMode="auto">
          <a:xfrm flipV="1">
            <a:off x="9661468" y="3900368"/>
            <a:ext cx="137877" cy="39968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3"/>
          <p:cNvSpPr>
            <a:spLocks noChangeShapeType="1"/>
          </p:cNvSpPr>
          <p:nvPr/>
        </p:nvSpPr>
        <p:spPr bwMode="auto">
          <a:xfrm flipH="1" flipV="1">
            <a:off x="9543470" y="2615556"/>
            <a:ext cx="287738" cy="91963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H="1" flipV="1">
            <a:off x="9469863" y="2622734"/>
            <a:ext cx="73607" cy="167731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779318" y="3838086"/>
            <a:ext cx="337931" cy="3996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661722" y="2523695"/>
            <a:ext cx="337931" cy="3996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786421" y="3807878"/>
            <a:ext cx="337931" cy="3996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760141" y="4968719"/>
            <a:ext cx="337931" cy="3996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543470" y="3167593"/>
            <a:ext cx="239225" cy="3996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0812914" y="3777535"/>
            <a:ext cx="337931" cy="3996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endCxn id="40" idx="1"/>
          </p:cNvCxnSpPr>
          <p:nvPr/>
        </p:nvCxnSpPr>
        <p:spPr>
          <a:xfrm flipV="1">
            <a:off x="7117249" y="2723536"/>
            <a:ext cx="1544473" cy="1176832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7136296" y="4144617"/>
            <a:ext cx="1649895" cy="368190"/>
          </a:xfrm>
          <a:custGeom>
            <a:avLst/>
            <a:gdLst>
              <a:gd name="connsiteX0" fmla="*/ 0 w 1649895"/>
              <a:gd name="connsiteY0" fmla="*/ 59635 h 368190"/>
              <a:gd name="connsiteX1" fmla="*/ 755374 w 1649895"/>
              <a:gd name="connsiteY1" fmla="*/ 367748 h 368190"/>
              <a:gd name="connsiteX2" fmla="*/ 1649895 w 1649895"/>
              <a:gd name="connsiteY2" fmla="*/ 0 h 368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49895" h="368190">
                <a:moveTo>
                  <a:pt x="0" y="59635"/>
                </a:moveTo>
                <a:cubicBezTo>
                  <a:pt x="240196" y="218661"/>
                  <a:pt x="480392" y="377687"/>
                  <a:pt x="755374" y="367748"/>
                </a:cubicBezTo>
                <a:cubicBezTo>
                  <a:pt x="1030357" y="357809"/>
                  <a:pt x="1340126" y="178904"/>
                  <a:pt x="1649895" y="0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186890" y="2027583"/>
            <a:ext cx="2509849" cy="3896139"/>
          </a:xfrm>
          <a:custGeom>
            <a:avLst/>
            <a:gdLst>
              <a:gd name="connsiteX0" fmla="*/ 2509849 w 2509849"/>
              <a:gd name="connsiteY0" fmla="*/ 3896139 h 3896139"/>
              <a:gd name="connsiteX1" fmla="*/ 1048797 w 2509849"/>
              <a:gd name="connsiteY1" fmla="*/ 3597965 h 3896139"/>
              <a:gd name="connsiteX2" fmla="*/ 203971 w 2509849"/>
              <a:gd name="connsiteY2" fmla="*/ 2604052 h 3896139"/>
              <a:gd name="connsiteX3" fmla="*/ 5188 w 2509849"/>
              <a:gd name="connsiteY3" fmla="*/ 1808921 h 3896139"/>
              <a:gd name="connsiteX4" fmla="*/ 174153 w 2509849"/>
              <a:gd name="connsiteY4" fmla="*/ 1272208 h 3896139"/>
              <a:gd name="connsiteX5" fmla="*/ 1257519 w 2509849"/>
              <a:gd name="connsiteY5" fmla="*/ 347869 h 3896139"/>
              <a:gd name="connsiteX6" fmla="*/ 2460153 w 2509849"/>
              <a:gd name="connsiteY6" fmla="*/ 0 h 3896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9849" h="3896139">
                <a:moveTo>
                  <a:pt x="2509849" y="3896139"/>
                </a:moveTo>
                <a:cubicBezTo>
                  <a:pt x="1971479" y="3854726"/>
                  <a:pt x="1433110" y="3813313"/>
                  <a:pt x="1048797" y="3597965"/>
                </a:cubicBezTo>
                <a:cubicBezTo>
                  <a:pt x="664484" y="3382617"/>
                  <a:pt x="377906" y="2902226"/>
                  <a:pt x="203971" y="2604052"/>
                </a:cubicBezTo>
                <a:cubicBezTo>
                  <a:pt x="30036" y="2305878"/>
                  <a:pt x="10158" y="2030895"/>
                  <a:pt x="5188" y="1808921"/>
                </a:cubicBezTo>
                <a:cubicBezTo>
                  <a:pt x="218" y="1586947"/>
                  <a:pt x="-34569" y="1515717"/>
                  <a:pt x="174153" y="1272208"/>
                </a:cubicBezTo>
                <a:cubicBezTo>
                  <a:pt x="382875" y="1028699"/>
                  <a:pt x="876519" y="559904"/>
                  <a:pt x="1257519" y="347869"/>
                </a:cubicBezTo>
                <a:cubicBezTo>
                  <a:pt x="1638519" y="135834"/>
                  <a:pt x="2049336" y="67917"/>
                  <a:pt x="2460153" y="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8457624" y="2882348"/>
            <a:ext cx="328567" cy="1093304"/>
          </a:xfrm>
          <a:custGeom>
            <a:avLst/>
            <a:gdLst>
              <a:gd name="connsiteX0" fmla="*/ 179480 w 328567"/>
              <a:gd name="connsiteY0" fmla="*/ 0 h 1093304"/>
              <a:gd name="connsiteX1" fmla="*/ 576 w 328567"/>
              <a:gd name="connsiteY1" fmla="*/ 427382 h 1093304"/>
              <a:gd name="connsiteX2" fmla="*/ 129785 w 328567"/>
              <a:gd name="connsiteY2" fmla="*/ 964095 h 1093304"/>
              <a:gd name="connsiteX3" fmla="*/ 328567 w 328567"/>
              <a:gd name="connsiteY3" fmla="*/ 1093304 h 1093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567" h="1093304">
                <a:moveTo>
                  <a:pt x="179480" y="0"/>
                </a:moveTo>
                <a:cubicBezTo>
                  <a:pt x="94169" y="133350"/>
                  <a:pt x="8858" y="266700"/>
                  <a:pt x="576" y="427382"/>
                </a:cubicBezTo>
                <a:cubicBezTo>
                  <a:pt x="-7706" y="588064"/>
                  <a:pt x="75120" y="853108"/>
                  <a:pt x="129785" y="964095"/>
                </a:cubicBezTo>
                <a:cubicBezTo>
                  <a:pt x="184450" y="1075082"/>
                  <a:pt x="256508" y="1084193"/>
                  <a:pt x="328567" y="1093304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8994913" y="2733261"/>
            <a:ext cx="293520" cy="1043609"/>
          </a:xfrm>
          <a:custGeom>
            <a:avLst/>
            <a:gdLst>
              <a:gd name="connsiteX0" fmla="*/ 0 w 293520"/>
              <a:gd name="connsiteY0" fmla="*/ 0 h 1043609"/>
              <a:gd name="connsiteX1" fmla="*/ 288235 w 293520"/>
              <a:gd name="connsiteY1" fmla="*/ 556591 h 1043609"/>
              <a:gd name="connsiteX2" fmla="*/ 159026 w 293520"/>
              <a:gd name="connsiteY2" fmla="*/ 1043609 h 1043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3520" h="1043609">
                <a:moveTo>
                  <a:pt x="0" y="0"/>
                </a:moveTo>
                <a:cubicBezTo>
                  <a:pt x="130865" y="191328"/>
                  <a:pt x="261731" y="382656"/>
                  <a:pt x="288235" y="556591"/>
                </a:cubicBezTo>
                <a:cubicBezTo>
                  <a:pt x="314739" y="730526"/>
                  <a:pt x="236882" y="887067"/>
                  <a:pt x="159026" y="1043609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026965" y="4234070"/>
            <a:ext cx="1739348" cy="1413905"/>
          </a:xfrm>
          <a:custGeom>
            <a:avLst/>
            <a:gdLst>
              <a:gd name="connsiteX0" fmla="*/ 0 w 1739348"/>
              <a:gd name="connsiteY0" fmla="*/ 0 h 1413905"/>
              <a:gd name="connsiteX1" fmla="*/ 874644 w 1739348"/>
              <a:gd name="connsiteY1" fmla="*/ 1302026 h 1413905"/>
              <a:gd name="connsiteX2" fmla="*/ 1550505 w 1739348"/>
              <a:gd name="connsiteY2" fmla="*/ 1321904 h 1413905"/>
              <a:gd name="connsiteX3" fmla="*/ 1739348 w 1739348"/>
              <a:gd name="connsiteY3" fmla="*/ 1103243 h 141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9348" h="1413905">
                <a:moveTo>
                  <a:pt x="0" y="0"/>
                </a:moveTo>
                <a:cubicBezTo>
                  <a:pt x="308113" y="540854"/>
                  <a:pt x="616227" y="1081709"/>
                  <a:pt x="874644" y="1302026"/>
                </a:cubicBezTo>
                <a:cubicBezTo>
                  <a:pt x="1133062" y="1522343"/>
                  <a:pt x="1406388" y="1355035"/>
                  <a:pt x="1550505" y="1321904"/>
                </a:cubicBezTo>
                <a:cubicBezTo>
                  <a:pt x="1694622" y="1288774"/>
                  <a:pt x="1716985" y="1196008"/>
                  <a:pt x="1739348" y="1103243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42" idx="2"/>
          </p:cNvCxnSpPr>
          <p:nvPr/>
        </p:nvCxnSpPr>
        <p:spPr>
          <a:xfrm>
            <a:off x="8955387" y="4207560"/>
            <a:ext cx="10171" cy="761159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9114183" y="3558209"/>
            <a:ext cx="467139" cy="516834"/>
          </a:xfrm>
          <a:custGeom>
            <a:avLst/>
            <a:gdLst>
              <a:gd name="connsiteX0" fmla="*/ 0 w 467139"/>
              <a:gd name="connsiteY0" fmla="*/ 516834 h 516834"/>
              <a:gd name="connsiteX1" fmla="*/ 467139 w 467139"/>
              <a:gd name="connsiteY1" fmla="*/ 0 h 51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7139" h="516834">
                <a:moveTo>
                  <a:pt x="0" y="516834"/>
                </a:moveTo>
                <a:lnTo>
                  <a:pt x="467139" y="0"/>
                </a:ln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8975035" y="1892769"/>
            <a:ext cx="1898374" cy="1913918"/>
          </a:xfrm>
          <a:custGeom>
            <a:avLst/>
            <a:gdLst>
              <a:gd name="connsiteX0" fmla="*/ 0 w 1898374"/>
              <a:gd name="connsiteY0" fmla="*/ 651648 h 1913918"/>
              <a:gd name="connsiteX1" fmla="*/ 914400 w 1898374"/>
              <a:gd name="connsiteY1" fmla="*/ 15544 h 1913918"/>
              <a:gd name="connsiteX2" fmla="*/ 1699591 w 1898374"/>
              <a:gd name="connsiteY2" fmla="*/ 1228118 h 1913918"/>
              <a:gd name="connsiteX3" fmla="*/ 1898374 w 1898374"/>
              <a:gd name="connsiteY3" fmla="*/ 1913918 h 191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8374" h="1913918">
                <a:moveTo>
                  <a:pt x="0" y="651648"/>
                </a:moveTo>
                <a:cubicBezTo>
                  <a:pt x="315567" y="285557"/>
                  <a:pt x="631135" y="-80534"/>
                  <a:pt x="914400" y="15544"/>
                </a:cubicBezTo>
                <a:cubicBezTo>
                  <a:pt x="1197665" y="111622"/>
                  <a:pt x="1535595" y="911722"/>
                  <a:pt x="1699591" y="1228118"/>
                </a:cubicBezTo>
                <a:cubicBezTo>
                  <a:pt x="1863587" y="1544514"/>
                  <a:pt x="1880980" y="1729216"/>
                  <a:pt x="1898374" y="1913918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9094304" y="4164496"/>
            <a:ext cx="1709531" cy="844826"/>
          </a:xfrm>
          <a:custGeom>
            <a:avLst/>
            <a:gdLst>
              <a:gd name="connsiteX0" fmla="*/ 0 w 1709531"/>
              <a:gd name="connsiteY0" fmla="*/ 844826 h 844826"/>
              <a:gd name="connsiteX1" fmla="*/ 516835 w 1709531"/>
              <a:gd name="connsiteY1" fmla="*/ 655982 h 844826"/>
              <a:gd name="connsiteX2" fmla="*/ 1073426 w 1709531"/>
              <a:gd name="connsiteY2" fmla="*/ 606287 h 844826"/>
              <a:gd name="connsiteX3" fmla="*/ 1709531 w 1709531"/>
              <a:gd name="connsiteY3" fmla="*/ 0 h 84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9531" h="844826">
                <a:moveTo>
                  <a:pt x="0" y="844826"/>
                </a:moveTo>
                <a:cubicBezTo>
                  <a:pt x="168965" y="770282"/>
                  <a:pt x="337931" y="695738"/>
                  <a:pt x="516835" y="655982"/>
                </a:cubicBezTo>
                <a:cubicBezTo>
                  <a:pt x="695739" y="616226"/>
                  <a:pt x="874643" y="715617"/>
                  <a:pt x="1073426" y="606287"/>
                </a:cubicBezTo>
                <a:cubicBezTo>
                  <a:pt x="1272209" y="496957"/>
                  <a:pt x="1490870" y="248478"/>
                  <a:pt x="1709531" y="0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9054548" y="4144617"/>
            <a:ext cx="1918252" cy="1679082"/>
          </a:xfrm>
          <a:custGeom>
            <a:avLst/>
            <a:gdLst>
              <a:gd name="connsiteX0" fmla="*/ 0 w 1918252"/>
              <a:gd name="connsiteY0" fmla="*/ 1202635 h 1679082"/>
              <a:gd name="connsiteX1" fmla="*/ 238539 w 1918252"/>
              <a:gd name="connsiteY1" fmla="*/ 1580322 h 1679082"/>
              <a:gd name="connsiteX2" fmla="*/ 934278 w 1918252"/>
              <a:gd name="connsiteY2" fmla="*/ 1600200 h 1679082"/>
              <a:gd name="connsiteX3" fmla="*/ 1699591 w 1918252"/>
              <a:gd name="connsiteY3" fmla="*/ 655983 h 1679082"/>
              <a:gd name="connsiteX4" fmla="*/ 1918252 w 1918252"/>
              <a:gd name="connsiteY4" fmla="*/ 0 h 1679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8252" h="1679082">
                <a:moveTo>
                  <a:pt x="0" y="1202635"/>
                </a:moveTo>
                <a:cubicBezTo>
                  <a:pt x="41413" y="1358348"/>
                  <a:pt x="82826" y="1514061"/>
                  <a:pt x="238539" y="1580322"/>
                </a:cubicBezTo>
                <a:cubicBezTo>
                  <a:pt x="394252" y="1646583"/>
                  <a:pt x="690769" y="1754256"/>
                  <a:pt x="934278" y="1600200"/>
                </a:cubicBezTo>
                <a:cubicBezTo>
                  <a:pt x="1177787" y="1446144"/>
                  <a:pt x="1535595" y="922683"/>
                  <a:pt x="1699591" y="655983"/>
                </a:cubicBezTo>
                <a:cubicBezTo>
                  <a:pt x="1863587" y="389283"/>
                  <a:pt x="1890919" y="194641"/>
                  <a:pt x="1918252" y="0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9740348" y="3180622"/>
            <a:ext cx="1033669" cy="606187"/>
          </a:xfrm>
          <a:custGeom>
            <a:avLst/>
            <a:gdLst>
              <a:gd name="connsiteX0" fmla="*/ 0 w 1033669"/>
              <a:gd name="connsiteY0" fmla="*/ 39656 h 606187"/>
              <a:gd name="connsiteX1" fmla="*/ 298174 w 1033669"/>
              <a:gd name="connsiteY1" fmla="*/ 59535 h 606187"/>
              <a:gd name="connsiteX2" fmla="*/ 1033669 w 1033669"/>
              <a:gd name="connsiteY2" fmla="*/ 606187 h 60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3669" h="606187">
                <a:moveTo>
                  <a:pt x="0" y="39656"/>
                </a:moveTo>
                <a:cubicBezTo>
                  <a:pt x="62948" y="2384"/>
                  <a:pt x="125896" y="-34887"/>
                  <a:pt x="298174" y="59535"/>
                </a:cubicBezTo>
                <a:cubicBezTo>
                  <a:pt x="470452" y="153957"/>
                  <a:pt x="752060" y="380072"/>
                  <a:pt x="1033669" y="606187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9584735" y="3588026"/>
            <a:ext cx="1238978" cy="566926"/>
          </a:xfrm>
          <a:custGeom>
            <a:avLst/>
            <a:gdLst>
              <a:gd name="connsiteX0" fmla="*/ 36343 w 1238978"/>
              <a:gd name="connsiteY0" fmla="*/ 0 h 566926"/>
              <a:gd name="connsiteX1" fmla="*/ 36343 w 1238978"/>
              <a:gd name="connsiteY1" fmla="*/ 377687 h 566926"/>
              <a:gd name="connsiteX2" fmla="*/ 414030 w 1238978"/>
              <a:gd name="connsiteY2" fmla="*/ 566531 h 566926"/>
              <a:gd name="connsiteX3" fmla="*/ 1238978 w 1238978"/>
              <a:gd name="connsiteY3" fmla="*/ 417444 h 566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8978" h="566926">
                <a:moveTo>
                  <a:pt x="36343" y="0"/>
                </a:moveTo>
                <a:cubicBezTo>
                  <a:pt x="4869" y="141632"/>
                  <a:pt x="-26605" y="283265"/>
                  <a:pt x="36343" y="377687"/>
                </a:cubicBezTo>
                <a:cubicBezTo>
                  <a:pt x="99291" y="472109"/>
                  <a:pt x="213591" y="559905"/>
                  <a:pt x="414030" y="566531"/>
                </a:cubicBezTo>
                <a:cubicBezTo>
                  <a:pt x="614469" y="573157"/>
                  <a:pt x="926723" y="495300"/>
                  <a:pt x="1238978" y="417444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414295" y="1468662"/>
            <a:ext cx="4900115" cy="2437416"/>
          </a:xfrm>
          <a:custGeom>
            <a:avLst/>
            <a:gdLst>
              <a:gd name="connsiteX0" fmla="*/ 354253 w 4900115"/>
              <a:gd name="connsiteY0" fmla="*/ 2437416 h 2437416"/>
              <a:gd name="connsiteX1" fmla="*/ 56079 w 4900115"/>
              <a:gd name="connsiteY1" fmla="*/ 976364 h 2437416"/>
              <a:gd name="connsiteX2" fmla="*/ 1348166 w 4900115"/>
              <a:gd name="connsiteY2" fmla="*/ 111660 h 2437416"/>
              <a:gd name="connsiteX3" fmla="*/ 3107392 w 4900115"/>
              <a:gd name="connsiteY3" fmla="*/ 42086 h 2437416"/>
              <a:gd name="connsiteX4" fmla="*/ 4250392 w 4900115"/>
              <a:gd name="connsiteY4" fmla="*/ 399895 h 2437416"/>
              <a:gd name="connsiteX5" fmla="*/ 4876557 w 4900115"/>
              <a:gd name="connsiteY5" fmla="*/ 1831129 h 2437416"/>
              <a:gd name="connsiteX6" fmla="*/ 4707592 w 4900115"/>
              <a:gd name="connsiteY6" fmla="*/ 2318147 h 2437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0115" h="2437416">
                <a:moveTo>
                  <a:pt x="354253" y="2437416"/>
                </a:moveTo>
                <a:cubicBezTo>
                  <a:pt x="122340" y="1900703"/>
                  <a:pt x="-109573" y="1363990"/>
                  <a:pt x="56079" y="976364"/>
                </a:cubicBezTo>
                <a:cubicBezTo>
                  <a:pt x="221731" y="588738"/>
                  <a:pt x="839614" y="267373"/>
                  <a:pt x="1348166" y="111660"/>
                </a:cubicBezTo>
                <a:cubicBezTo>
                  <a:pt x="1856718" y="-44053"/>
                  <a:pt x="2623688" y="-5953"/>
                  <a:pt x="3107392" y="42086"/>
                </a:cubicBezTo>
                <a:cubicBezTo>
                  <a:pt x="3591096" y="90125"/>
                  <a:pt x="3955531" y="101721"/>
                  <a:pt x="4250392" y="399895"/>
                </a:cubicBezTo>
                <a:cubicBezTo>
                  <a:pt x="4545253" y="698069"/>
                  <a:pt x="4800357" y="1511420"/>
                  <a:pt x="4876557" y="1831129"/>
                </a:cubicBezTo>
                <a:cubicBezTo>
                  <a:pt x="4952757" y="2150838"/>
                  <a:pt x="4830174" y="2234492"/>
                  <a:pt x="4707592" y="2318147"/>
                </a:cubicBezTo>
              </a:path>
            </a:pathLst>
          </a:custGeom>
          <a:noFill/>
          <a:ln w="28575"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52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6" y="22862"/>
            <a:ext cx="9144000" cy="56170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Viditelnostní repretentace rovinného 2-souvislého grafu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584564"/>
            <a:ext cx="11874137" cy="6142807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 smtClean="0"/>
              <a:t>Thm</a:t>
            </a:r>
            <a:r>
              <a:rPr lang="en-US" sz="2000" b="1" dirty="0" smtClean="0"/>
              <a:t>: </a:t>
            </a:r>
            <a:r>
              <a:rPr lang="cs-CZ" sz="2000" dirty="0"/>
              <a:t>K</a:t>
            </a:r>
            <a:r>
              <a:rPr lang="cs-CZ" sz="2000" dirty="0" smtClean="0"/>
              <a:t>aždý rovinný vrcholově-2-souvislý graf má reprezentaci, ve které vrcholy jsou reprezentovány disjunktními vodorovnými úsečkami, stěny jsou reprezentovány disjunktními svislými úsečkami a hrany odpovídají obdélníkům v této reprezentaci.</a:t>
            </a:r>
          </a:p>
          <a:p>
            <a:pPr algn="l"/>
            <a:r>
              <a:rPr lang="cs-CZ" sz="2000" b="1" dirty="0" smtClean="0"/>
              <a:t>Důkaz konstrukcí:</a:t>
            </a:r>
          </a:p>
        </p:txBody>
      </p:sp>
      <p:sp>
        <p:nvSpPr>
          <p:cNvPr id="25" name="Oval 8"/>
          <p:cNvSpPr>
            <a:spLocks noChangeArrowheads="1"/>
          </p:cNvSpPr>
          <p:nvPr/>
        </p:nvSpPr>
        <p:spPr bwMode="auto">
          <a:xfrm>
            <a:off x="1587136" y="2770977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6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6" name="Oval 9"/>
          <p:cNvSpPr>
            <a:spLocks noChangeArrowheads="1"/>
          </p:cNvSpPr>
          <p:nvPr/>
        </p:nvSpPr>
        <p:spPr bwMode="auto">
          <a:xfrm>
            <a:off x="9422756" y="4333086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4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7" name="Oval 10"/>
          <p:cNvSpPr>
            <a:spLocks noChangeArrowheads="1"/>
          </p:cNvSpPr>
          <p:nvPr/>
        </p:nvSpPr>
        <p:spPr bwMode="auto">
          <a:xfrm>
            <a:off x="8660758" y="1873624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9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8" name="Oval 11"/>
          <p:cNvSpPr>
            <a:spLocks noChangeArrowheads="1"/>
          </p:cNvSpPr>
          <p:nvPr/>
        </p:nvSpPr>
        <p:spPr bwMode="auto">
          <a:xfrm>
            <a:off x="8698203" y="5766511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1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9" name="Oval 12"/>
          <p:cNvSpPr>
            <a:spLocks noChangeArrowheads="1"/>
          </p:cNvSpPr>
          <p:nvPr/>
        </p:nvSpPr>
        <p:spPr bwMode="auto">
          <a:xfrm>
            <a:off x="8124590" y="5014151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3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30" name="Oval 13"/>
          <p:cNvSpPr>
            <a:spLocks noChangeArrowheads="1"/>
          </p:cNvSpPr>
          <p:nvPr/>
        </p:nvSpPr>
        <p:spPr bwMode="auto">
          <a:xfrm>
            <a:off x="9361094" y="2310756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8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31" name="Oval 14"/>
          <p:cNvSpPr>
            <a:spLocks noChangeArrowheads="1"/>
          </p:cNvSpPr>
          <p:nvPr/>
        </p:nvSpPr>
        <p:spPr bwMode="auto">
          <a:xfrm>
            <a:off x="9704825" y="3565469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5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32" name="Oval 15"/>
          <p:cNvSpPr>
            <a:spLocks noChangeArrowheads="1"/>
          </p:cNvSpPr>
          <p:nvPr/>
        </p:nvSpPr>
        <p:spPr bwMode="auto">
          <a:xfrm>
            <a:off x="9234589" y="5051924"/>
            <a:ext cx="308881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2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33" name="Line 50"/>
          <p:cNvSpPr>
            <a:spLocks noChangeShapeType="1"/>
          </p:cNvSpPr>
          <p:nvPr/>
        </p:nvSpPr>
        <p:spPr bwMode="auto">
          <a:xfrm>
            <a:off x="8057870" y="4082335"/>
            <a:ext cx="133441" cy="93181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51"/>
          <p:cNvSpPr>
            <a:spLocks noChangeShapeType="1"/>
          </p:cNvSpPr>
          <p:nvPr/>
        </p:nvSpPr>
        <p:spPr bwMode="auto">
          <a:xfrm>
            <a:off x="8311689" y="5268879"/>
            <a:ext cx="412930" cy="52610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52"/>
          <p:cNvSpPr>
            <a:spLocks noChangeShapeType="1"/>
          </p:cNvSpPr>
          <p:nvPr/>
        </p:nvSpPr>
        <p:spPr bwMode="auto">
          <a:xfrm flipV="1">
            <a:off x="8360833" y="4543561"/>
            <a:ext cx="1109030" cy="52317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53"/>
          <p:cNvSpPr>
            <a:spLocks noChangeShapeType="1"/>
          </p:cNvSpPr>
          <p:nvPr/>
        </p:nvSpPr>
        <p:spPr bwMode="auto">
          <a:xfrm flipV="1">
            <a:off x="8929107" y="5302958"/>
            <a:ext cx="393321" cy="4920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54"/>
          <p:cNvSpPr>
            <a:spLocks noChangeShapeType="1"/>
          </p:cNvSpPr>
          <p:nvPr/>
        </p:nvSpPr>
        <p:spPr bwMode="auto">
          <a:xfrm flipV="1">
            <a:off x="9469863" y="4628970"/>
            <a:ext cx="73607" cy="44163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56"/>
          <p:cNvSpPr>
            <a:spLocks noChangeShapeType="1"/>
          </p:cNvSpPr>
          <p:nvPr/>
        </p:nvSpPr>
        <p:spPr bwMode="auto">
          <a:xfrm flipV="1">
            <a:off x="8115676" y="3301498"/>
            <a:ext cx="567178" cy="54554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57"/>
          <p:cNvSpPr>
            <a:spLocks noChangeShapeType="1"/>
          </p:cNvSpPr>
          <p:nvPr/>
        </p:nvSpPr>
        <p:spPr bwMode="auto">
          <a:xfrm>
            <a:off x="9003003" y="2108611"/>
            <a:ext cx="360502" cy="2607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57"/>
          <p:cNvSpPr>
            <a:spLocks noChangeShapeType="1"/>
          </p:cNvSpPr>
          <p:nvPr/>
        </p:nvSpPr>
        <p:spPr bwMode="auto">
          <a:xfrm flipH="1">
            <a:off x="8017694" y="2178424"/>
            <a:ext cx="724735" cy="16294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Oval 14"/>
          <p:cNvSpPr>
            <a:spLocks noChangeArrowheads="1"/>
          </p:cNvSpPr>
          <p:nvPr/>
        </p:nvSpPr>
        <p:spPr bwMode="auto">
          <a:xfrm>
            <a:off x="8616674" y="3050741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>
                <a:latin typeface="Times New Roman" panose="02020603050405020304" pitchFamily="18" charset="0"/>
              </a:rPr>
              <a:t>7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4" name="Line 56"/>
          <p:cNvSpPr>
            <a:spLocks noChangeShapeType="1"/>
          </p:cNvSpPr>
          <p:nvPr/>
        </p:nvSpPr>
        <p:spPr bwMode="auto">
          <a:xfrm flipV="1">
            <a:off x="8902990" y="2536281"/>
            <a:ext cx="519482" cy="59883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3"/>
          <p:cNvSpPr>
            <a:spLocks noChangeShapeType="1"/>
          </p:cNvSpPr>
          <p:nvPr/>
        </p:nvSpPr>
        <p:spPr bwMode="auto">
          <a:xfrm flipV="1">
            <a:off x="9661468" y="3900368"/>
            <a:ext cx="137877" cy="39968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3"/>
          <p:cNvSpPr>
            <a:spLocks noChangeShapeType="1"/>
          </p:cNvSpPr>
          <p:nvPr/>
        </p:nvSpPr>
        <p:spPr bwMode="auto">
          <a:xfrm flipH="1" flipV="1">
            <a:off x="9543470" y="2615556"/>
            <a:ext cx="287738" cy="91963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H="1" flipV="1">
            <a:off x="9469863" y="2622734"/>
            <a:ext cx="73607" cy="167731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779318" y="3838086"/>
            <a:ext cx="337931" cy="3996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661722" y="2523695"/>
            <a:ext cx="337931" cy="3996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786421" y="3807878"/>
            <a:ext cx="337931" cy="3996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760141" y="4968719"/>
            <a:ext cx="337931" cy="3996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543470" y="3167593"/>
            <a:ext cx="239225" cy="3996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0812914" y="3777535"/>
            <a:ext cx="337931" cy="3996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endCxn id="40" idx="1"/>
          </p:cNvCxnSpPr>
          <p:nvPr/>
        </p:nvCxnSpPr>
        <p:spPr>
          <a:xfrm flipV="1">
            <a:off x="7117249" y="2723536"/>
            <a:ext cx="1544473" cy="1176832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7136296" y="4144617"/>
            <a:ext cx="1649895" cy="368190"/>
          </a:xfrm>
          <a:custGeom>
            <a:avLst/>
            <a:gdLst>
              <a:gd name="connsiteX0" fmla="*/ 0 w 1649895"/>
              <a:gd name="connsiteY0" fmla="*/ 59635 h 368190"/>
              <a:gd name="connsiteX1" fmla="*/ 755374 w 1649895"/>
              <a:gd name="connsiteY1" fmla="*/ 367748 h 368190"/>
              <a:gd name="connsiteX2" fmla="*/ 1649895 w 1649895"/>
              <a:gd name="connsiteY2" fmla="*/ 0 h 368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49895" h="368190">
                <a:moveTo>
                  <a:pt x="0" y="59635"/>
                </a:moveTo>
                <a:cubicBezTo>
                  <a:pt x="240196" y="218661"/>
                  <a:pt x="480392" y="377687"/>
                  <a:pt x="755374" y="367748"/>
                </a:cubicBezTo>
                <a:cubicBezTo>
                  <a:pt x="1030357" y="357809"/>
                  <a:pt x="1340126" y="178904"/>
                  <a:pt x="1649895" y="0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186890" y="2027583"/>
            <a:ext cx="2509849" cy="3896139"/>
          </a:xfrm>
          <a:custGeom>
            <a:avLst/>
            <a:gdLst>
              <a:gd name="connsiteX0" fmla="*/ 2509849 w 2509849"/>
              <a:gd name="connsiteY0" fmla="*/ 3896139 h 3896139"/>
              <a:gd name="connsiteX1" fmla="*/ 1048797 w 2509849"/>
              <a:gd name="connsiteY1" fmla="*/ 3597965 h 3896139"/>
              <a:gd name="connsiteX2" fmla="*/ 203971 w 2509849"/>
              <a:gd name="connsiteY2" fmla="*/ 2604052 h 3896139"/>
              <a:gd name="connsiteX3" fmla="*/ 5188 w 2509849"/>
              <a:gd name="connsiteY3" fmla="*/ 1808921 h 3896139"/>
              <a:gd name="connsiteX4" fmla="*/ 174153 w 2509849"/>
              <a:gd name="connsiteY4" fmla="*/ 1272208 h 3896139"/>
              <a:gd name="connsiteX5" fmla="*/ 1257519 w 2509849"/>
              <a:gd name="connsiteY5" fmla="*/ 347869 h 3896139"/>
              <a:gd name="connsiteX6" fmla="*/ 2460153 w 2509849"/>
              <a:gd name="connsiteY6" fmla="*/ 0 h 3896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9849" h="3896139">
                <a:moveTo>
                  <a:pt x="2509849" y="3896139"/>
                </a:moveTo>
                <a:cubicBezTo>
                  <a:pt x="1971479" y="3854726"/>
                  <a:pt x="1433110" y="3813313"/>
                  <a:pt x="1048797" y="3597965"/>
                </a:cubicBezTo>
                <a:cubicBezTo>
                  <a:pt x="664484" y="3382617"/>
                  <a:pt x="377906" y="2902226"/>
                  <a:pt x="203971" y="2604052"/>
                </a:cubicBezTo>
                <a:cubicBezTo>
                  <a:pt x="30036" y="2305878"/>
                  <a:pt x="10158" y="2030895"/>
                  <a:pt x="5188" y="1808921"/>
                </a:cubicBezTo>
                <a:cubicBezTo>
                  <a:pt x="218" y="1586947"/>
                  <a:pt x="-34569" y="1515717"/>
                  <a:pt x="174153" y="1272208"/>
                </a:cubicBezTo>
                <a:cubicBezTo>
                  <a:pt x="382875" y="1028699"/>
                  <a:pt x="876519" y="559904"/>
                  <a:pt x="1257519" y="347869"/>
                </a:cubicBezTo>
                <a:cubicBezTo>
                  <a:pt x="1638519" y="135834"/>
                  <a:pt x="2049336" y="67917"/>
                  <a:pt x="2460153" y="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8457624" y="2882348"/>
            <a:ext cx="328567" cy="1093304"/>
          </a:xfrm>
          <a:custGeom>
            <a:avLst/>
            <a:gdLst>
              <a:gd name="connsiteX0" fmla="*/ 179480 w 328567"/>
              <a:gd name="connsiteY0" fmla="*/ 0 h 1093304"/>
              <a:gd name="connsiteX1" fmla="*/ 576 w 328567"/>
              <a:gd name="connsiteY1" fmla="*/ 427382 h 1093304"/>
              <a:gd name="connsiteX2" fmla="*/ 129785 w 328567"/>
              <a:gd name="connsiteY2" fmla="*/ 964095 h 1093304"/>
              <a:gd name="connsiteX3" fmla="*/ 328567 w 328567"/>
              <a:gd name="connsiteY3" fmla="*/ 1093304 h 1093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567" h="1093304">
                <a:moveTo>
                  <a:pt x="179480" y="0"/>
                </a:moveTo>
                <a:cubicBezTo>
                  <a:pt x="94169" y="133350"/>
                  <a:pt x="8858" y="266700"/>
                  <a:pt x="576" y="427382"/>
                </a:cubicBezTo>
                <a:cubicBezTo>
                  <a:pt x="-7706" y="588064"/>
                  <a:pt x="75120" y="853108"/>
                  <a:pt x="129785" y="964095"/>
                </a:cubicBezTo>
                <a:cubicBezTo>
                  <a:pt x="184450" y="1075082"/>
                  <a:pt x="256508" y="1084193"/>
                  <a:pt x="328567" y="1093304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8994913" y="2733261"/>
            <a:ext cx="293520" cy="1043609"/>
          </a:xfrm>
          <a:custGeom>
            <a:avLst/>
            <a:gdLst>
              <a:gd name="connsiteX0" fmla="*/ 0 w 293520"/>
              <a:gd name="connsiteY0" fmla="*/ 0 h 1043609"/>
              <a:gd name="connsiteX1" fmla="*/ 288235 w 293520"/>
              <a:gd name="connsiteY1" fmla="*/ 556591 h 1043609"/>
              <a:gd name="connsiteX2" fmla="*/ 159026 w 293520"/>
              <a:gd name="connsiteY2" fmla="*/ 1043609 h 1043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3520" h="1043609">
                <a:moveTo>
                  <a:pt x="0" y="0"/>
                </a:moveTo>
                <a:cubicBezTo>
                  <a:pt x="130865" y="191328"/>
                  <a:pt x="261731" y="382656"/>
                  <a:pt x="288235" y="556591"/>
                </a:cubicBezTo>
                <a:cubicBezTo>
                  <a:pt x="314739" y="730526"/>
                  <a:pt x="236882" y="887067"/>
                  <a:pt x="159026" y="1043609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026965" y="4234070"/>
            <a:ext cx="1739348" cy="1413905"/>
          </a:xfrm>
          <a:custGeom>
            <a:avLst/>
            <a:gdLst>
              <a:gd name="connsiteX0" fmla="*/ 0 w 1739348"/>
              <a:gd name="connsiteY0" fmla="*/ 0 h 1413905"/>
              <a:gd name="connsiteX1" fmla="*/ 874644 w 1739348"/>
              <a:gd name="connsiteY1" fmla="*/ 1302026 h 1413905"/>
              <a:gd name="connsiteX2" fmla="*/ 1550505 w 1739348"/>
              <a:gd name="connsiteY2" fmla="*/ 1321904 h 1413905"/>
              <a:gd name="connsiteX3" fmla="*/ 1739348 w 1739348"/>
              <a:gd name="connsiteY3" fmla="*/ 1103243 h 141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9348" h="1413905">
                <a:moveTo>
                  <a:pt x="0" y="0"/>
                </a:moveTo>
                <a:cubicBezTo>
                  <a:pt x="308113" y="540854"/>
                  <a:pt x="616227" y="1081709"/>
                  <a:pt x="874644" y="1302026"/>
                </a:cubicBezTo>
                <a:cubicBezTo>
                  <a:pt x="1133062" y="1522343"/>
                  <a:pt x="1406388" y="1355035"/>
                  <a:pt x="1550505" y="1321904"/>
                </a:cubicBezTo>
                <a:cubicBezTo>
                  <a:pt x="1694622" y="1288774"/>
                  <a:pt x="1716985" y="1196008"/>
                  <a:pt x="1739348" y="1103243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42" idx="2"/>
          </p:cNvCxnSpPr>
          <p:nvPr/>
        </p:nvCxnSpPr>
        <p:spPr>
          <a:xfrm>
            <a:off x="8955387" y="4207560"/>
            <a:ext cx="10171" cy="761159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9114183" y="3558209"/>
            <a:ext cx="467139" cy="516834"/>
          </a:xfrm>
          <a:custGeom>
            <a:avLst/>
            <a:gdLst>
              <a:gd name="connsiteX0" fmla="*/ 0 w 467139"/>
              <a:gd name="connsiteY0" fmla="*/ 516834 h 516834"/>
              <a:gd name="connsiteX1" fmla="*/ 467139 w 467139"/>
              <a:gd name="connsiteY1" fmla="*/ 0 h 51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7139" h="516834">
                <a:moveTo>
                  <a:pt x="0" y="516834"/>
                </a:moveTo>
                <a:lnTo>
                  <a:pt x="467139" y="0"/>
                </a:ln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8975035" y="1892769"/>
            <a:ext cx="1898374" cy="1913918"/>
          </a:xfrm>
          <a:custGeom>
            <a:avLst/>
            <a:gdLst>
              <a:gd name="connsiteX0" fmla="*/ 0 w 1898374"/>
              <a:gd name="connsiteY0" fmla="*/ 651648 h 1913918"/>
              <a:gd name="connsiteX1" fmla="*/ 914400 w 1898374"/>
              <a:gd name="connsiteY1" fmla="*/ 15544 h 1913918"/>
              <a:gd name="connsiteX2" fmla="*/ 1699591 w 1898374"/>
              <a:gd name="connsiteY2" fmla="*/ 1228118 h 1913918"/>
              <a:gd name="connsiteX3" fmla="*/ 1898374 w 1898374"/>
              <a:gd name="connsiteY3" fmla="*/ 1913918 h 191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8374" h="1913918">
                <a:moveTo>
                  <a:pt x="0" y="651648"/>
                </a:moveTo>
                <a:cubicBezTo>
                  <a:pt x="315567" y="285557"/>
                  <a:pt x="631135" y="-80534"/>
                  <a:pt x="914400" y="15544"/>
                </a:cubicBezTo>
                <a:cubicBezTo>
                  <a:pt x="1197665" y="111622"/>
                  <a:pt x="1535595" y="911722"/>
                  <a:pt x="1699591" y="1228118"/>
                </a:cubicBezTo>
                <a:cubicBezTo>
                  <a:pt x="1863587" y="1544514"/>
                  <a:pt x="1880980" y="1729216"/>
                  <a:pt x="1898374" y="1913918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9094304" y="4164496"/>
            <a:ext cx="1709531" cy="844826"/>
          </a:xfrm>
          <a:custGeom>
            <a:avLst/>
            <a:gdLst>
              <a:gd name="connsiteX0" fmla="*/ 0 w 1709531"/>
              <a:gd name="connsiteY0" fmla="*/ 844826 h 844826"/>
              <a:gd name="connsiteX1" fmla="*/ 516835 w 1709531"/>
              <a:gd name="connsiteY1" fmla="*/ 655982 h 844826"/>
              <a:gd name="connsiteX2" fmla="*/ 1073426 w 1709531"/>
              <a:gd name="connsiteY2" fmla="*/ 606287 h 844826"/>
              <a:gd name="connsiteX3" fmla="*/ 1709531 w 1709531"/>
              <a:gd name="connsiteY3" fmla="*/ 0 h 84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9531" h="844826">
                <a:moveTo>
                  <a:pt x="0" y="844826"/>
                </a:moveTo>
                <a:cubicBezTo>
                  <a:pt x="168965" y="770282"/>
                  <a:pt x="337931" y="695738"/>
                  <a:pt x="516835" y="655982"/>
                </a:cubicBezTo>
                <a:cubicBezTo>
                  <a:pt x="695739" y="616226"/>
                  <a:pt x="874643" y="715617"/>
                  <a:pt x="1073426" y="606287"/>
                </a:cubicBezTo>
                <a:cubicBezTo>
                  <a:pt x="1272209" y="496957"/>
                  <a:pt x="1490870" y="248478"/>
                  <a:pt x="1709531" y="0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9054548" y="4144617"/>
            <a:ext cx="1918252" cy="1679082"/>
          </a:xfrm>
          <a:custGeom>
            <a:avLst/>
            <a:gdLst>
              <a:gd name="connsiteX0" fmla="*/ 0 w 1918252"/>
              <a:gd name="connsiteY0" fmla="*/ 1202635 h 1679082"/>
              <a:gd name="connsiteX1" fmla="*/ 238539 w 1918252"/>
              <a:gd name="connsiteY1" fmla="*/ 1580322 h 1679082"/>
              <a:gd name="connsiteX2" fmla="*/ 934278 w 1918252"/>
              <a:gd name="connsiteY2" fmla="*/ 1600200 h 1679082"/>
              <a:gd name="connsiteX3" fmla="*/ 1699591 w 1918252"/>
              <a:gd name="connsiteY3" fmla="*/ 655983 h 1679082"/>
              <a:gd name="connsiteX4" fmla="*/ 1918252 w 1918252"/>
              <a:gd name="connsiteY4" fmla="*/ 0 h 1679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8252" h="1679082">
                <a:moveTo>
                  <a:pt x="0" y="1202635"/>
                </a:moveTo>
                <a:cubicBezTo>
                  <a:pt x="41413" y="1358348"/>
                  <a:pt x="82826" y="1514061"/>
                  <a:pt x="238539" y="1580322"/>
                </a:cubicBezTo>
                <a:cubicBezTo>
                  <a:pt x="394252" y="1646583"/>
                  <a:pt x="690769" y="1754256"/>
                  <a:pt x="934278" y="1600200"/>
                </a:cubicBezTo>
                <a:cubicBezTo>
                  <a:pt x="1177787" y="1446144"/>
                  <a:pt x="1535595" y="922683"/>
                  <a:pt x="1699591" y="655983"/>
                </a:cubicBezTo>
                <a:cubicBezTo>
                  <a:pt x="1863587" y="389283"/>
                  <a:pt x="1890919" y="194641"/>
                  <a:pt x="1918252" y="0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9740348" y="3180622"/>
            <a:ext cx="1033669" cy="606187"/>
          </a:xfrm>
          <a:custGeom>
            <a:avLst/>
            <a:gdLst>
              <a:gd name="connsiteX0" fmla="*/ 0 w 1033669"/>
              <a:gd name="connsiteY0" fmla="*/ 39656 h 606187"/>
              <a:gd name="connsiteX1" fmla="*/ 298174 w 1033669"/>
              <a:gd name="connsiteY1" fmla="*/ 59535 h 606187"/>
              <a:gd name="connsiteX2" fmla="*/ 1033669 w 1033669"/>
              <a:gd name="connsiteY2" fmla="*/ 606187 h 60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3669" h="606187">
                <a:moveTo>
                  <a:pt x="0" y="39656"/>
                </a:moveTo>
                <a:cubicBezTo>
                  <a:pt x="62948" y="2384"/>
                  <a:pt x="125896" y="-34887"/>
                  <a:pt x="298174" y="59535"/>
                </a:cubicBezTo>
                <a:cubicBezTo>
                  <a:pt x="470452" y="153957"/>
                  <a:pt x="752060" y="380072"/>
                  <a:pt x="1033669" y="606187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9584735" y="3588026"/>
            <a:ext cx="1238978" cy="566926"/>
          </a:xfrm>
          <a:custGeom>
            <a:avLst/>
            <a:gdLst>
              <a:gd name="connsiteX0" fmla="*/ 36343 w 1238978"/>
              <a:gd name="connsiteY0" fmla="*/ 0 h 566926"/>
              <a:gd name="connsiteX1" fmla="*/ 36343 w 1238978"/>
              <a:gd name="connsiteY1" fmla="*/ 377687 h 566926"/>
              <a:gd name="connsiteX2" fmla="*/ 414030 w 1238978"/>
              <a:gd name="connsiteY2" fmla="*/ 566531 h 566926"/>
              <a:gd name="connsiteX3" fmla="*/ 1238978 w 1238978"/>
              <a:gd name="connsiteY3" fmla="*/ 417444 h 566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8978" h="566926">
                <a:moveTo>
                  <a:pt x="36343" y="0"/>
                </a:moveTo>
                <a:cubicBezTo>
                  <a:pt x="4869" y="141632"/>
                  <a:pt x="-26605" y="283265"/>
                  <a:pt x="36343" y="377687"/>
                </a:cubicBezTo>
                <a:cubicBezTo>
                  <a:pt x="99291" y="472109"/>
                  <a:pt x="213591" y="559905"/>
                  <a:pt x="414030" y="566531"/>
                </a:cubicBezTo>
                <a:cubicBezTo>
                  <a:pt x="614469" y="573157"/>
                  <a:pt x="926723" y="495300"/>
                  <a:pt x="1238978" y="417444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414295" y="1468662"/>
            <a:ext cx="4900115" cy="2437416"/>
          </a:xfrm>
          <a:custGeom>
            <a:avLst/>
            <a:gdLst>
              <a:gd name="connsiteX0" fmla="*/ 354253 w 4900115"/>
              <a:gd name="connsiteY0" fmla="*/ 2437416 h 2437416"/>
              <a:gd name="connsiteX1" fmla="*/ 56079 w 4900115"/>
              <a:gd name="connsiteY1" fmla="*/ 976364 h 2437416"/>
              <a:gd name="connsiteX2" fmla="*/ 1348166 w 4900115"/>
              <a:gd name="connsiteY2" fmla="*/ 111660 h 2437416"/>
              <a:gd name="connsiteX3" fmla="*/ 3107392 w 4900115"/>
              <a:gd name="connsiteY3" fmla="*/ 42086 h 2437416"/>
              <a:gd name="connsiteX4" fmla="*/ 4250392 w 4900115"/>
              <a:gd name="connsiteY4" fmla="*/ 399895 h 2437416"/>
              <a:gd name="connsiteX5" fmla="*/ 4876557 w 4900115"/>
              <a:gd name="connsiteY5" fmla="*/ 1831129 h 2437416"/>
              <a:gd name="connsiteX6" fmla="*/ 4707592 w 4900115"/>
              <a:gd name="connsiteY6" fmla="*/ 2318147 h 2437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0115" h="2437416">
                <a:moveTo>
                  <a:pt x="354253" y="2437416"/>
                </a:moveTo>
                <a:cubicBezTo>
                  <a:pt x="122340" y="1900703"/>
                  <a:pt x="-109573" y="1363990"/>
                  <a:pt x="56079" y="976364"/>
                </a:cubicBezTo>
                <a:cubicBezTo>
                  <a:pt x="221731" y="588738"/>
                  <a:pt x="839614" y="267373"/>
                  <a:pt x="1348166" y="111660"/>
                </a:cubicBezTo>
                <a:cubicBezTo>
                  <a:pt x="1856718" y="-44053"/>
                  <a:pt x="2623688" y="-5953"/>
                  <a:pt x="3107392" y="42086"/>
                </a:cubicBezTo>
                <a:cubicBezTo>
                  <a:pt x="3591096" y="90125"/>
                  <a:pt x="3955531" y="101721"/>
                  <a:pt x="4250392" y="399895"/>
                </a:cubicBezTo>
                <a:cubicBezTo>
                  <a:pt x="4545253" y="698069"/>
                  <a:pt x="4800357" y="1511420"/>
                  <a:pt x="4876557" y="1831129"/>
                </a:cubicBezTo>
                <a:cubicBezTo>
                  <a:pt x="4952757" y="2150838"/>
                  <a:pt x="4830174" y="2234492"/>
                  <a:pt x="4707592" y="2318147"/>
                </a:cubicBezTo>
              </a:path>
            </a:pathLst>
          </a:custGeom>
          <a:noFill/>
          <a:ln w="28575"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8"/>
          <p:cNvSpPr>
            <a:spLocks noChangeArrowheads="1"/>
          </p:cNvSpPr>
          <p:nvPr/>
        </p:nvSpPr>
        <p:spPr bwMode="auto">
          <a:xfrm>
            <a:off x="7873594" y="3817524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6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52" name="Line 57"/>
          <p:cNvSpPr>
            <a:spLocks noChangeShapeType="1"/>
          </p:cNvSpPr>
          <p:nvPr/>
        </p:nvSpPr>
        <p:spPr bwMode="auto">
          <a:xfrm flipH="1">
            <a:off x="1810015" y="2178424"/>
            <a:ext cx="198719" cy="58982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7"/>
          <p:cNvSpPr>
            <a:spLocks noChangeShapeType="1"/>
          </p:cNvSpPr>
          <p:nvPr/>
        </p:nvSpPr>
        <p:spPr bwMode="auto">
          <a:xfrm flipH="1">
            <a:off x="1487776" y="3072520"/>
            <a:ext cx="198719" cy="58982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7"/>
          <p:cNvSpPr>
            <a:spLocks noChangeShapeType="1"/>
          </p:cNvSpPr>
          <p:nvPr/>
        </p:nvSpPr>
        <p:spPr bwMode="auto">
          <a:xfrm>
            <a:off x="1825643" y="3072520"/>
            <a:ext cx="140082" cy="63819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7"/>
          <p:cNvSpPr>
            <a:spLocks noChangeShapeType="1"/>
          </p:cNvSpPr>
          <p:nvPr/>
        </p:nvSpPr>
        <p:spPr bwMode="auto">
          <a:xfrm>
            <a:off x="1537037" y="2130060"/>
            <a:ext cx="140082" cy="63819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>
            <a:off x="1224928" y="2310756"/>
            <a:ext cx="382221" cy="4933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7"/>
          <p:cNvSpPr>
            <a:spLocks noChangeShapeType="1"/>
          </p:cNvSpPr>
          <p:nvPr/>
        </p:nvSpPr>
        <p:spPr bwMode="auto">
          <a:xfrm flipH="1">
            <a:off x="1901413" y="2361550"/>
            <a:ext cx="582798" cy="4425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09157" y="2780940"/>
            <a:ext cx="337931" cy="3996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528239" y="2841778"/>
            <a:ext cx="337931" cy="3996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1018335" y="2437585"/>
            <a:ext cx="430942" cy="402831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1786746" y="3211910"/>
            <a:ext cx="768120" cy="242642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1054045" y="3166019"/>
            <a:ext cx="691616" cy="295292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1485635" y="2369349"/>
            <a:ext cx="238313" cy="41423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1797927" y="2369351"/>
            <a:ext cx="284112" cy="93805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2110681" y="2510529"/>
            <a:ext cx="383007" cy="371819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8"/>
          <p:cNvSpPr>
            <a:spLocks noChangeArrowheads="1"/>
          </p:cNvSpPr>
          <p:nvPr/>
        </p:nvSpPr>
        <p:spPr bwMode="auto">
          <a:xfrm>
            <a:off x="2732519" y="4582685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6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68" name="Oval 9"/>
          <p:cNvSpPr>
            <a:spLocks noChangeArrowheads="1"/>
          </p:cNvSpPr>
          <p:nvPr/>
        </p:nvSpPr>
        <p:spPr bwMode="auto">
          <a:xfrm>
            <a:off x="4332719" y="5168335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4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69" name="Oval 10"/>
          <p:cNvSpPr>
            <a:spLocks noChangeArrowheads="1"/>
          </p:cNvSpPr>
          <p:nvPr/>
        </p:nvSpPr>
        <p:spPr bwMode="auto">
          <a:xfrm>
            <a:off x="3608819" y="3593174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9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70" name="Oval 11"/>
          <p:cNvSpPr>
            <a:spLocks noChangeArrowheads="1"/>
          </p:cNvSpPr>
          <p:nvPr/>
        </p:nvSpPr>
        <p:spPr bwMode="auto">
          <a:xfrm>
            <a:off x="3723119" y="6106685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1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71" name="Oval 12"/>
          <p:cNvSpPr>
            <a:spLocks noChangeArrowheads="1"/>
          </p:cNvSpPr>
          <p:nvPr/>
        </p:nvSpPr>
        <p:spPr bwMode="auto">
          <a:xfrm>
            <a:off x="2999219" y="5485111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3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72" name="Oval 13"/>
          <p:cNvSpPr>
            <a:spLocks noChangeArrowheads="1"/>
          </p:cNvSpPr>
          <p:nvPr/>
        </p:nvSpPr>
        <p:spPr bwMode="auto">
          <a:xfrm>
            <a:off x="4233388" y="4087385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8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73" name="Oval 14"/>
          <p:cNvSpPr>
            <a:spLocks noChangeArrowheads="1"/>
          </p:cNvSpPr>
          <p:nvPr/>
        </p:nvSpPr>
        <p:spPr bwMode="auto">
          <a:xfrm>
            <a:off x="4450608" y="4697802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5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74" name="Oval 15"/>
          <p:cNvSpPr>
            <a:spLocks noChangeArrowheads="1"/>
          </p:cNvSpPr>
          <p:nvPr/>
        </p:nvSpPr>
        <p:spPr bwMode="auto">
          <a:xfrm>
            <a:off x="4097904" y="5596685"/>
            <a:ext cx="308881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2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75" name="Line 50"/>
          <p:cNvSpPr>
            <a:spLocks noChangeShapeType="1"/>
          </p:cNvSpPr>
          <p:nvPr/>
        </p:nvSpPr>
        <p:spPr bwMode="auto">
          <a:xfrm>
            <a:off x="2967831" y="4870067"/>
            <a:ext cx="133441" cy="6150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Line 51"/>
          <p:cNvSpPr>
            <a:spLocks noChangeShapeType="1"/>
          </p:cNvSpPr>
          <p:nvPr/>
        </p:nvSpPr>
        <p:spPr bwMode="auto">
          <a:xfrm>
            <a:off x="3278985" y="5766511"/>
            <a:ext cx="495300" cy="39297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53"/>
          <p:cNvSpPr>
            <a:spLocks noChangeShapeType="1"/>
          </p:cNvSpPr>
          <p:nvPr/>
        </p:nvSpPr>
        <p:spPr bwMode="auto">
          <a:xfrm flipV="1">
            <a:off x="3951718" y="5901485"/>
            <a:ext cx="228327" cy="2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54"/>
          <p:cNvSpPr>
            <a:spLocks noChangeShapeType="1"/>
          </p:cNvSpPr>
          <p:nvPr/>
        </p:nvSpPr>
        <p:spPr bwMode="auto">
          <a:xfrm flipV="1">
            <a:off x="4332717" y="5466601"/>
            <a:ext cx="74068" cy="1300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57"/>
          <p:cNvSpPr>
            <a:spLocks noChangeShapeType="1"/>
          </p:cNvSpPr>
          <p:nvPr/>
        </p:nvSpPr>
        <p:spPr bwMode="auto">
          <a:xfrm>
            <a:off x="3913618" y="3807623"/>
            <a:ext cx="338818" cy="32766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57"/>
          <p:cNvSpPr>
            <a:spLocks noChangeShapeType="1"/>
          </p:cNvSpPr>
          <p:nvPr/>
        </p:nvSpPr>
        <p:spPr bwMode="auto">
          <a:xfrm flipH="1">
            <a:off x="2967831" y="3842456"/>
            <a:ext cx="666750" cy="75002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53"/>
          <p:cNvSpPr>
            <a:spLocks noChangeShapeType="1"/>
          </p:cNvSpPr>
          <p:nvPr/>
        </p:nvSpPr>
        <p:spPr bwMode="auto">
          <a:xfrm flipV="1">
            <a:off x="4571429" y="4995251"/>
            <a:ext cx="34701" cy="18043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Line 53"/>
          <p:cNvSpPr>
            <a:spLocks noChangeShapeType="1"/>
          </p:cNvSpPr>
          <p:nvPr/>
        </p:nvSpPr>
        <p:spPr bwMode="auto">
          <a:xfrm flipH="1" flipV="1">
            <a:off x="4453459" y="4392183"/>
            <a:ext cx="117970" cy="3056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3632453" y="4715944"/>
            <a:ext cx="337931" cy="3996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 flipV="1">
            <a:off x="3808868" y="3429000"/>
            <a:ext cx="476542" cy="1279098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4016659" y="4213551"/>
            <a:ext cx="1095347" cy="571077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3999793" y="4935866"/>
            <a:ext cx="1131260" cy="354331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3970384" y="5085468"/>
            <a:ext cx="667135" cy="735104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88" idx="2"/>
          </p:cNvCxnSpPr>
          <p:nvPr/>
        </p:nvCxnSpPr>
        <p:spPr>
          <a:xfrm>
            <a:off x="3801419" y="5115626"/>
            <a:ext cx="365064" cy="1328269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H="1">
            <a:off x="3389508" y="5118652"/>
            <a:ext cx="287970" cy="1263622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88" idx="1"/>
          </p:cNvCxnSpPr>
          <p:nvPr/>
        </p:nvCxnSpPr>
        <p:spPr>
          <a:xfrm flipH="1">
            <a:off x="2331417" y="4915785"/>
            <a:ext cx="1301036" cy="477426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 flipV="1">
            <a:off x="2943956" y="3882920"/>
            <a:ext cx="666744" cy="814881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3123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6" y="22862"/>
            <a:ext cx="9144000" cy="56170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Viditelnostní repretentace rovinného 2-souvislého grafu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584564"/>
            <a:ext cx="11874137" cy="6142807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 smtClean="0"/>
              <a:t>Thm</a:t>
            </a:r>
            <a:r>
              <a:rPr lang="en-US" sz="2000" b="1" dirty="0" smtClean="0"/>
              <a:t>: </a:t>
            </a:r>
            <a:r>
              <a:rPr lang="cs-CZ" sz="2000" dirty="0"/>
              <a:t>K</a:t>
            </a:r>
            <a:r>
              <a:rPr lang="cs-CZ" sz="2000" dirty="0" smtClean="0"/>
              <a:t>aždý rovinný vrcholově-2-souvislý graf má reprezentaci, ve které vrcholy jsou reprezentovány disjunktními vodorovnými úsečkami, stěny jsou reprezentovány disjunktními svislými úsečkami a hrany odpovídají obdélníkům v této reprezentaci.</a:t>
            </a:r>
          </a:p>
          <a:p>
            <a:pPr algn="l"/>
            <a:r>
              <a:rPr lang="cs-CZ" sz="2000" b="1" dirty="0" smtClean="0"/>
              <a:t>Důkaz konstrukcí:</a:t>
            </a:r>
          </a:p>
        </p:txBody>
      </p:sp>
      <p:sp>
        <p:nvSpPr>
          <p:cNvPr id="25" name="Oval 8"/>
          <p:cNvSpPr>
            <a:spLocks noChangeArrowheads="1"/>
          </p:cNvSpPr>
          <p:nvPr/>
        </p:nvSpPr>
        <p:spPr bwMode="auto">
          <a:xfrm>
            <a:off x="2008029" y="4234735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6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6" name="Oval 9"/>
          <p:cNvSpPr>
            <a:spLocks noChangeArrowheads="1"/>
          </p:cNvSpPr>
          <p:nvPr/>
        </p:nvSpPr>
        <p:spPr bwMode="auto">
          <a:xfrm>
            <a:off x="3608364" y="4790286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4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7" name="Oval 10"/>
          <p:cNvSpPr>
            <a:spLocks noChangeArrowheads="1"/>
          </p:cNvSpPr>
          <p:nvPr/>
        </p:nvSpPr>
        <p:spPr bwMode="auto">
          <a:xfrm>
            <a:off x="2846366" y="2330824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9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8" name="Oval 11"/>
          <p:cNvSpPr>
            <a:spLocks noChangeArrowheads="1"/>
          </p:cNvSpPr>
          <p:nvPr/>
        </p:nvSpPr>
        <p:spPr bwMode="auto">
          <a:xfrm>
            <a:off x="2883811" y="6223711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1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9" name="Oval 12"/>
          <p:cNvSpPr>
            <a:spLocks noChangeArrowheads="1"/>
          </p:cNvSpPr>
          <p:nvPr/>
        </p:nvSpPr>
        <p:spPr bwMode="auto">
          <a:xfrm>
            <a:off x="2310198" y="5471351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3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30" name="Oval 13"/>
          <p:cNvSpPr>
            <a:spLocks noChangeArrowheads="1"/>
          </p:cNvSpPr>
          <p:nvPr/>
        </p:nvSpPr>
        <p:spPr bwMode="auto">
          <a:xfrm>
            <a:off x="3546702" y="2767956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8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31" name="Oval 14"/>
          <p:cNvSpPr>
            <a:spLocks noChangeArrowheads="1"/>
          </p:cNvSpPr>
          <p:nvPr/>
        </p:nvSpPr>
        <p:spPr bwMode="auto">
          <a:xfrm>
            <a:off x="3890433" y="4022669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5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32" name="Oval 15"/>
          <p:cNvSpPr>
            <a:spLocks noChangeArrowheads="1"/>
          </p:cNvSpPr>
          <p:nvPr/>
        </p:nvSpPr>
        <p:spPr bwMode="auto">
          <a:xfrm>
            <a:off x="3420197" y="5509124"/>
            <a:ext cx="308881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2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33" name="Line 50"/>
          <p:cNvSpPr>
            <a:spLocks noChangeShapeType="1"/>
          </p:cNvSpPr>
          <p:nvPr/>
        </p:nvSpPr>
        <p:spPr bwMode="auto">
          <a:xfrm>
            <a:off x="2243478" y="4539535"/>
            <a:ext cx="133441" cy="93181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51"/>
          <p:cNvSpPr>
            <a:spLocks noChangeShapeType="1"/>
          </p:cNvSpPr>
          <p:nvPr/>
        </p:nvSpPr>
        <p:spPr bwMode="auto">
          <a:xfrm>
            <a:off x="2497297" y="5726079"/>
            <a:ext cx="412930" cy="52610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52"/>
          <p:cNvSpPr>
            <a:spLocks noChangeShapeType="1"/>
          </p:cNvSpPr>
          <p:nvPr/>
        </p:nvSpPr>
        <p:spPr bwMode="auto">
          <a:xfrm flipV="1">
            <a:off x="2546441" y="5000761"/>
            <a:ext cx="1109030" cy="52317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53"/>
          <p:cNvSpPr>
            <a:spLocks noChangeShapeType="1"/>
          </p:cNvSpPr>
          <p:nvPr/>
        </p:nvSpPr>
        <p:spPr bwMode="auto">
          <a:xfrm flipV="1">
            <a:off x="3114715" y="5760158"/>
            <a:ext cx="393321" cy="4920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54"/>
          <p:cNvSpPr>
            <a:spLocks noChangeShapeType="1"/>
          </p:cNvSpPr>
          <p:nvPr/>
        </p:nvSpPr>
        <p:spPr bwMode="auto">
          <a:xfrm flipV="1">
            <a:off x="3655471" y="5086170"/>
            <a:ext cx="73607" cy="44163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56"/>
          <p:cNvSpPr>
            <a:spLocks noChangeShapeType="1"/>
          </p:cNvSpPr>
          <p:nvPr/>
        </p:nvSpPr>
        <p:spPr bwMode="auto">
          <a:xfrm flipV="1">
            <a:off x="2301284" y="3758698"/>
            <a:ext cx="567178" cy="54554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57"/>
          <p:cNvSpPr>
            <a:spLocks noChangeShapeType="1"/>
          </p:cNvSpPr>
          <p:nvPr/>
        </p:nvSpPr>
        <p:spPr bwMode="auto">
          <a:xfrm>
            <a:off x="3188611" y="2565811"/>
            <a:ext cx="360502" cy="2607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57"/>
          <p:cNvSpPr>
            <a:spLocks noChangeShapeType="1"/>
          </p:cNvSpPr>
          <p:nvPr/>
        </p:nvSpPr>
        <p:spPr bwMode="auto">
          <a:xfrm flipH="1">
            <a:off x="2203302" y="2635624"/>
            <a:ext cx="724735" cy="16294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Oval 14"/>
          <p:cNvSpPr>
            <a:spLocks noChangeArrowheads="1"/>
          </p:cNvSpPr>
          <p:nvPr/>
        </p:nvSpPr>
        <p:spPr bwMode="auto">
          <a:xfrm>
            <a:off x="2802282" y="3507941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>
                <a:latin typeface="Times New Roman" panose="02020603050405020304" pitchFamily="18" charset="0"/>
              </a:rPr>
              <a:t>7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4" name="Line 56"/>
          <p:cNvSpPr>
            <a:spLocks noChangeShapeType="1"/>
          </p:cNvSpPr>
          <p:nvPr/>
        </p:nvSpPr>
        <p:spPr bwMode="auto">
          <a:xfrm flipV="1">
            <a:off x="3088598" y="2993481"/>
            <a:ext cx="519482" cy="59883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3"/>
          <p:cNvSpPr>
            <a:spLocks noChangeShapeType="1"/>
          </p:cNvSpPr>
          <p:nvPr/>
        </p:nvSpPr>
        <p:spPr bwMode="auto">
          <a:xfrm flipV="1">
            <a:off x="3847076" y="4357568"/>
            <a:ext cx="137877" cy="39968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3"/>
          <p:cNvSpPr>
            <a:spLocks noChangeShapeType="1"/>
          </p:cNvSpPr>
          <p:nvPr/>
        </p:nvSpPr>
        <p:spPr bwMode="auto">
          <a:xfrm flipH="1" flipV="1">
            <a:off x="3729078" y="3072756"/>
            <a:ext cx="287738" cy="91963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H="1" flipV="1">
            <a:off x="3655471" y="3079934"/>
            <a:ext cx="73607" cy="167731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64926" y="4295286"/>
            <a:ext cx="337931" cy="3996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47330" y="2980895"/>
            <a:ext cx="337931" cy="3996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972029" y="4265078"/>
            <a:ext cx="337931" cy="3996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945749" y="5425919"/>
            <a:ext cx="337931" cy="3996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729078" y="3624793"/>
            <a:ext cx="239225" cy="3996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998522" y="4234735"/>
            <a:ext cx="337931" cy="3996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endCxn id="40" idx="1"/>
          </p:cNvCxnSpPr>
          <p:nvPr/>
        </p:nvCxnSpPr>
        <p:spPr>
          <a:xfrm flipV="1">
            <a:off x="1302857" y="3180736"/>
            <a:ext cx="1544473" cy="1176832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1321904" y="4601817"/>
            <a:ext cx="1649895" cy="368190"/>
          </a:xfrm>
          <a:custGeom>
            <a:avLst/>
            <a:gdLst>
              <a:gd name="connsiteX0" fmla="*/ 0 w 1649895"/>
              <a:gd name="connsiteY0" fmla="*/ 59635 h 368190"/>
              <a:gd name="connsiteX1" fmla="*/ 755374 w 1649895"/>
              <a:gd name="connsiteY1" fmla="*/ 367748 h 368190"/>
              <a:gd name="connsiteX2" fmla="*/ 1649895 w 1649895"/>
              <a:gd name="connsiteY2" fmla="*/ 0 h 368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49895" h="368190">
                <a:moveTo>
                  <a:pt x="0" y="59635"/>
                </a:moveTo>
                <a:cubicBezTo>
                  <a:pt x="240196" y="218661"/>
                  <a:pt x="480392" y="377687"/>
                  <a:pt x="755374" y="367748"/>
                </a:cubicBezTo>
                <a:cubicBezTo>
                  <a:pt x="1030357" y="357809"/>
                  <a:pt x="1340126" y="178904"/>
                  <a:pt x="1649895" y="0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72498" y="2484783"/>
            <a:ext cx="2509849" cy="3896139"/>
          </a:xfrm>
          <a:custGeom>
            <a:avLst/>
            <a:gdLst>
              <a:gd name="connsiteX0" fmla="*/ 2509849 w 2509849"/>
              <a:gd name="connsiteY0" fmla="*/ 3896139 h 3896139"/>
              <a:gd name="connsiteX1" fmla="*/ 1048797 w 2509849"/>
              <a:gd name="connsiteY1" fmla="*/ 3597965 h 3896139"/>
              <a:gd name="connsiteX2" fmla="*/ 203971 w 2509849"/>
              <a:gd name="connsiteY2" fmla="*/ 2604052 h 3896139"/>
              <a:gd name="connsiteX3" fmla="*/ 5188 w 2509849"/>
              <a:gd name="connsiteY3" fmla="*/ 1808921 h 3896139"/>
              <a:gd name="connsiteX4" fmla="*/ 174153 w 2509849"/>
              <a:gd name="connsiteY4" fmla="*/ 1272208 h 3896139"/>
              <a:gd name="connsiteX5" fmla="*/ 1257519 w 2509849"/>
              <a:gd name="connsiteY5" fmla="*/ 347869 h 3896139"/>
              <a:gd name="connsiteX6" fmla="*/ 2460153 w 2509849"/>
              <a:gd name="connsiteY6" fmla="*/ 0 h 3896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9849" h="3896139">
                <a:moveTo>
                  <a:pt x="2509849" y="3896139"/>
                </a:moveTo>
                <a:cubicBezTo>
                  <a:pt x="1971479" y="3854726"/>
                  <a:pt x="1433110" y="3813313"/>
                  <a:pt x="1048797" y="3597965"/>
                </a:cubicBezTo>
                <a:cubicBezTo>
                  <a:pt x="664484" y="3382617"/>
                  <a:pt x="377906" y="2902226"/>
                  <a:pt x="203971" y="2604052"/>
                </a:cubicBezTo>
                <a:cubicBezTo>
                  <a:pt x="30036" y="2305878"/>
                  <a:pt x="10158" y="2030895"/>
                  <a:pt x="5188" y="1808921"/>
                </a:cubicBezTo>
                <a:cubicBezTo>
                  <a:pt x="218" y="1586947"/>
                  <a:pt x="-34569" y="1515717"/>
                  <a:pt x="174153" y="1272208"/>
                </a:cubicBezTo>
                <a:cubicBezTo>
                  <a:pt x="382875" y="1028699"/>
                  <a:pt x="876519" y="559904"/>
                  <a:pt x="1257519" y="347869"/>
                </a:cubicBezTo>
                <a:cubicBezTo>
                  <a:pt x="1638519" y="135834"/>
                  <a:pt x="2049336" y="67917"/>
                  <a:pt x="2460153" y="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643232" y="3339548"/>
            <a:ext cx="328567" cy="1093304"/>
          </a:xfrm>
          <a:custGeom>
            <a:avLst/>
            <a:gdLst>
              <a:gd name="connsiteX0" fmla="*/ 179480 w 328567"/>
              <a:gd name="connsiteY0" fmla="*/ 0 h 1093304"/>
              <a:gd name="connsiteX1" fmla="*/ 576 w 328567"/>
              <a:gd name="connsiteY1" fmla="*/ 427382 h 1093304"/>
              <a:gd name="connsiteX2" fmla="*/ 129785 w 328567"/>
              <a:gd name="connsiteY2" fmla="*/ 964095 h 1093304"/>
              <a:gd name="connsiteX3" fmla="*/ 328567 w 328567"/>
              <a:gd name="connsiteY3" fmla="*/ 1093304 h 1093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567" h="1093304">
                <a:moveTo>
                  <a:pt x="179480" y="0"/>
                </a:moveTo>
                <a:cubicBezTo>
                  <a:pt x="94169" y="133350"/>
                  <a:pt x="8858" y="266700"/>
                  <a:pt x="576" y="427382"/>
                </a:cubicBezTo>
                <a:cubicBezTo>
                  <a:pt x="-7706" y="588064"/>
                  <a:pt x="75120" y="853108"/>
                  <a:pt x="129785" y="964095"/>
                </a:cubicBezTo>
                <a:cubicBezTo>
                  <a:pt x="184450" y="1075082"/>
                  <a:pt x="256508" y="1084193"/>
                  <a:pt x="328567" y="1093304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180521" y="3190461"/>
            <a:ext cx="293520" cy="1043609"/>
          </a:xfrm>
          <a:custGeom>
            <a:avLst/>
            <a:gdLst>
              <a:gd name="connsiteX0" fmla="*/ 0 w 293520"/>
              <a:gd name="connsiteY0" fmla="*/ 0 h 1043609"/>
              <a:gd name="connsiteX1" fmla="*/ 288235 w 293520"/>
              <a:gd name="connsiteY1" fmla="*/ 556591 h 1043609"/>
              <a:gd name="connsiteX2" fmla="*/ 159026 w 293520"/>
              <a:gd name="connsiteY2" fmla="*/ 1043609 h 1043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3520" h="1043609">
                <a:moveTo>
                  <a:pt x="0" y="0"/>
                </a:moveTo>
                <a:cubicBezTo>
                  <a:pt x="130865" y="191328"/>
                  <a:pt x="261731" y="382656"/>
                  <a:pt x="288235" y="556591"/>
                </a:cubicBezTo>
                <a:cubicBezTo>
                  <a:pt x="314739" y="730526"/>
                  <a:pt x="236882" y="887067"/>
                  <a:pt x="159026" y="1043609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212573" y="4691270"/>
            <a:ext cx="1739348" cy="1413905"/>
          </a:xfrm>
          <a:custGeom>
            <a:avLst/>
            <a:gdLst>
              <a:gd name="connsiteX0" fmla="*/ 0 w 1739348"/>
              <a:gd name="connsiteY0" fmla="*/ 0 h 1413905"/>
              <a:gd name="connsiteX1" fmla="*/ 874644 w 1739348"/>
              <a:gd name="connsiteY1" fmla="*/ 1302026 h 1413905"/>
              <a:gd name="connsiteX2" fmla="*/ 1550505 w 1739348"/>
              <a:gd name="connsiteY2" fmla="*/ 1321904 h 1413905"/>
              <a:gd name="connsiteX3" fmla="*/ 1739348 w 1739348"/>
              <a:gd name="connsiteY3" fmla="*/ 1103243 h 141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9348" h="1413905">
                <a:moveTo>
                  <a:pt x="0" y="0"/>
                </a:moveTo>
                <a:cubicBezTo>
                  <a:pt x="308113" y="540854"/>
                  <a:pt x="616227" y="1081709"/>
                  <a:pt x="874644" y="1302026"/>
                </a:cubicBezTo>
                <a:cubicBezTo>
                  <a:pt x="1133062" y="1522343"/>
                  <a:pt x="1406388" y="1355035"/>
                  <a:pt x="1550505" y="1321904"/>
                </a:cubicBezTo>
                <a:cubicBezTo>
                  <a:pt x="1694622" y="1288774"/>
                  <a:pt x="1716985" y="1196008"/>
                  <a:pt x="1739348" y="1103243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42" idx="2"/>
          </p:cNvCxnSpPr>
          <p:nvPr/>
        </p:nvCxnSpPr>
        <p:spPr>
          <a:xfrm>
            <a:off x="3140995" y="4664760"/>
            <a:ext cx="10171" cy="761159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3299791" y="4015409"/>
            <a:ext cx="467139" cy="516834"/>
          </a:xfrm>
          <a:custGeom>
            <a:avLst/>
            <a:gdLst>
              <a:gd name="connsiteX0" fmla="*/ 0 w 467139"/>
              <a:gd name="connsiteY0" fmla="*/ 516834 h 516834"/>
              <a:gd name="connsiteX1" fmla="*/ 467139 w 467139"/>
              <a:gd name="connsiteY1" fmla="*/ 0 h 51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7139" h="516834">
                <a:moveTo>
                  <a:pt x="0" y="516834"/>
                </a:moveTo>
                <a:lnTo>
                  <a:pt x="467139" y="0"/>
                </a:ln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160643" y="2349969"/>
            <a:ext cx="1898374" cy="1913918"/>
          </a:xfrm>
          <a:custGeom>
            <a:avLst/>
            <a:gdLst>
              <a:gd name="connsiteX0" fmla="*/ 0 w 1898374"/>
              <a:gd name="connsiteY0" fmla="*/ 651648 h 1913918"/>
              <a:gd name="connsiteX1" fmla="*/ 914400 w 1898374"/>
              <a:gd name="connsiteY1" fmla="*/ 15544 h 1913918"/>
              <a:gd name="connsiteX2" fmla="*/ 1699591 w 1898374"/>
              <a:gd name="connsiteY2" fmla="*/ 1228118 h 1913918"/>
              <a:gd name="connsiteX3" fmla="*/ 1898374 w 1898374"/>
              <a:gd name="connsiteY3" fmla="*/ 1913918 h 191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8374" h="1913918">
                <a:moveTo>
                  <a:pt x="0" y="651648"/>
                </a:moveTo>
                <a:cubicBezTo>
                  <a:pt x="315567" y="285557"/>
                  <a:pt x="631135" y="-80534"/>
                  <a:pt x="914400" y="15544"/>
                </a:cubicBezTo>
                <a:cubicBezTo>
                  <a:pt x="1197665" y="111622"/>
                  <a:pt x="1535595" y="911722"/>
                  <a:pt x="1699591" y="1228118"/>
                </a:cubicBezTo>
                <a:cubicBezTo>
                  <a:pt x="1863587" y="1544514"/>
                  <a:pt x="1880980" y="1729216"/>
                  <a:pt x="1898374" y="1913918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279912" y="4621696"/>
            <a:ext cx="1709531" cy="844826"/>
          </a:xfrm>
          <a:custGeom>
            <a:avLst/>
            <a:gdLst>
              <a:gd name="connsiteX0" fmla="*/ 0 w 1709531"/>
              <a:gd name="connsiteY0" fmla="*/ 844826 h 844826"/>
              <a:gd name="connsiteX1" fmla="*/ 516835 w 1709531"/>
              <a:gd name="connsiteY1" fmla="*/ 655982 h 844826"/>
              <a:gd name="connsiteX2" fmla="*/ 1073426 w 1709531"/>
              <a:gd name="connsiteY2" fmla="*/ 606287 h 844826"/>
              <a:gd name="connsiteX3" fmla="*/ 1709531 w 1709531"/>
              <a:gd name="connsiteY3" fmla="*/ 0 h 84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9531" h="844826">
                <a:moveTo>
                  <a:pt x="0" y="844826"/>
                </a:moveTo>
                <a:cubicBezTo>
                  <a:pt x="168965" y="770282"/>
                  <a:pt x="337931" y="695738"/>
                  <a:pt x="516835" y="655982"/>
                </a:cubicBezTo>
                <a:cubicBezTo>
                  <a:pt x="695739" y="616226"/>
                  <a:pt x="874643" y="715617"/>
                  <a:pt x="1073426" y="606287"/>
                </a:cubicBezTo>
                <a:cubicBezTo>
                  <a:pt x="1272209" y="496957"/>
                  <a:pt x="1490870" y="248478"/>
                  <a:pt x="1709531" y="0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240156" y="4601817"/>
            <a:ext cx="1918252" cy="1679082"/>
          </a:xfrm>
          <a:custGeom>
            <a:avLst/>
            <a:gdLst>
              <a:gd name="connsiteX0" fmla="*/ 0 w 1918252"/>
              <a:gd name="connsiteY0" fmla="*/ 1202635 h 1679082"/>
              <a:gd name="connsiteX1" fmla="*/ 238539 w 1918252"/>
              <a:gd name="connsiteY1" fmla="*/ 1580322 h 1679082"/>
              <a:gd name="connsiteX2" fmla="*/ 934278 w 1918252"/>
              <a:gd name="connsiteY2" fmla="*/ 1600200 h 1679082"/>
              <a:gd name="connsiteX3" fmla="*/ 1699591 w 1918252"/>
              <a:gd name="connsiteY3" fmla="*/ 655983 h 1679082"/>
              <a:gd name="connsiteX4" fmla="*/ 1918252 w 1918252"/>
              <a:gd name="connsiteY4" fmla="*/ 0 h 1679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8252" h="1679082">
                <a:moveTo>
                  <a:pt x="0" y="1202635"/>
                </a:moveTo>
                <a:cubicBezTo>
                  <a:pt x="41413" y="1358348"/>
                  <a:pt x="82826" y="1514061"/>
                  <a:pt x="238539" y="1580322"/>
                </a:cubicBezTo>
                <a:cubicBezTo>
                  <a:pt x="394252" y="1646583"/>
                  <a:pt x="690769" y="1754256"/>
                  <a:pt x="934278" y="1600200"/>
                </a:cubicBezTo>
                <a:cubicBezTo>
                  <a:pt x="1177787" y="1446144"/>
                  <a:pt x="1535595" y="922683"/>
                  <a:pt x="1699591" y="655983"/>
                </a:cubicBezTo>
                <a:cubicBezTo>
                  <a:pt x="1863587" y="389283"/>
                  <a:pt x="1890919" y="194641"/>
                  <a:pt x="1918252" y="0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925956" y="3637822"/>
            <a:ext cx="1033669" cy="606187"/>
          </a:xfrm>
          <a:custGeom>
            <a:avLst/>
            <a:gdLst>
              <a:gd name="connsiteX0" fmla="*/ 0 w 1033669"/>
              <a:gd name="connsiteY0" fmla="*/ 39656 h 606187"/>
              <a:gd name="connsiteX1" fmla="*/ 298174 w 1033669"/>
              <a:gd name="connsiteY1" fmla="*/ 59535 h 606187"/>
              <a:gd name="connsiteX2" fmla="*/ 1033669 w 1033669"/>
              <a:gd name="connsiteY2" fmla="*/ 606187 h 60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3669" h="606187">
                <a:moveTo>
                  <a:pt x="0" y="39656"/>
                </a:moveTo>
                <a:cubicBezTo>
                  <a:pt x="62948" y="2384"/>
                  <a:pt x="125896" y="-34887"/>
                  <a:pt x="298174" y="59535"/>
                </a:cubicBezTo>
                <a:cubicBezTo>
                  <a:pt x="470452" y="153957"/>
                  <a:pt x="752060" y="380072"/>
                  <a:pt x="1033669" y="606187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770343" y="4045226"/>
            <a:ext cx="1238978" cy="566926"/>
          </a:xfrm>
          <a:custGeom>
            <a:avLst/>
            <a:gdLst>
              <a:gd name="connsiteX0" fmla="*/ 36343 w 1238978"/>
              <a:gd name="connsiteY0" fmla="*/ 0 h 566926"/>
              <a:gd name="connsiteX1" fmla="*/ 36343 w 1238978"/>
              <a:gd name="connsiteY1" fmla="*/ 377687 h 566926"/>
              <a:gd name="connsiteX2" fmla="*/ 414030 w 1238978"/>
              <a:gd name="connsiteY2" fmla="*/ 566531 h 566926"/>
              <a:gd name="connsiteX3" fmla="*/ 1238978 w 1238978"/>
              <a:gd name="connsiteY3" fmla="*/ 417444 h 566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8978" h="566926">
                <a:moveTo>
                  <a:pt x="36343" y="0"/>
                </a:moveTo>
                <a:cubicBezTo>
                  <a:pt x="4869" y="141632"/>
                  <a:pt x="-26605" y="283265"/>
                  <a:pt x="36343" y="377687"/>
                </a:cubicBezTo>
                <a:cubicBezTo>
                  <a:pt x="99291" y="472109"/>
                  <a:pt x="213591" y="559905"/>
                  <a:pt x="414030" y="566531"/>
                </a:cubicBezTo>
                <a:cubicBezTo>
                  <a:pt x="614469" y="573157"/>
                  <a:pt x="926723" y="495300"/>
                  <a:pt x="1238978" y="417444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99903" y="1925862"/>
            <a:ext cx="4900115" cy="2437416"/>
          </a:xfrm>
          <a:custGeom>
            <a:avLst/>
            <a:gdLst>
              <a:gd name="connsiteX0" fmla="*/ 354253 w 4900115"/>
              <a:gd name="connsiteY0" fmla="*/ 2437416 h 2437416"/>
              <a:gd name="connsiteX1" fmla="*/ 56079 w 4900115"/>
              <a:gd name="connsiteY1" fmla="*/ 976364 h 2437416"/>
              <a:gd name="connsiteX2" fmla="*/ 1348166 w 4900115"/>
              <a:gd name="connsiteY2" fmla="*/ 111660 h 2437416"/>
              <a:gd name="connsiteX3" fmla="*/ 3107392 w 4900115"/>
              <a:gd name="connsiteY3" fmla="*/ 42086 h 2437416"/>
              <a:gd name="connsiteX4" fmla="*/ 4250392 w 4900115"/>
              <a:gd name="connsiteY4" fmla="*/ 399895 h 2437416"/>
              <a:gd name="connsiteX5" fmla="*/ 4876557 w 4900115"/>
              <a:gd name="connsiteY5" fmla="*/ 1831129 h 2437416"/>
              <a:gd name="connsiteX6" fmla="*/ 4707592 w 4900115"/>
              <a:gd name="connsiteY6" fmla="*/ 2318147 h 2437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0115" h="2437416">
                <a:moveTo>
                  <a:pt x="354253" y="2437416"/>
                </a:moveTo>
                <a:cubicBezTo>
                  <a:pt x="122340" y="1900703"/>
                  <a:pt x="-109573" y="1363990"/>
                  <a:pt x="56079" y="976364"/>
                </a:cubicBezTo>
                <a:cubicBezTo>
                  <a:pt x="221731" y="588738"/>
                  <a:pt x="839614" y="267373"/>
                  <a:pt x="1348166" y="111660"/>
                </a:cubicBezTo>
                <a:cubicBezTo>
                  <a:pt x="1856718" y="-44053"/>
                  <a:pt x="2623688" y="-5953"/>
                  <a:pt x="3107392" y="42086"/>
                </a:cubicBezTo>
                <a:cubicBezTo>
                  <a:pt x="3591096" y="90125"/>
                  <a:pt x="3955531" y="101721"/>
                  <a:pt x="4250392" y="399895"/>
                </a:cubicBezTo>
                <a:cubicBezTo>
                  <a:pt x="4545253" y="698069"/>
                  <a:pt x="4800357" y="1511420"/>
                  <a:pt x="4876557" y="1831129"/>
                </a:cubicBezTo>
                <a:cubicBezTo>
                  <a:pt x="4952757" y="2150838"/>
                  <a:pt x="4830174" y="2234492"/>
                  <a:pt x="4707592" y="2318147"/>
                </a:cubicBezTo>
              </a:path>
            </a:pathLst>
          </a:custGeom>
          <a:noFill/>
          <a:ln w="28575"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Line 16"/>
          <p:cNvSpPr>
            <a:spLocks noChangeShapeType="1"/>
          </p:cNvSpPr>
          <p:nvPr/>
        </p:nvSpPr>
        <p:spPr bwMode="auto">
          <a:xfrm>
            <a:off x="7111279" y="5177061"/>
            <a:ext cx="2285996" cy="111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7"/>
          <p:cNvSpPr>
            <a:spLocks noChangeShapeType="1"/>
          </p:cNvSpPr>
          <p:nvPr/>
        </p:nvSpPr>
        <p:spPr bwMode="auto">
          <a:xfrm flipV="1">
            <a:off x="7111279" y="4796061"/>
            <a:ext cx="2285996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18"/>
          <p:cNvSpPr>
            <a:spLocks noChangeShapeType="1"/>
          </p:cNvSpPr>
          <p:nvPr/>
        </p:nvSpPr>
        <p:spPr bwMode="auto">
          <a:xfrm>
            <a:off x="7111279" y="4415062"/>
            <a:ext cx="228599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19"/>
          <p:cNvSpPr>
            <a:spLocks noChangeShapeType="1"/>
          </p:cNvSpPr>
          <p:nvPr/>
        </p:nvSpPr>
        <p:spPr bwMode="auto">
          <a:xfrm>
            <a:off x="7111279" y="4034062"/>
            <a:ext cx="2285996" cy="1116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20"/>
          <p:cNvSpPr>
            <a:spLocks noChangeShapeType="1"/>
          </p:cNvSpPr>
          <p:nvPr/>
        </p:nvSpPr>
        <p:spPr bwMode="auto">
          <a:xfrm>
            <a:off x="7111279" y="3653062"/>
            <a:ext cx="228599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21"/>
          <p:cNvSpPr>
            <a:spLocks noChangeShapeType="1"/>
          </p:cNvSpPr>
          <p:nvPr/>
        </p:nvSpPr>
        <p:spPr bwMode="auto">
          <a:xfrm>
            <a:off x="7111279" y="3272062"/>
            <a:ext cx="228599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22"/>
          <p:cNvSpPr>
            <a:spLocks noChangeShapeType="1"/>
          </p:cNvSpPr>
          <p:nvPr/>
        </p:nvSpPr>
        <p:spPr bwMode="auto">
          <a:xfrm>
            <a:off x="7111279" y="2129062"/>
            <a:ext cx="0" cy="3048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23"/>
          <p:cNvSpPr>
            <a:spLocks noChangeShapeType="1"/>
          </p:cNvSpPr>
          <p:nvPr/>
        </p:nvSpPr>
        <p:spPr bwMode="auto">
          <a:xfrm>
            <a:off x="7568479" y="2129062"/>
            <a:ext cx="0" cy="3048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4"/>
          <p:cNvSpPr>
            <a:spLocks noChangeShapeType="1"/>
          </p:cNvSpPr>
          <p:nvPr/>
        </p:nvSpPr>
        <p:spPr bwMode="auto">
          <a:xfrm>
            <a:off x="8025679" y="2129062"/>
            <a:ext cx="0" cy="3048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5"/>
          <p:cNvSpPr>
            <a:spLocks noChangeShapeType="1"/>
          </p:cNvSpPr>
          <p:nvPr/>
        </p:nvSpPr>
        <p:spPr bwMode="auto">
          <a:xfrm>
            <a:off x="8482878" y="2129062"/>
            <a:ext cx="1" cy="3048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>
            <a:off x="8940077" y="2129062"/>
            <a:ext cx="2" cy="3048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27"/>
          <p:cNvSpPr>
            <a:spLocks noChangeShapeType="1"/>
          </p:cNvSpPr>
          <p:nvPr/>
        </p:nvSpPr>
        <p:spPr bwMode="auto">
          <a:xfrm>
            <a:off x="9397276" y="2129062"/>
            <a:ext cx="3" cy="3048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Text Box 29"/>
          <p:cNvSpPr txBox="1">
            <a:spLocks noChangeArrowheads="1"/>
          </p:cNvSpPr>
          <p:nvPr/>
        </p:nvSpPr>
        <p:spPr bwMode="auto">
          <a:xfrm>
            <a:off x="9914804" y="4837337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" name="Text Box 30"/>
          <p:cNvSpPr txBox="1">
            <a:spLocks noChangeArrowheads="1"/>
          </p:cNvSpPr>
          <p:nvPr/>
        </p:nvSpPr>
        <p:spPr bwMode="auto">
          <a:xfrm>
            <a:off x="9930679" y="4491262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" name="Text Box 31"/>
          <p:cNvSpPr txBox="1">
            <a:spLocks noChangeArrowheads="1"/>
          </p:cNvSpPr>
          <p:nvPr/>
        </p:nvSpPr>
        <p:spPr bwMode="auto">
          <a:xfrm>
            <a:off x="9930679" y="4110262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" name="Text Box 32"/>
          <p:cNvSpPr txBox="1">
            <a:spLocks noChangeArrowheads="1"/>
          </p:cNvSpPr>
          <p:nvPr/>
        </p:nvSpPr>
        <p:spPr bwMode="auto">
          <a:xfrm>
            <a:off x="9930679" y="3729262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8" name="Text Box 33"/>
          <p:cNvSpPr txBox="1">
            <a:spLocks noChangeArrowheads="1"/>
          </p:cNvSpPr>
          <p:nvPr/>
        </p:nvSpPr>
        <p:spPr bwMode="auto">
          <a:xfrm>
            <a:off x="9930679" y="3348262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" name="Text Box 35"/>
          <p:cNvSpPr txBox="1">
            <a:spLocks noChangeArrowheads="1"/>
          </p:cNvSpPr>
          <p:nvPr/>
        </p:nvSpPr>
        <p:spPr bwMode="auto">
          <a:xfrm>
            <a:off x="6958879" y="5253262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" name="Text Box 36"/>
          <p:cNvSpPr txBox="1">
            <a:spLocks noChangeArrowheads="1"/>
          </p:cNvSpPr>
          <p:nvPr/>
        </p:nvSpPr>
        <p:spPr bwMode="auto">
          <a:xfrm>
            <a:off x="7416079" y="5253262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" name="Text Box 37"/>
          <p:cNvSpPr txBox="1">
            <a:spLocks noChangeArrowheads="1"/>
          </p:cNvSpPr>
          <p:nvPr/>
        </p:nvSpPr>
        <p:spPr bwMode="auto">
          <a:xfrm>
            <a:off x="7873279" y="5253262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" name="Text Box 38"/>
          <p:cNvSpPr txBox="1">
            <a:spLocks noChangeArrowheads="1"/>
          </p:cNvSpPr>
          <p:nvPr/>
        </p:nvSpPr>
        <p:spPr bwMode="auto">
          <a:xfrm>
            <a:off x="8330479" y="5253262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" name="Text Box 39"/>
          <p:cNvSpPr txBox="1">
            <a:spLocks noChangeArrowheads="1"/>
          </p:cNvSpPr>
          <p:nvPr/>
        </p:nvSpPr>
        <p:spPr bwMode="auto">
          <a:xfrm>
            <a:off x="8787679" y="5253262"/>
            <a:ext cx="3722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5" name="Text Box 40"/>
          <p:cNvSpPr txBox="1">
            <a:spLocks noChangeArrowheads="1"/>
          </p:cNvSpPr>
          <p:nvPr/>
        </p:nvSpPr>
        <p:spPr bwMode="auto">
          <a:xfrm>
            <a:off x="9244879" y="5253262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" name="Line 42"/>
          <p:cNvSpPr>
            <a:spLocks noChangeShapeType="1"/>
          </p:cNvSpPr>
          <p:nvPr/>
        </p:nvSpPr>
        <p:spPr bwMode="auto">
          <a:xfrm>
            <a:off x="8482877" y="4784898"/>
            <a:ext cx="940096" cy="1014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43"/>
          <p:cNvSpPr>
            <a:spLocks noChangeShapeType="1"/>
          </p:cNvSpPr>
          <p:nvPr/>
        </p:nvSpPr>
        <p:spPr bwMode="auto">
          <a:xfrm flipH="1" flipV="1">
            <a:off x="7103417" y="2129061"/>
            <a:ext cx="19014" cy="3076856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44"/>
          <p:cNvSpPr>
            <a:spLocks noChangeShapeType="1"/>
          </p:cNvSpPr>
          <p:nvPr/>
        </p:nvSpPr>
        <p:spPr bwMode="auto">
          <a:xfrm flipV="1">
            <a:off x="8482878" y="4073925"/>
            <a:ext cx="2595" cy="1103137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45"/>
          <p:cNvSpPr>
            <a:spLocks noChangeShapeType="1"/>
          </p:cNvSpPr>
          <p:nvPr/>
        </p:nvSpPr>
        <p:spPr bwMode="auto">
          <a:xfrm flipV="1">
            <a:off x="8940077" y="2520212"/>
            <a:ext cx="0" cy="151514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46"/>
          <p:cNvSpPr>
            <a:spLocks noChangeShapeType="1"/>
          </p:cNvSpPr>
          <p:nvPr/>
        </p:nvSpPr>
        <p:spPr bwMode="auto">
          <a:xfrm flipV="1">
            <a:off x="9393373" y="2129060"/>
            <a:ext cx="19179" cy="3030307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47"/>
          <p:cNvSpPr>
            <a:spLocks noChangeShapeType="1"/>
          </p:cNvSpPr>
          <p:nvPr/>
        </p:nvSpPr>
        <p:spPr bwMode="auto">
          <a:xfrm flipV="1">
            <a:off x="7111279" y="5177062"/>
            <a:ext cx="2285996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48"/>
          <p:cNvSpPr>
            <a:spLocks noChangeShapeType="1"/>
          </p:cNvSpPr>
          <p:nvPr/>
        </p:nvSpPr>
        <p:spPr bwMode="auto">
          <a:xfrm flipV="1">
            <a:off x="7111279" y="4415061"/>
            <a:ext cx="1371598" cy="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49"/>
          <p:cNvSpPr>
            <a:spLocks noChangeShapeType="1"/>
          </p:cNvSpPr>
          <p:nvPr/>
        </p:nvSpPr>
        <p:spPr bwMode="auto">
          <a:xfrm flipV="1">
            <a:off x="7099514" y="2129062"/>
            <a:ext cx="228599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20"/>
          <p:cNvSpPr>
            <a:spLocks noChangeShapeType="1"/>
          </p:cNvSpPr>
          <p:nvPr/>
        </p:nvSpPr>
        <p:spPr bwMode="auto">
          <a:xfrm>
            <a:off x="7087751" y="2891062"/>
            <a:ext cx="2309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Line 20"/>
          <p:cNvSpPr>
            <a:spLocks noChangeShapeType="1"/>
          </p:cNvSpPr>
          <p:nvPr/>
        </p:nvSpPr>
        <p:spPr bwMode="auto">
          <a:xfrm>
            <a:off x="7075987" y="2510062"/>
            <a:ext cx="232128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20"/>
          <p:cNvSpPr>
            <a:spLocks noChangeShapeType="1"/>
          </p:cNvSpPr>
          <p:nvPr/>
        </p:nvSpPr>
        <p:spPr bwMode="auto">
          <a:xfrm>
            <a:off x="7064223" y="2129062"/>
            <a:ext cx="233305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Text Box 33"/>
          <p:cNvSpPr txBox="1">
            <a:spLocks noChangeArrowheads="1"/>
          </p:cNvSpPr>
          <p:nvPr/>
        </p:nvSpPr>
        <p:spPr bwMode="auto">
          <a:xfrm>
            <a:off x="9930674" y="3002187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0" name="Text Box 33"/>
          <p:cNvSpPr txBox="1">
            <a:spLocks noChangeArrowheads="1"/>
          </p:cNvSpPr>
          <p:nvPr/>
        </p:nvSpPr>
        <p:spPr bwMode="auto">
          <a:xfrm>
            <a:off x="9930669" y="2656112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" name="Text Box 33"/>
          <p:cNvSpPr txBox="1">
            <a:spLocks noChangeArrowheads="1"/>
          </p:cNvSpPr>
          <p:nvPr/>
        </p:nvSpPr>
        <p:spPr bwMode="auto">
          <a:xfrm>
            <a:off x="9930664" y="2310037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" name="Text Box 33"/>
          <p:cNvSpPr txBox="1">
            <a:spLocks noChangeArrowheads="1"/>
          </p:cNvSpPr>
          <p:nvPr/>
        </p:nvSpPr>
        <p:spPr bwMode="auto">
          <a:xfrm>
            <a:off x="9930659" y="1963962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3" name="Line 48"/>
          <p:cNvSpPr>
            <a:spLocks noChangeShapeType="1"/>
          </p:cNvSpPr>
          <p:nvPr/>
        </p:nvSpPr>
        <p:spPr bwMode="auto">
          <a:xfrm>
            <a:off x="8029583" y="4041607"/>
            <a:ext cx="1363789" cy="78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Line 48"/>
          <p:cNvSpPr>
            <a:spLocks noChangeShapeType="1"/>
          </p:cNvSpPr>
          <p:nvPr/>
        </p:nvSpPr>
        <p:spPr bwMode="auto">
          <a:xfrm>
            <a:off x="8936173" y="3652262"/>
            <a:ext cx="449338" cy="79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Line 48"/>
          <p:cNvSpPr>
            <a:spLocks noChangeShapeType="1"/>
          </p:cNvSpPr>
          <p:nvPr/>
        </p:nvSpPr>
        <p:spPr bwMode="auto">
          <a:xfrm flipV="1">
            <a:off x="7122432" y="3267817"/>
            <a:ext cx="887974" cy="36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Line 48"/>
          <p:cNvSpPr>
            <a:spLocks noChangeShapeType="1"/>
          </p:cNvSpPr>
          <p:nvPr/>
        </p:nvSpPr>
        <p:spPr bwMode="auto">
          <a:xfrm>
            <a:off x="7568476" y="2875914"/>
            <a:ext cx="432530" cy="103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Line 48"/>
          <p:cNvSpPr>
            <a:spLocks noChangeShapeType="1"/>
          </p:cNvSpPr>
          <p:nvPr/>
        </p:nvSpPr>
        <p:spPr bwMode="auto">
          <a:xfrm flipV="1">
            <a:off x="7568476" y="2520212"/>
            <a:ext cx="1828795" cy="216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Line 45"/>
          <p:cNvSpPr>
            <a:spLocks noChangeShapeType="1"/>
          </p:cNvSpPr>
          <p:nvPr/>
        </p:nvSpPr>
        <p:spPr bwMode="auto">
          <a:xfrm flipV="1">
            <a:off x="8025678" y="2520211"/>
            <a:ext cx="3905" cy="190477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Line 44"/>
          <p:cNvSpPr>
            <a:spLocks noChangeShapeType="1"/>
          </p:cNvSpPr>
          <p:nvPr/>
        </p:nvSpPr>
        <p:spPr bwMode="auto">
          <a:xfrm flipV="1">
            <a:off x="7551905" y="2149370"/>
            <a:ext cx="2595" cy="1103137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63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6" y="22862"/>
            <a:ext cx="9144000" cy="56170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Viditelnostní repretentace rovinného 2-souvislého grafu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584564"/>
            <a:ext cx="11874137" cy="6142807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 smtClean="0"/>
              <a:t>Thm</a:t>
            </a:r>
            <a:r>
              <a:rPr lang="en-US" sz="2000" b="1" dirty="0" smtClean="0"/>
              <a:t>: </a:t>
            </a:r>
            <a:r>
              <a:rPr lang="cs-CZ" sz="2000" dirty="0"/>
              <a:t>K</a:t>
            </a:r>
            <a:r>
              <a:rPr lang="cs-CZ" sz="2000" dirty="0" smtClean="0"/>
              <a:t>aždý rovinný vrcholově-2-souvislý graf má reprezentaci, ve které vrcholy jsou reprezentovány disjunktními vodorovnými úsečkami, stěny jsou reprezentovány disjunktními svislými úsečkami a hrany odpovídají obdélníkům v této reprezentaci.</a:t>
            </a:r>
          </a:p>
          <a:p>
            <a:pPr algn="l"/>
            <a:r>
              <a:rPr lang="cs-CZ" sz="2000" b="1" dirty="0" smtClean="0"/>
              <a:t>Důkaz konstrukcí:</a:t>
            </a:r>
          </a:p>
        </p:txBody>
      </p:sp>
      <p:sp>
        <p:nvSpPr>
          <p:cNvPr id="25" name="Oval 8"/>
          <p:cNvSpPr>
            <a:spLocks noChangeArrowheads="1"/>
          </p:cNvSpPr>
          <p:nvPr/>
        </p:nvSpPr>
        <p:spPr bwMode="auto">
          <a:xfrm>
            <a:off x="2008029" y="4234735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6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6" name="Oval 9"/>
          <p:cNvSpPr>
            <a:spLocks noChangeArrowheads="1"/>
          </p:cNvSpPr>
          <p:nvPr/>
        </p:nvSpPr>
        <p:spPr bwMode="auto">
          <a:xfrm>
            <a:off x="3608364" y="4790286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4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7" name="Oval 10"/>
          <p:cNvSpPr>
            <a:spLocks noChangeArrowheads="1"/>
          </p:cNvSpPr>
          <p:nvPr/>
        </p:nvSpPr>
        <p:spPr bwMode="auto">
          <a:xfrm>
            <a:off x="2846366" y="2330824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9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8" name="Oval 11"/>
          <p:cNvSpPr>
            <a:spLocks noChangeArrowheads="1"/>
          </p:cNvSpPr>
          <p:nvPr/>
        </p:nvSpPr>
        <p:spPr bwMode="auto">
          <a:xfrm>
            <a:off x="2883811" y="6223711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1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9" name="Oval 12"/>
          <p:cNvSpPr>
            <a:spLocks noChangeArrowheads="1"/>
          </p:cNvSpPr>
          <p:nvPr/>
        </p:nvSpPr>
        <p:spPr bwMode="auto">
          <a:xfrm>
            <a:off x="2310198" y="5471351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3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30" name="Oval 13"/>
          <p:cNvSpPr>
            <a:spLocks noChangeArrowheads="1"/>
          </p:cNvSpPr>
          <p:nvPr/>
        </p:nvSpPr>
        <p:spPr bwMode="auto">
          <a:xfrm>
            <a:off x="3546702" y="2767956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8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31" name="Oval 14"/>
          <p:cNvSpPr>
            <a:spLocks noChangeArrowheads="1"/>
          </p:cNvSpPr>
          <p:nvPr/>
        </p:nvSpPr>
        <p:spPr bwMode="auto">
          <a:xfrm>
            <a:off x="3890433" y="4022669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5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32" name="Oval 15"/>
          <p:cNvSpPr>
            <a:spLocks noChangeArrowheads="1"/>
          </p:cNvSpPr>
          <p:nvPr/>
        </p:nvSpPr>
        <p:spPr bwMode="auto">
          <a:xfrm>
            <a:off x="3420197" y="5509124"/>
            <a:ext cx="308881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2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33" name="Line 50"/>
          <p:cNvSpPr>
            <a:spLocks noChangeShapeType="1"/>
          </p:cNvSpPr>
          <p:nvPr/>
        </p:nvSpPr>
        <p:spPr bwMode="auto">
          <a:xfrm>
            <a:off x="2243478" y="4539535"/>
            <a:ext cx="133441" cy="93181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51"/>
          <p:cNvSpPr>
            <a:spLocks noChangeShapeType="1"/>
          </p:cNvSpPr>
          <p:nvPr/>
        </p:nvSpPr>
        <p:spPr bwMode="auto">
          <a:xfrm>
            <a:off x="2497297" y="5726079"/>
            <a:ext cx="412930" cy="52610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52"/>
          <p:cNvSpPr>
            <a:spLocks noChangeShapeType="1"/>
          </p:cNvSpPr>
          <p:nvPr/>
        </p:nvSpPr>
        <p:spPr bwMode="auto">
          <a:xfrm flipV="1">
            <a:off x="2546441" y="5000761"/>
            <a:ext cx="1109030" cy="52317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53"/>
          <p:cNvSpPr>
            <a:spLocks noChangeShapeType="1"/>
          </p:cNvSpPr>
          <p:nvPr/>
        </p:nvSpPr>
        <p:spPr bwMode="auto">
          <a:xfrm flipV="1">
            <a:off x="3114715" y="5760158"/>
            <a:ext cx="393321" cy="4920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54"/>
          <p:cNvSpPr>
            <a:spLocks noChangeShapeType="1"/>
          </p:cNvSpPr>
          <p:nvPr/>
        </p:nvSpPr>
        <p:spPr bwMode="auto">
          <a:xfrm flipV="1">
            <a:off x="3655471" y="5086170"/>
            <a:ext cx="73607" cy="44163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56"/>
          <p:cNvSpPr>
            <a:spLocks noChangeShapeType="1"/>
          </p:cNvSpPr>
          <p:nvPr/>
        </p:nvSpPr>
        <p:spPr bwMode="auto">
          <a:xfrm flipV="1">
            <a:off x="2301284" y="3758698"/>
            <a:ext cx="567178" cy="54554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57"/>
          <p:cNvSpPr>
            <a:spLocks noChangeShapeType="1"/>
          </p:cNvSpPr>
          <p:nvPr/>
        </p:nvSpPr>
        <p:spPr bwMode="auto">
          <a:xfrm>
            <a:off x="3188611" y="2565811"/>
            <a:ext cx="360502" cy="2607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57"/>
          <p:cNvSpPr>
            <a:spLocks noChangeShapeType="1"/>
          </p:cNvSpPr>
          <p:nvPr/>
        </p:nvSpPr>
        <p:spPr bwMode="auto">
          <a:xfrm flipH="1">
            <a:off x="2203302" y="2635624"/>
            <a:ext cx="724735" cy="16294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Oval 14"/>
          <p:cNvSpPr>
            <a:spLocks noChangeArrowheads="1"/>
          </p:cNvSpPr>
          <p:nvPr/>
        </p:nvSpPr>
        <p:spPr bwMode="auto">
          <a:xfrm>
            <a:off x="2802282" y="3507941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>
                <a:latin typeface="Times New Roman" panose="02020603050405020304" pitchFamily="18" charset="0"/>
              </a:rPr>
              <a:t>7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4" name="Line 56"/>
          <p:cNvSpPr>
            <a:spLocks noChangeShapeType="1"/>
          </p:cNvSpPr>
          <p:nvPr/>
        </p:nvSpPr>
        <p:spPr bwMode="auto">
          <a:xfrm flipV="1">
            <a:off x="3088598" y="2993481"/>
            <a:ext cx="519482" cy="59883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3"/>
          <p:cNvSpPr>
            <a:spLocks noChangeShapeType="1"/>
          </p:cNvSpPr>
          <p:nvPr/>
        </p:nvSpPr>
        <p:spPr bwMode="auto">
          <a:xfrm flipV="1">
            <a:off x="3847076" y="4357568"/>
            <a:ext cx="137877" cy="39968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3"/>
          <p:cNvSpPr>
            <a:spLocks noChangeShapeType="1"/>
          </p:cNvSpPr>
          <p:nvPr/>
        </p:nvSpPr>
        <p:spPr bwMode="auto">
          <a:xfrm flipH="1" flipV="1">
            <a:off x="3729078" y="3072756"/>
            <a:ext cx="287738" cy="91963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H="1" flipV="1">
            <a:off x="3655471" y="3079934"/>
            <a:ext cx="73607" cy="167731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64926" y="4295286"/>
            <a:ext cx="337931" cy="3996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47330" y="2980895"/>
            <a:ext cx="337931" cy="3996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972029" y="4265078"/>
            <a:ext cx="337931" cy="3996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945749" y="5425919"/>
            <a:ext cx="337931" cy="3996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729078" y="3624793"/>
            <a:ext cx="239225" cy="3996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998522" y="4234735"/>
            <a:ext cx="337931" cy="3996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endCxn id="40" idx="1"/>
          </p:cNvCxnSpPr>
          <p:nvPr/>
        </p:nvCxnSpPr>
        <p:spPr>
          <a:xfrm flipV="1">
            <a:off x="1302857" y="3180736"/>
            <a:ext cx="1544473" cy="1176832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1321904" y="4601817"/>
            <a:ext cx="1649895" cy="368190"/>
          </a:xfrm>
          <a:custGeom>
            <a:avLst/>
            <a:gdLst>
              <a:gd name="connsiteX0" fmla="*/ 0 w 1649895"/>
              <a:gd name="connsiteY0" fmla="*/ 59635 h 368190"/>
              <a:gd name="connsiteX1" fmla="*/ 755374 w 1649895"/>
              <a:gd name="connsiteY1" fmla="*/ 367748 h 368190"/>
              <a:gd name="connsiteX2" fmla="*/ 1649895 w 1649895"/>
              <a:gd name="connsiteY2" fmla="*/ 0 h 368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49895" h="368190">
                <a:moveTo>
                  <a:pt x="0" y="59635"/>
                </a:moveTo>
                <a:cubicBezTo>
                  <a:pt x="240196" y="218661"/>
                  <a:pt x="480392" y="377687"/>
                  <a:pt x="755374" y="367748"/>
                </a:cubicBezTo>
                <a:cubicBezTo>
                  <a:pt x="1030357" y="357809"/>
                  <a:pt x="1340126" y="178904"/>
                  <a:pt x="1649895" y="0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72498" y="2484783"/>
            <a:ext cx="2509849" cy="3896139"/>
          </a:xfrm>
          <a:custGeom>
            <a:avLst/>
            <a:gdLst>
              <a:gd name="connsiteX0" fmla="*/ 2509849 w 2509849"/>
              <a:gd name="connsiteY0" fmla="*/ 3896139 h 3896139"/>
              <a:gd name="connsiteX1" fmla="*/ 1048797 w 2509849"/>
              <a:gd name="connsiteY1" fmla="*/ 3597965 h 3896139"/>
              <a:gd name="connsiteX2" fmla="*/ 203971 w 2509849"/>
              <a:gd name="connsiteY2" fmla="*/ 2604052 h 3896139"/>
              <a:gd name="connsiteX3" fmla="*/ 5188 w 2509849"/>
              <a:gd name="connsiteY3" fmla="*/ 1808921 h 3896139"/>
              <a:gd name="connsiteX4" fmla="*/ 174153 w 2509849"/>
              <a:gd name="connsiteY4" fmla="*/ 1272208 h 3896139"/>
              <a:gd name="connsiteX5" fmla="*/ 1257519 w 2509849"/>
              <a:gd name="connsiteY5" fmla="*/ 347869 h 3896139"/>
              <a:gd name="connsiteX6" fmla="*/ 2460153 w 2509849"/>
              <a:gd name="connsiteY6" fmla="*/ 0 h 3896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9849" h="3896139">
                <a:moveTo>
                  <a:pt x="2509849" y="3896139"/>
                </a:moveTo>
                <a:cubicBezTo>
                  <a:pt x="1971479" y="3854726"/>
                  <a:pt x="1433110" y="3813313"/>
                  <a:pt x="1048797" y="3597965"/>
                </a:cubicBezTo>
                <a:cubicBezTo>
                  <a:pt x="664484" y="3382617"/>
                  <a:pt x="377906" y="2902226"/>
                  <a:pt x="203971" y="2604052"/>
                </a:cubicBezTo>
                <a:cubicBezTo>
                  <a:pt x="30036" y="2305878"/>
                  <a:pt x="10158" y="2030895"/>
                  <a:pt x="5188" y="1808921"/>
                </a:cubicBezTo>
                <a:cubicBezTo>
                  <a:pt x="218" y="1586947"/>
                  <a:pt x="-34569" y="1515717"/>
                  <a:pt x="174153" y="1272208"/>
                </a:cubicBezTo>
                <a:cubicBezTo>
                  <a:pt x="382875" y="1028699"/>
                  <a:pt x="876519" y="559904"/>
                  <a:pt x="1257519" y="347869"/>
                </a:cubicBezTo>
                <a:cubicBezTo>
                  <a:pt x="1638519" y="135834"/>
                  <a:pt x="2049336" y="67917"/>
                  <a:pt x="2460153" y="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643232" y="3339548"/>
            <a:ext cx="328567" cy="1093304"/>
          </a:xfrm>
          <a:custGeom>
            <a:avLst/>
            <a:gdLst>
              <a:gd name="connsiteX0" fmla="*/ 179480 w 328567"/>
              <a:gd name="connsiteY0" fmla="*/ 0 h 1093304"/>
              <a:gd name="connsiteX1" fmla="*/ 576 w 328567"/>
              <a:gd name="connsiteY1" fmla="*/ 427382 h 1093304"/>
              <a:gd name="connsiteX2" fmla="*/ 129785 w 328567"/>
              <a:gd name="connsiteY2" fmla="*/ 964095 h 1093304"/>
              <a:gd name="connsiteX3" fmla="*/ 328567 w 328567"/>
              <a:gd name="connsiteY3" fmla="*/ 1093304 h 1093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567" h="1093304">
                <a:moveTo>
                  <a:pt x="179480" y="0"/>
                </a:moveTo>
                <a:cubicBezTo>
                  <a:pt x="94169" y="133350"/>
                  <a:pt x="8858" y="266700"/>
                  <a:pt x="576" y="427382"/>
                </a:cubicBezTo>
                <a:cubicBezTo>
                  <a:pt x="-7706" y="588064"/>
                  <a:pt x="75120" y="853108"/>
                  <a:pt x="129785" y="964095"/>
                </a:cubicBezTo>
                <a:cubicBezTo>
                  <a:pt x="184450" y="1075082"/>
                  <a:pt x="256508" y="1084193"/>
                  <a:pt x="328567" y="1093304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180521" y="3190461"/>
            <a:ext cx="293520" cy="1043609"/>
          </a:xfrm>
          <a:custGeom>
            <a:avLst/>
            <a:gdLst>
              <a:gd name="connsiteX0" fmla="*/ 0 w 293520"/>
              <a:gd name="connsiteY0" fmla="*/ 0 h 1043609"/>
              <a:gd name="connsiteX1" fmla="*/ 288235 w 293520"/>
              <a:gd name="connsiteY1" fmla="*/ 556591 h 1043609"/>
              <a:gd name="connsiteX2" fmla="*/ 159026 w 293520"/>
              <a:gd name="connsiteY2" fmla="*/ 1043609 h 1043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3520" h="1043609">
                <a:moveTo>
                  <a:pt x="0" y="0"/>
                </a:moveTo>
                <a:cubicBezTo>
                  <a:pt x="130865" y="191328"/>
                  <a:pt x="261731" y="382656"/>
                  <a:pt x="288235" y="556591"/>
                </a:cubicBezTo>
                <a:cubicBezTo>
                  <a:pt x="314739" y="730526"/>
                  <a:pt x="236882" y="887067"/>
                  <a:pt x="159026" y="1043609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212573" y="4691270"/>
            <a:ext cx="1739348" cy="1413905"/>
          </a:xfrm>
          <a:custGeom>
            <a:avLst/>
            <a:gdLst>
              <a:gd name="connsiteX0" fmla="*/ 0 w 1739348"/>
              <a:gd name="connsiteY0" fmla="*/ 0 h 1413905"/>
              <a:gd name="connsiteX1" fmla="*/ 874644 w 1739348"/>
              <a:gd name="connsiteY1" fmla="*/ 1302026 h 1413905"/>
              <a:gd name="connsiteX2" fmla="*/ 1550505 w 1739348"/>
              <a:gd name="connsiteY2" fmla="*/ 1321904 h 1413905"/>
              <a:gd name="connsiteX3" fmla="*/ 1739348 w 1739348"/>
              <a:gd name="connsiteY3" fmla="*/ 1103243 h 141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9348" h="1413905">
                <a:moveTo>
                  <a:pt x="0" y="0"/>
                </a:moveTo>
                <a:cubicBezTo>
                  <a:pt x="308113" y="540854"/>
                  <a:pt x="616227" y="1081709"/>
                  <a:pt x="874644" y="1302026"/>
                </a:cubicBezTo>
                <a:cubicBezTo>
                  <a:pt x="1133062" y="1522343"/>
                  <a:pt x="1406388" y="1355035"/>
                  <a:pt x="1550505" y="1321904"/>
                </a:cubicBezTo>
                <a:cubicBezTo>
                  <a:pt x="1694622" y="1288774"/>
                  <a:pt x="1716985" y="1196008"/>
                  <a:pt x="1739348" y="1103243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42" idx="2"/>
          </p:cNvCxnSpPr>
          <p:nvPr/>
        </p:nvCxnSpPr>
        <p:spPr>
          <a:xfrm>
            <a:off x="3140995" y="4664760"/>
            <a:ext cx="10171" cy="761159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3299791" y="4015409"/>
            <a:ext cx="467139" cy="516834"/>
          </a:xfrm>
          <a:custGeom>
            <a:avLst/>
            <a:gdLst>
              <a:gd name="connsiteX0" fmla="*/ 0 w 467139"/>
              <a:gd name="connsiteY0" fmla="*/ 516834 h 516834"/>
              <a:gd name="connsiteX1" fmla="*/ 467139 w 467139"/>
              <a:gd name="connsiteY1" fmla="*/ 0 h 51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7139" h="516834">
                <a:moveTo>
                  <a:pt x="0" y="516834"/>
                </a:moveTo>
                <a:lnTo>
                  <a:pt x="467139" y="0"/>
                </a:ln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160643" y="2349969"/>
            <a:ext cx="1898374" cy="1913918"/>
          </a:xfrm>
          <a:custGeom>
            <a:avLst/>
            <a:gdLst>
              <a:gd name="connsiteX0" fmla="*/ 0 w 1898374"/>
              <a:gd name="connsiteY0" fmla="*/ 651648 h 1913918"/>
              <a:gd name="connsiteX1" fmla="*/ 914400 w 1898374"/>
              <a:gd name="connsiteY1" fmla="*/ 15544 h 1913918"/>
              <a:gd name="connsiteX2" fmla="*/ 1699591 w 1898374"/>
              <a:gd name="connsiteY2" fmla="*/ 1228118 h 1913918"/>
              <a:gd name="connsiteX3" fmla="*/ 1898374 w 1898374"/>
              <a:gd name="connsiteY3" fmla="*/ 1913918 h 191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8374" h="1913918">
                <a:moveTo>
                  <a:pt x="0" y="651648"/>
                </a:moveTo>
                <a:cubicBezTo>
                  <a:pt x="315567" y="285557"/>
                  <a:pt x="631135" y="-80534"/>
                  <a:pt x="914400" y="15544"/>
                </a:cubicBezTo>
                <a:cubicBezTo>
                  <a:pt x="1197665" y="111622"/>
                  <a:pt x="1535595" y="911722"/>
                  <a:pt x="1699591" y="1228118"/>
                </a:cubicBezTo>
                <a:cubicBezTo>
                  <a:pt x="1863587" y="1544514"/>
                  <a:pt x="1880980" y="1729216"/>
                  <a:pt x="1898374" y="1913918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279912" y="4621696"/>
            <a:ext cx="1709531" cy="844826"/>
          </a:xfrm>
          <a:custGeom>
            <a:avLst/>
            <a:gdLst>
              <a:gd name="connsiteX0" fmla="*/ 0 w 1709531"/>
              <a:gd name="connsiteY0" fmla="*/ 844826 h 844826"/>
              <a:gd name="connsiteX1" fmla="*/ 516835 w 1709531"/>
              <a:gd name="connsiteY1" fmla="*/ 655982 h 844826"/>
              <a:gd name="connsiteX2" fmla="*/ 1073426 w 1709531"/>
              <a:gd name="connsiteY2" fmla="*/ 606287 h 844826"/>
              <a:gd name="connsiteX3" fmla="*/ 1709531 w 1709531"/>
              <a:gd name="connsiteY3" fmla="*/ 0 h 84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9531" h="844826">
                <a:moveTo>
                  <a:pt x="0" y="844826"/>
                </a:moveTo>
                <a:cubicBezTo>
                  <a:pt x="168965" y="770282"/>
                  <a:pt x="337931" y="695738"/>
                  <a:pt x="516835" y="655982"/>
                </a:cubicBezTo>
                <a:cubicBezTo>
                  <a:pt x="695739" y="616226"/>
                  <a:pt x="874643" y="715617"/>
                  <a:pt x="1073426" y="606287"/>
                </a:cubicBezTo>
                <a:cubicBezTo>
                  <a:pt x="1272209" y="496957"/>
                  <a:pt x="1490870" y="248478"/>
                  <a:pt x="1709531" y="0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240156" y="4601817"/>
            <a:ext cx="1918252" cy="1679082"/>
          </a:xfrm>
          <a:custGeom>
            <a:avLst/>
            <a:gdLst>
              <a:gd name="connsiteX0" fmla="*/ 0 w 1918252"/>
              <a:gd name="connsiteY0" fmla="*/ 1202635 h 1679082"/>
              <a:gd name="connsiteX1" fmla="*/ 238539 w 1918252"/>
              <a:gd name="connsiteY1" fmla="*/ 1580322 h 1679082"/>
              <a:gd name="connsiteX2" fmla="*/ 934278 w 1918252"/>
              <a:gd name="connsiteY2" fmla="*/ 1600200 h 1679082"/>
              <a:gd name="connsiteX3" fmla="*/ 1699591 w 1918252"/>
              <a:gd name="connsiteY3" fmla="*/ 655983 h 1679082"/>
              <a:gd name="connsiteX4" fmla="*/ 1918252 w 1918252"/>
              <a:gd name="connsiteY4" fmla="*/ 0 h 1679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8252" h="1679082">
                <a:moveTo>
                  <a:pt x="0" y="1202635"/>
                </a:moveTo>
                <a:cubicBezTo>
                  <a:pt x="41413" y="1358348"/>
                  <a:pt x="82826" y="1514061"/>
                  <a:pt x="238539" y="1580322"/>
                </a:cubicBezTo>
                <a:cubicBezTo>
                  <a:pt x="394252" y="1646583"/>
                  <a:pt x="690769" y="1754256"/>
                  <a:pt x="934278" y="1600200"/>
                </a:cubicBezTo>
                <a:cubicBezTo>
                  <a:pt x="1177787" y="1446144"/>
                  <a:pt x="1535595" y="922683"/>
                  <a:pt x="1699591" y="655983"/>
                </a:cubicBezTo>
                <a:cubicBezTo>
                  <a:pt x="1863587" y="389283"/>
                  <a:pt x="1890919" y="194641"/>
                  <a:pt x="1918252" y="0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925956" y="3637822"/>
            <a:ext cx="1033669" cy="606187"/>
          </a:xfrm>
          <a:custGeom>
            <a:avLst/>
            <a:gdLst>
              <a:gd name="connsiteX0" fmla="*/ 0 w 1033669"/>
              <a:gd name="connsiteY0" fmla="*/ 39656 h 606187"/>
              <a:gd name="connsiteX1" fmla="*/ 298174 w 1033669"/>
              <a:gd name="connsiteY1" fmla="*/ 59535 h 606187"/>
              <a:gd name="connsiteX2" fmla="*/ 1033669 w 1033669"/>
              <a:gd name="connsiteY2" fmla="*/ 606187 h 60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3669" h="606187">
                <a:moveTo>
                  <a:pt x="0" y="39656"/>
                </a:moveTo>
                <a:cubicBezTo>
                  <a:pt x="62948" y="2384"/>
                  <a:pt x="125896" y="-34887"/>
                  <a:pt x="298174" y="59535"/>
                </a:cubicBezTo>
                <a:cubicBezTo>
                  <a:pt x="470452" y="153957"/>
                  <a:pt x="752060" y="380072"/>
                  <a:pt x="1033669" y="606187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770343" y="4045226"/>
            <a:ext cx="1238978" cy="566926"/>
          </a:xfrm>
          <a:custGeom>
            <a:avLst/>
            <a:gdLst>
              <a:gd name="connsiteX0" fmla="*/ 36343 w 1238978"/>
              <a:gd name="connsiteY0" fmla="*/ 0 h 566926"/>
              <a:gd name="connsiteX1" fmla="*/ 36343 w 1238978"/>
              <a:gd name="connsiteY1" fmla="*/ 377687 h 566926"/>
              <a:gd name="connsiteX2" fmla="*/ 414030 w 1238978"/>
              <a:gd name="connsiteY2" fmla="*/ 566531 h 566926"/>
              <a:gd name="connsiteX3" fmla="*/ 1238978 w 1238978"/>
              <a:gd name="connsiteY3" fmla="*/ 417444 h 566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8978" h="566926">
                <a:moveTo>
                  <a:pt x="36343" y="0"/>
                </a:moveTo>
                <a:cubicBezTo>
                  <a:pt x="4869" y="141632"/>
                  <a:pt x="-26605" y="283265"/>
                  <a:pt x="36343" y="377687"/>
                </a:cubicBezTo>
                <a:cubicBezTo>
                  <a:pt x="99291" y="472109"/>
                  <a:pt x="213591" y="559905"/>
                  <a:pt x="414030" y="566531"/>
                </a:cubicBezTo>
                <a:cubicBezTo>
                  <a:pt x="614469" y="573157"/>
                  <a:pt x="926723" y="495300"/>
                  <a:pt x="1238978" y="417444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99903" y="1925862"/>
            <a:ext cx="4900115" cy="2437416"/>
          </a:xfrm>
          <a:custGeom>
            <a:avLst/>
            <a:gdLst>
              <a:gd name="connsiteX0" fmla="*/ 354253 w 4900115"/>
              <a:gd name="connsiteY0" fmla="*/ 2437416 h 2437416"/>
              <a:gd name="connsiteX1" fmla="*/ 56079 w 4900115"/>
              <a:gd name="connsiteY1" fmla="*/ 976364 h 2437416"/>
              <a:gd name="connsiteX2" fmla="*/ 1348166 w 4900115"/>
              <a:gd name="connsiteY2" fmla="*/ 111660 h 2437416"/>
              <a:gd name="connsiteX3" fmla="*/ 3107392 w 4900115"/>
              <a:gd name="connsiteY3" fmla="*/ 42086 h 2437416"/>
              <a:gd name="connsiteX4" fmla="*/ 4250392 w 4900115"/>
              <a:gd name="connsiteY4" fmla="*/ 399895 h 2437416"/>
              <a:gd name="connsiteX5" fmla="*/ 4876557 w 4900115"/>
              <a:gd name="connsiteY5" fmla="*/ 1831129 h 2437416"/>
              <a:gd name="connsiteX6" fmla="*/ 4707592 w 4900115"/>
              <a:gd name="connsiteY6" fmla="*/ 2318147 h 2437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0115" h="2437416">
                <a:moveTo>
                  <a:pt x="354253" y="2437416"/>
                </a:moveTo>
                <a:cubicBezTo>
                  <a:pt x="122340" y="1900703"/>
                  <a:pt x="-109573" y="1363990"/>
                  <a:pt x="56079" y="976364"/>
                </a:cubicBezTo>
                <a:cubicBezTo>
                  <a:pt x="221731" y="588738"/>
                  <a:pt x="839614" y="267373"/>
                  <a:pt x="1348166" y="111660"/>
                </a:cubicBezTo>
                <a:cubicBezTo>
                  <a:pt x="1856718" y="-44053"/>
                  <a:pt x="2623688" y="-5953"/>
                  <a:pt x="3107392" y="42086"/>
                </a:cubicBezTo>
                <a:cubicBezTo>
                  <a:pt x="3591096" y="90125"/>
                  <a:pt x="3955531" y="101721"/>
                  <a:pt x="4250392" y="399895"/>
                </a:cubicBezTo>
                <a:cubicBezTo>
                  <a:pt x="4545253" y="698069"/>
                  <a:pt x="4800357" y="1511420"/>
                  <a:pt x="4876557" y="1831129"/>
                </a:cubicBezTo>
                <a:cubicBezTo>
                  <a:pt x="4952757" y="2150838"/>
                  <a:pt x="4830174" y="2234492"/>
                  <a:pt x="4707592" y="2318147"/>
                </a:cubicBezTo>
              </a:path>
            </a:pathLst>
          </a:custGeom>
          <a:noFill/>
          <a:ln w="28575"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Line 16"/>
          <p:cNvSpPr>
            <a:spLocks noChangeShapeType="1"/>
          </p:cNvSpPr>
          <p:nvPr/>
        </p:nvSpPr>
        <p:spPr bwMode="auto">
          <a:xfrm>
            <a:off x="7111279" y="5177061"/>
            <a:ext cx="2285996" cy="111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7"/>
          <p:cNvSpPr>
            <a:spLocks noChangeShapeType="1"/>
          </p:cNvSpPr>
          <p:nvPr/>
        </p:nvSpPr>
        <p:spPr bwMode="auto">
          <a:xfrm flipV="1">
            <a:off x="7111279" y="4796061"/>
            <a:ext cx="2285996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18"/>
          <p:cNvSpPr>
            <a:spLocks noChangeShapeType="1"/>
          </p:cNvSpPr>
          <p:nvPr/>
        </p:nvSpPr>
        <p:spPr bwMode="auto">
          <a:xfrm>
            <a:off x="7111279" y="4415062"/>
            <a:ext cx="228599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19"/>
          <p:cNvSpPr>
            <a:spLocks noChangeShapeType="1"/>
          </p:cNvSpPr>
          <p:nvPr/>
        </p:nvSpPr>
        <p:spPr bwMode="auto">
          <a:xfrm>
            <a:off x="7111279" y="4034062"/>
            <a:ext cx="2285996" cy="1116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20"/>
          <p:cNvSpPr>
            <a:spLocks noChangeShapeType="1"/>
          </p:cNvSpPr>
          <p:nvPr/>
        </p:nvSpPr>
        <p:spPr bwMode="auto">
          <a:xfrm>
            <a:off x="7111279" y="3653062"/>
            <a:ext cx="228599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21"/>
          <p:cNvSpPr>
            <a:spLocks noChangeShapeType="1"/>
          </p:cNvSpPr>
          <p:nvPr/>
        </p:nvSpPr>
        <p:spPr bwMode="auto">
          <a:xfrm>
            <a:off x="7111279" y="3272062"/>
            <a:ext cx="228599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22"/>
          <p:cNvSpPr>
            <a:spLocks noChangeShapeType="1"/>
          </p:cNvSpPr>
          <p:nvPr/>
        </p:nvSpPr>
        <p:spPr bwMode="auto">
          <a:xfrm>
            <a:off x="7111279" y="2129062"/>
            <a:ext cx="0" cy="3048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23"/>
          <p:cNvSpPr>
            <a:spLocks noChangeShapeType="1"/>
          </p:cNvSpPr>
          <p:nvPr/>
        </p:nvSpPr>
        <p:spPr bwMode="auto">
          <a:xfrm>
            <a:off x="7568479" y="2129062"/>
            <a:ext cx="0" cy="3048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4"/>
          <p:cNvSpPr>
            <a:spLocks noChangeShapeType="1"/>
          </p:cNvSpPr>
          <p:nvPr/>
        </p:nvSpPr>
        <p:spPr bwMode="auto">
          <a:xfrm>
            <a:off x="8025679" y="2129062"/>
            <a:ext cx="0" cy="3048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5"/>
          <p:cNvSpPr>
            <a:spLocks noChangeShapeType="1"/>
          </p:cNvSpPr>
          <p:nvPr/>
        </p:nvSpPr>
        <p:spPr bwMode="auto">
          <a:xfrm>
            <a:off x="8482878" y="2129062"/>
            <a:ext cx="1" cy="3048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>
            <a:off x="8940077" y="2129062"/>
            <a:ext cx="2" cy="3048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27"/>
          <p:cNvSpPr>
            <a:spLocks noChangeShapeType="1"/>
          </p:cNvSpPr>
          <p:nvPr/>
        </p:nvSpPr>
        <p:spPr bwMode="auto">
          <a:xfrm>
            <a:off x="9397276" y="2129062"/>
            <a:ext cx="3" cy="3048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Text Box 29"/>
          <p:cNvSpPr txBox="1">
            <a:spLocks noChangeArrowheads="1"/>
          </p:cNvSpPr>
          <p:nvPr/>
        </p:nvSpPr>
        <p:spPr bwMode="auto">
          <a:xfrm>
            <a:off x="9914804" y="4837337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" name="Text Box 30"/>
          <p:cNvSpPr txBox="1">
            <a:spLocks noChangeArrowheads="1"/>
          </p:cNvSpPr>
          <p:nvPr/>
        </p:nvSpPr>
        <p:spPr bwMode="auto">
          <a:xfrm>
            <a:off x="9930679" y="4491262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" name="Text Box 31"/>
          <p:cNvSpPr txBox="1">
            <a:spLocks noChangeArrowheads="1"/>
          </p:cNvSpPr>
          <p:nvPr/>
        </p:nvSpPr>
        <p:spPr bwMode="auto">
          <a:xfrm>
            <a:off x="9930679" y="4110262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" name="Text Box 32"/>
          <p:cNvSpPr txBox="1">
            <a:spLocks noChangeArrowheads="1"/>
          </p:cNvSpPr>
          <p:nvPr/>
        </p:nvSpPr>
        <p:spPr bwMode="auto">
          <a:xfrm>
            <a:off x="9930679" y="3729262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8" name="Text Box 33"/>
          <p:cNvSpPr txBox="1">
            <a:spLocks noChangeArrowheads="1"/>
          </p:cNvSpPr>
          <p:nvPr/>
        </p:nvSpPr>
        <p:spPr bwMode="auto">
          <a:xfrm>
            <a:off x="9930679" y="3348262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" name="Text Box 35"/>
          <p:cNvSpPr txBox="1">
            <a:spLocks noChangeArrowheads="1"/>
          </p:cNvSpPr>
          <p:nvPr/>
        </p:nvSpPr>
        <p:spPr bwMode="auto">
          <a:xfrm>
            <a:off x="6958879" y="5253262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" name="Text Box 36"/>
          <p:cNvSpPr txBox="1">
            <a:spLocks noChangeArrowheads="1"/>
          </p:cNvSpPr>
          <p:nvPr/>
        </p:nvSpPr>
        <p:spPr bwMode="auto">
          <a:xfrm>
            <a:off x="7416079" y="5253262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" name="Text Box 37"/>
          <p:cNvSpPr txBox="1">
            <a:spLocks noChangeArrowheads="1"/>
          </p:cNvSpPr>
          <p:nvPr/>
        </p:nvSpPr>
        <p:spPr bwMode="auto">
          <a:xfrm>
            <a:off x="7873279" y="5253262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" name="Text Box 38"/>
          <p:cNvSpPr txBox="1">
            <a:spLocks noChangeArrowheads="1"/>
          </p:cNvSpPr>
          <p:nvPr/>
        </p:nvSpPr>
        <p:spPr bwMode="auto">
          <a:xfrm>
            <a:off x="8330479" y="5253262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" name="Text Box 39"/>
          <p:cNvSpPr txBox="1">
            <a:spLocks noChangeArrowheads="1"/>
          </p:cNvSpPr>
          <p:nvPr/>
        </p:nvSpPr>
        <p:spPr bwMode="auto">
          <a:xfrm>
            <a:off x="8787679" y="5253262"/>
            <a:ext cx="3722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5" name="Text Box 40"/>
          <p:cNvSpPr txBox="1">
            <a:spLocks noChangeArrowheads="1"/>
          </p:cNvSpPr>
          <p:nvPr/>
        </p:nvSpPr>
        <p:spPr bwMode="auto">
          <a:xfrm>
            <a:off x="9244879" y="5253262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" name="Line 42"/>
          <p:cNvSpPr>
            <a:spLocks noChangeShapeType="1"/>
          </p:cNvSpPr>
          <p:nvPr/>
        </p:nvSpPr>
        <p:spPr bwMode="auto">
          <a:xfrm>
            <a:off x="8482877" y="4784898"/>
            <a:ext cx="940096" cy="1014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43"/>
          <p:cNvSpPr>
            <a:spLocks noChangeShapeType="1"/>
          </p:cNvSpPr>
          <p:nvPr/>
        </p:nvSpPr>
        <p:spPr bwMode="auto">
          <a:xfrm flipH="1" flipV="1">
            <a:off x="7103417" y="2129061"/>
            <a:ext cx="19014" cy="3076856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44"/>
          <p:cNvSpPr>
            <a:spLocks noChangeShapeType="1"/>
          </p:cNvSpPr>
          <p:nvPr/>
        </p:nvSpPr>
        <p:spPr bwMode="auto">
          <a:xfrm flipV="1">
            <a:off x="8482878" y="4073925"/>
            <a:ext cx="2595" cy="1103137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45"/>
          <p:cNvSpPr>
            <a:spLocks noChangeShapeType="1"/>
          </p:cNvSpPr>
          <p:nvPr/>
        </p:nvSpPr>
        <p:spPr bwMode="auto">
          <a:xfrm flipV="1">
            <a:off x="8940077" y="2520212"/>
            <a:ext cx="0" cy="151514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46"/>
          <p:cNvSpPr>
            <a:spLocks noChangeShapeType="1"/>
          </p:cNvSpPr>
          <p:nvPr/>
        </p:nvSpPr>
        <p:spPr bwMode="auto">
          <a:xfrm flipV="1">
            <a:off x="9393373" y="2129060"/>
            <a:ext cx="19179" cy="3030307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47"/>
          <p:cNvSpPr>
            <a:spLocks noChangeShapeType="1"/>
          </p:cNvSpPr>
          <p:nvPr/>
        </p:nvSpPr>
        <p:spPr bwMode="auto">
          <a:xfrm flipV="1">
            <a:off x="7111279" y="5177062"/>
            <a:ext cx="2285996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48"/>
          <p:cNvSpPr>
            <a:spLocks noChangeShapeType="1"/>
          </p:cNvSpPr>
          <p:nvPr/>
        </p:nvSpPr>
        <p:spPr bwMode="auto">
          <a:xfrm flipV="1">
            <a:off x="7111279" y="4415061"/>
            <a:ext cx="1371598" cy="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49"/>
          <p:cNvSpPr>
            <a:spLocks noChangeShapeType="1"/>
          </p:cNvSpPr>
          <p:nvPr/>
        </p:nvSpPr>
        <p:spPr bwMode="auto">
          <a:xfrm flipV="1">
            <a:off x="7099514" y="2129062"/>
            <a:ext cx="228599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20"/>
          <p:cNvSpPr>
            <a:spLocks noChangeShapeType="1"/>
          </p:cNvSpPr>
          <p:nvPr/>
        </p:nvSpPr>
        <p:spPr bwMode="auto">
          <a:xfrm>
            <a:off x="7087751" y="2891062"/>
            <a:ext cx="2309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Line 20"/>
          <p:cNvSpPr>
            <a:spLocks noChangeShapeType="1"/>
          </p:cNvSpPr>
          <p:nvPr/>
        </p:nvSpPr>
        <p:spPr bwMode="auto">
          <a:xfrm>
            <a:off x="7075987" y="2510062"/>
            <a:ext cx="232128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20"/>
          <p:cNvSpPr>
            <a:spLocks noChangeShapeType="1"/>
          </p:cNvSpPr>
          <p:nvPr/>
        </p:nvSpPr>
        <p:spPr bwMode="auto">
          <a:xfrm>
            <a:off x="7064223" y="2129062"/>
            <a:ext cx="233305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Text Box 33"/>
          <p:cNvSpPr txBox="1">
            <a:spLocks noChangeArrowheads="1"/>
          </p:cNvSpPr>
          <p:nvPr/>
        </p:nvSpPr>
        <p:spPr bwMode="auto">
          <a:xfrm>
            <a:off x="9930674" y="3002187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0" name="Text Box 33"/>
          <p:cNvSpPr txBox="1">
            <a:spLocks noChangeArrowheads="1"/>
          </p:cNvSpPr>
          <p:nvPr/>
        </p:nvSpPr>
        <p:spPr bwMode="auto">
          <a:xfrm>
            <a:off x="9930669" y="2656112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" name="Text Box 33"/>
          <p:cNvSpPr txBox="1">
            <a:spLocks noChangeArrowheads="1"/>
          </p:cNvSpPr>
          <p:nvPr/>
        </p:nvSpPr>
        <p:spPr bwMode="auto">
          <a:xfrm>
            <a:off x="9930664" y="2310037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" name="Text Box 33"/>
          <p:cNvSpPr txBox="1">
            <a:spLocks noChangeArrowheads="1"/>
          </p:cNvSpPr>
          <p:nvPr/>
        </p:nvSpPr>
        <p:spPr bwMode="auto">
          <a:xfrm>
            <a:off x="9930659" y="1963962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3" name="Line 48"/>
          <p:cNvSpPr>
            <a:spLocks noChangeShapeType="1"/>
          </p:cNvSpPr>
          <p:nvPr/>
        </p:nvSpPr>
        <p:spPr bwMode="auto">
          <a:xfrm>
            <a:off x="8029583" y="4041607"/>
            <a:ext cx="1363789" cy="78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Line 48"/>
          <p:cNvSpPr>
            <a:spLocks noChangeShapeType="1"/>
          </p:cNvSpPr>
          <p:nvPr/>
        </p:nvSpPr>
        <p:spPr bwMode="auto">
          <a:xfrm>
            <a:off x="8936173" y="3652262"/>
            <a:ext cx="449338" cy="79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Line 48"/>
          <p:cNvSpPr>
            <a:spLocks noChangeShapeType="1"/>
          </p:cNvSpPr>
          <p:nvPr/>
        </p:nvSpPr>
        <p:spPr bwMode="auto">
          <a:xfrm flipV="1">
            <a:off x="7122432" y="3267817"/>
            <a:ext cx="887974" cy="36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Line 48"/>
          <p:cNvSpPr>
            <a:spLocks noChangeShapeType="1"/>
          </p:cNvSpPr>
          <p:nvPr/>
        </p:nvSpPr>
        <p:spPr bwMode="auto">
          <a:xfrm>
            <a:off x="7568476" y="2875914"/>
            <a:ext cx="432530" cy="103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Line 48"/>
          <p:cNvSpPr>
            <a:spLocks noChangeShapeType="1"/>
          </p:cNvSpPr>
          <p:nvPr/>
        </p:nvSpPr>
        <p:spPr bwMode="auto">
          <a:xfrm flipV="1">
            <a:off x="7568476" y="2520212"/>
            <a:ext cx="1828795" cy="216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Line 45"/>
          <p:cNvSpPr>
            <a:spLocks noChangeShapeType="1"/>
          </p:cNvSpPr>
          <p:nvPr/>
        </p:nvSpPr>
        <p:spPr bwMode="auto">
          <a:xfrm flipV="1">
            <a:off x="8025678" y="2520211"/>
            <a:ext cx="3905" cy="190477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Line 44"/>
          <p:cNvSpPr>
            <a:spLocks noChangeShapeType="1"/>
          </p:cNvSpPr>
          <p:nvPr/>
        </p:nvSpPr>
        <p:spPr bwMode="auto">
          <a:xfrm flipV="1">
            <a:off x="7551905" y="2149370"/>
            <a:ext cx="2595" cy="1103137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1729" y="1337254"/>
            <a:ext cx="8996437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5400" b="1" dirty="0" smtClean="0">
                <a:solidFill>
                  <a:srgbClr val="FF0000"/>
                </a:solidFill>
              </a:rPr>
              <a:t>Důkaz správnosti</a:t>
            </a:r>
          </a:p>
          <a:p>
            <a:pPr algn="ctr"/>
            <a:r>
              <a:rPr lang="cs-CZ" sz="5400" b="1" dirty="0" smtClean="0">
                <a:solidFill>
                  <a:srgbClr val="FF0000"/>
                </a:solidFill>
              </a:rPr>
              <a:t>Co se má dotýkat, to se dotýká</a:t>
            </a:r>
          </a:p>
          <a:p>
            <a:pPr algn="ctr"/>
            <a:r>
              <a:rPr lang="cs-CZ" sz="5400" b="1" dirty="0" smtClean="0">
                <a:solidFill>
                  <a:srgbClr val="FF0000"/>
                </a:solidFill>
              </a:rPr>
              <a:t>Rozmyslete si, </a:t>
            </a:r>
          </a:p>
          <a:p>
            <a:pPr algn="ctr"/>
            <a:r>
              <a:rPr lang="cs-CZ" sz="5400" b="1" dirty="0" smtClean="0">
                <a:solidFill>
                  <a:srgbClr val="FF0000"/>
                </a:solidFill>
              </a:rPr>
              <a:t>že žádné úsečky, </a:t>
            </a:r>
          </a:p>
          <a:p>
            <a:pPr algn="ctr"/>
            <a:r>
              <a:rPr lang="cs-CZ" sz="5400" b="1" dirty="0" smtClean="0">
                <a:solidFill>
                  <a:srgbClr val="FF0000"/>
                </a:solidFill>
              </a:rPr>
              <a:t>které se nemají křížit,</a:t>
            </a:r>
          </a:p>
          <a:p>
            <a:pPr algn="ctr"/>
            <a:r>
              <a:rPr lang="cs-CZ" sz="5400" b="1" dirty="0" smtClean="0">
                <a:solidFill>
                  <a:srgbClr val="FF0000"/>
                </a:solidFill>
              </a:rPr>
              <a:t>se opravdu nekříží 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153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6" y="22862"/>
            <a:ext cx="9144000" cy="56170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Dotyková reprezentace rovinného bipartitního grafu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584564"/>
            <a:ext cx="11874137" cy="6142807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 smtClean="0"/>
              <a:t>Thm</a:t>
            </a:r>
            <a:r>
              <a:rPr lang="en-US" sz="2000" b="1" dirty="0" smtClean="0"/>
              <a:t>: </a:t>
            </a:r>
            <a:r>
              <a:rPr lang="cs-CZ" sz="2000" b="1" dirty="0" smtClean="0"/>
              <a:t>Každý rovinný bipartitní graf je dotykovým grafem vodorovných a svislých úseček (tzv. Grid Contact Graph)</a:t>
            </a:r>
          </a:p>
          <a:p>
            <a:pPr algn="l"/>
            <a:r>
              <a:rPr lang="cs-CZ" sz="2000" b="1" dirty="0" smtClean="0"/>
              <a:t>Důsledek předchozího: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1. Doplň G na rovinnou bipartitní kvadrangulaci G‘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2. Vrcholy jedné partity spoj v rámci každé 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     čtyřúhelníkové stěny novou hranou, vrcholy druhé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     partity zapomeň, tak dostaneš H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3. Stěny H odpovídají vrcholům druhé partity G‘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4. Viditelnostní reprezentace H je tak dotyková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    (Grid Contact) reprezentace G‘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5. G je indukovaný podgraf G‘, jeho Grid Contact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     reprezentace se získá zapomenutím úseček, 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     které neodpovídají vrcholům G</a:t>
            </a:r>
          </a:p>
        </p:txBody>
      </p:sp>
      <p:sp>
        <p:nvSpPr>
          <p:cNvPr id="100" name="Oval 8"/>
          <p:cNvSpPr>
            <a:spLocks noChangeArrowheads="1"/>
          </p:cNvSpPr>
          <p:nvPr/>
        </p:nvSpPr>
        <p:spPr bwMode="auto">
          <a:xfrm>
            <a:off x="5721438" y="4359209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" name="Oval 10"/>
          <p:cNvSpPr>
            <a:spLocks noChangeArrowheads="1"/>
          </p:cNvSpPr>
          <p:nvPr/>
        </p:nvSpPr>
        <p:spPr bwMode="auto">
          <a:xfrm>
            <a:off x="6597738" y="3369698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" name="Oval 11"/>
          <p:cNvSpPr>
            <a:spLocks noChangeArrowheads="1"/>
          </p:cNvSpPr>
          <p:nvPr/>
        </p:nvSpPr>
        <p:spPr bwMode="auto">
          <a:xfrm>
            <a:off x="6712038" y="5883209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104" name="Oval 12"/>
          <p:cNvSpPr>
            <a:spLocks noChangeArrowheads="1"/>
          </p:cNvSpPr>
          <p:nvPr/>
        </p:nvSpPr>
        <p:spPr bwMode="auto">
          <a:xfrm>
            <a:off x="5704685" y="5261635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105" name="Oval 13"/>
          <p:cNvSpPr>
            <a:spLocks noChangeArrowheads="1"/>
          </p:cNvSpPr>
          <p:nvPr/>
        </p:nvSpPr>
        <p:spPr bwMode="auto">
          <a:xfrm>
            <a:off x="7245438" y="4283009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106" name="Oval 14"/>
          <p:cNvSpPr>
            <a:spLocks noChangeArrowheads="1"/>
          </p:cNvSpPr>
          <p:nvPr/>
        </p:nvSpPr>
        <p:spPr bwMode="auto">
          <a:xfrm>
            <a:off x="6559638" y="2029927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107" name="Oval 15"/>
          <p:cNvSpPr>
            <a:spLocks noChangeArrowheads="1"/>
          </p:cNvSpPr>
          <p:nvPr/>
        </p:nvSpPr>
        <p:spPr bwMode="auto">
          <a:xfrm>
            <a:off x="7409245" y="5246112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108" name="Line 50"/>
          <p:cNvSpPr>
            <a:spLocks noChangeShapeType="1"/>
          </p:cNvSpPr>
          <p:nvPr/>
        </p:nvSpPr>
        <p:spPr bwMode="auto">
          <a:xfrm>
            <a:off x="6026238" y="4664009"/>
            <a:ext cx="533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51"/>
          <p:cNvSpPr>
            <a:spLocks noChangeShapeType="1"/>
          </p:cNvSpPr>
          <p:nvPr/>
        </p:nvSpPr>
        <p:spPr bwMode="auto">
          <a:xfrm>
            <a:off x="6712038" y="5349809"/>
            <a:ext cx="76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52"/>
          <p:cNvSpPr>
            <a:spLocks noChangeShapeType="1"/>
          </p:cNvSpPr>
          <p:nvPr/>
        </p:nvSpPr>
        <p:spPr bwMode="auto">
          <a:xfrm flipV="1">
            <a:off x="6788238" y="4542090"/>
            <a:ext cx="514350" cy="57911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53"/>
          <p:cNvSpPr>
            <a:spLocks noChangeShapeType="1"/>
          </p:cNvSpPr>
          <p:nvPr/>
        </p:nvSpPr>
        <p:spPr bwMode="auto">
          <a:xfrm flipV="1">
            <a:off x="6940637" y="5492222"/>
            <a:ext cx="468607" cy="390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55"/>
          <p:cNvSpPr>
            <a:spLocks noChangeShapeType="1"/>
          </p:cNvSpPr>
          <p:nvPr/>
        </p:nvSpPr>
        <p:spPr bwMode="auto">
          <a:xfrm flipV="1">
            <a:off x="6712038" y="2344713"/>
            <a:ext cx="0" cy="10149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57"/>
          <p:cNvSpPr>
            <a:spLocks noChangeShapeType="1"/>
          </p:cNvSpPr>
          <p:nvPr/>
        </p:nvSpPr>
        <p:spPr bwMode="auto">
          <a:xfrm>
            <a:off x="6902538" y="3664701"/>
            <a:ext cx="495300" cy="6183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57"/>
          <p:cNvSpPr>
            <a:spLocks noChangeShapeType="1"/>
          </p:cNvSpPr>
          <p:nvPr/>
        </p:nvSpPr>
        <p:spPr bwMode="auto">
          <a:xfrm>
            <a:off x="7474038" y="4587809"/>
            <a:ext cx="76200" cy="63790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57"/>
          <p:cNvSpPr>
            <a:spLocks noChangeShapeType="1"/>
          </p:cNvSpPr>
          <p:nvPr/>
        </p:nvSpPr>
        <p:spPr bwMode="auto">
          <a:xfrm flipH="1">
            <a:off x="6026238" y="3609183"/>
            <a:ext cx="666750" cy="75002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Oval 14"/>
          <p:cNvSpPr>
            <a:spLocks noChangeArrowheads="1"/>
          </p:cNvSpPr>
          <p:nvPr/>
        </p:nvSpPr>
        <p:spPr bwMode="auto">
          <a:xfrm>
            <a:off x="6521538" y="5035022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119" name="Line 57"/>
          <p:cNvSpPr>
            <a:spLocks noChangeShapeType="1"/>
          </p:cNvSpPr>
          <p:nvPr/>
        </p:nvSpPr>
        <p:spPr bwMode="auto">
          <a:xfrm flipH="1" flipV="1">
            <a:off x="5854788" y="4664009"/>
            <a:ext cx="0" cy="56170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57"/>
          <p:cNvSpPr>
            <a:spLocks noChangeShapeType="1"/>
          </p:cNvSpPr>
          <p:nvPr/>
        </p:nvSpPr>
        <p:spPr bwMode="auto">
          <a:xfrm>
            <a:off x="6009485" y="5492222"/>
            <a:ext cx="702553" cy="5093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6808304" y="2266122"/>
            <a:ext cx="1292547" cy="3061252"/>
          </a:xfrm>
          <a:custGeom>
            <a:avLst/>
            <a:gdLst>
              <a:gd name="connsiteX0" fmla="*/ 0 w 1292547"/>
              <a:gd name="connsiteY0" fmla="*/ 0 h 3061252"/>
              <a:gd name="connsiteX1" fmla="*/ 815009 w 1292547"/>
              <a:gd name="connsiteY1" fmla="*/ 655983 h 3061252"/>
              <a:gd name="connsiteX2" fmla="*/ 1292087 w 1292547"/>
              <a:gd name="connsiteY2" fmla="*/ 1958009 h 3061252"/>
              <a:gd name="connsiteX3" fmla="*/ 884583 w 1292547"/>
              <a:gd name="connsiteY3" fmla="*/ 3061252 h 306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2547" h="3061252">
                <a:moveTo>
                  <a:pt x="0" y="0"/>
                </a:moveTo>
                <a:cubicBezTo>
                  <a:pt x="299830" y="164824"/>
                  <a:pt x="599661" y="329648"/>
                  <a:pt x="815009" y="655983"/>
                </a:cubicBezTo>
                <a:cubicBezTo>
                  <a:pt x="1030357" y="982318"/>
                  <a:pt x="1280491" y="1557131"/>
                  <a:pt x="1292087" y="1958009"/>
                </a:cubicBezTo>
                <a:cubicBezTo>
                  <a:pt x="1303683" y="2358887"/>
                  <a:pt x="1094133" y="2710069"/>
                  <a:pt x="884583" y="306125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176408" y="2276061"/>
            <a:ext cx="1462931" cy="3101009"/>
          </a:xfrm>
          <a:custGeom>
            <a:avLst/>
            <a:gdLst>
              <a:gd name="connsiteX0" fmla="*/ 1462931 w 1462931"/>
              <a:gd name="connsiteY0" fmla="*/ 0 h 3101009"/>
              <a:gd name="connsiteX1" fmla="*/ 389505 w 1462931"/>
              <a:gd name="connsiteY1" fmla="*/ 964096 h 3101009"/>
              <a:gd name="connsiteX2" fmla="*/ 1879 w 1462931"/>
              <a:gd name="connsiteY2" fmla="*/ 2236305 h 3101009"/>
              <a:gd name="connsiteX3" fmla="*/ 518714 w 1462931"/>
              <a:gd name="connsiteY3" fmla="*/ 3101009 h 310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2931" h="3101009">
                <a:moveTo>
                  <a:pt x="1462931" y="0"/>
                </a:moveTo>
                <a:cubicBezTo>
                  <a:pt x="1047972" y="295689"/>
                  <a:pt x="633014" y="591379"/>
                  <a:pt x="389505" y="964096"/>
                </a:cubicBezTo>
                <a:cubicBezTo>
                  <a:pt x="145996" y="1336813"/>
                  <a:pt x="-19656" y="1880153"/>
                  <a:pt x="1879" y="2236305"/>
                </a:cubicBezTo>
                <a:cubicBezTo>
                  <a:pt x="23414" y="2592457"/>
                  <a:pt x="271064" y="2846733"/>
                  <a:pt x="518714" y="3101009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8"/>
          <p:cNvSpPr>
            <a:spLocks noChangeArrowheads="1"/>
          </p:cNvSpPr>
          <p:nvPr/>
        </p:nvSpPr>
        <p:spPr bwMode="auto">
          <a:xfrm>
            <a:off x="9186806" y="4385622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0" name="Oval 10"/>
          <p:cNvSpPr>
            <a:spLocks noChangeArrowheads="1"/>
          </p:cNvSpPr>
          <p:nvPr/>
        </p:nvSpPr>
        <p:spPr bwMode="auto">
          <a:xfrm>
            <a:off x="10063106" y="3396111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" name="Oval 11"/>
          <p:cNvSpPr>
            <a:spLocks noChangeArrowheads="1"/>
          </p:cNvSpPr>
          <p:nvPr/>
        </p:nvSpPr>
        <p:spPr bwMode="auto">
          <a:xfrm>
            <a:off x="10177406" y="5909622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152" name="Oval 12"/>
          <p:cNvSpPr>
            <a:spLocks noChangeArrowheads="1"/>
          </p:cNvSpPr>
          <p:nvPr/>
        </p:nvSpPr>
        <p:spPr bwMode="auto">
          <a:xfrm>
            <a:off x="9170053" y="5288048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153" name="Oval 13"/>
          <p:cNvSpPr>
            <a:spLocks noChangeArrowheads="1"/>
          </p:cNvSpPr>
          <p:nvPr/>
        </p:nvSpPr>
        <p:spPr bwMode="auto">
          <a:xfrm>
            <a:off x="10710806" y="4309422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154" name="Oval 14"/>
          <p:cNvSpPr>
            <a:spLocks noChangeArrowheads="1"/>
          </p:cNvSpPr>
          <p:nvPr/>
        </p:nvSpPr>
        <p:spPr bwMode="auto">
          <a:xfrm>
            <a:off x="10025006" y="205634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155" name="Oval 15"/>
          <p:cNvSpPr>
            <a:spLocks noChangeArrowheads="1"/>
          </p:cNvSpPr>
          <p:nvPr/>
        </p:nvSpPr>
        <p:spPr bwMode="auto">
          <a:xfrm>
            <a:off x="10874613" y="5272525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156" name="Line 50"/>
          <p:cNvSpPr>
            <a:spLocks noChangeShapeType="1"/>
          </p:cNvSpPr>
          <p:nvPr/>
        </p:nvSpPr>
        <p:spPr bwMode="auto">
          <a:xfrm>
            <a:off x="9491606" y="4690422"/>
            <a:ext cx="533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Line 51"/>
          <p:cNvSpPr>
            <a:spLocks noChangeShapeType="1"/>
          </p:cNvSpPr>
          <p:nvPr/>
        </p:nvSpPr>
        <p:spPr bwMode="auto">
          <a:xfrm>
            <a:off x="10177406" y="5376222"/>
            <a:ext cx="76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Line 52"/>
          <p:cNvSpPr>
            <a:spLocks noChangeShapeType="1"/>
          </p:cNvSpPr>
          <p:nvPr/>
        </p:nvSpPr>
        <p:spPr bwMode="auto">
          <a:xfrm flipV="1">
            <a:off x="10253606" y="4568503"/>
            <a:ext cx="514350" cy="57911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Line 53"/>
          <p:cNvSpPr>
            <a:spLocks noChangeShapeType="1"/>
          </p:cNvSpPr>
          <p:nvPr/>
        </p:nvSpPr>
        <p:spPr bwMode="auto">
          <a:xfrm flipV="1">
            <a:off x="10406005" y="5518635"/>
            <a:ext cx="468607" cy="390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Line 55"/>
          <p:cNvSpPr>
            <a:spLocks noChangeShapeType="1"/>
          </p:cNvSpPr>
          <p:nvPr/>
        </p:nvSpPr>
        <p:spPr bwMode="auto">
          <a:xfrm flipV="1">
            <a:off x="10177406" y="2371126"/>
            <a:ext cx="0" cy="10149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Line 57"/>
          <p:cNvSpPr>
            <a:spLocks noChangeShapeType="1"/>
          </p:cNvSpPr>
          <p:nvPr/>
        </p:nvSpPr>
        <p:spPr bwMode="auto">
          <a:xfrm>
            <a:off x="10367906" y="3691114"/>
            <a:ext cx="495300" cy="6183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Line 57"/>
          <p:cNvSpPr>
            <a:spLocks noChangeShapeType="1"/>
          </p:cNvSpPr>
          <p:nvPr/>
        </p:nvSpPr>
        <p:spPr bwMode="auto">
          <a:xfrm>
            <a:off x="10939406" y="4614222"/>
            <a:ext cx="76200" cy="63790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Line 57"/>
          <p:cNvSpPr>
            <a:spLocks noChangeShapeType="1"/>
          </p:cNvSpPr>
          <p:nvPr/>
        </p:nvSpPr>
        <p:spPr bwMode="auto">
          <a:xfrm flipH="1">
            <a:off x="9491606" y="3635596"/>
            <a:ext cx="666750" cy="75002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Oval 14"/>
          <p:cNvSpPr>
            <a:spLocks noChangeArrowheads="1"/>
          </p:cNvSpPr>
          <p:nvPr/>
        </p:nvSpPr>
        <p:spPr bwMode="auto">
          <a:xfrm>
            <a:off x="9986906" y="5061435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165" name="Line 57"/>
          <p:cNvSpPr>
            <a:spLocks noChangeShapeType="1"/>
          </p:cNvSpPr>
          <p:nvPr/>
        </p:nvSpPr>
        <p:spPr bwMode="auto">
          <a:xfrm flipH="1" flipV="1">
            <a:off x="9320156" y="4690422"/>
            <a:ext cx="0" cy="56170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Line 57"/>
          <p:cNvSpPr>
            <a:spLocks noChangeShapeType="1"/>
          </p:cNvSpPr>
          <p:nvPr/>
        </p:nvSpPr>
        <p:spPr bwMode="auto">
          <a:xfrm>
            <a:off x="9474853" y="5518635"/>
            <a:ext cx="702553" cy="5093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10273672" y="2292535"/>
            <a:ext cx="1292547" cy="3061252"/>
          </a:xfrm>
          <a:custGeom>
            <a:avLst/>
            <a:gdLst>
              <a:gd name="connsiteX0" fmla="*/ 0 w 1292547"/>
              <a:gd name="connsiteY0" fmla="*/ 0 h 3061252"/>
              <a:gd name="connsiteX1" fmla="*/ 815009 w 1292547"/>
              <a:gd name="connsiteY1" fmla="*/ 655983 h 3061252"/>
              <a:gd name="connsiteX2" fmla="*/ 1292087 w 1292547"/>
              <a:gd name="connsiteY2" fmla="*/ 1958009 h 3061252"/>
              <a:gd name="connsiteX3" fmla="*/ 884583 w 1292547"/>
              <a:gd name="connsiteY3" fmla="*/ 3061252 h 306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2547" h="3061252">
                <a:moveTo>
                  <a:pt x="0" y="0"/>
                </a:moveTo>
                <a:cubicBezTo>
                  <a:pt x="299830" y="164824"/>
                  <a:pt x="599661" y="329648"/>
                  <a:pt x="815009" y="655983"/>
                </a:cubicBezTo>
                <a:cubicBezTo>
                  <a:pt x="1030357" y="982318"/>
                  <a:pt x="1280491" y="1557131"/>
                  <a:pt x="1292087" y="1958009"/>
                </a:cubicBezTo>
                <a:cubicBezTo>
                  <a:pt x="1303683" y="2358887"/>
                  <a:pt x="1094133" y="2710069"/>
                  <a:pt x="884583" y="306125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8641776" y="2302474"/>
            <a:ext cx="1462931" cy="3101009"/>
          </a:xfrm>
          <a:custGeom>
            <a:avLst/>
            <a:gdLst>
              <a:gd name="connsiteX0" fmla="*/ 1462931 w 1462931"/>
              <a:gd name="connsiteY0" fmla="*/ 0 h 3101009"/>
              <a:gd name="connsiteX1" fmla="*/ 389505 w 1462931"/>
              <a:gd name="connsiteY1" fmla="*/ 964096 h 3101009"/>
              <a:gd name="connsiteX2" fmla="*/ 1879 w 1462931"/>
              <a:gd name="connsiteY2" fmla="*/ 2236305 h 3101009"/>
              <a:gd name="connsiteX3" fmla="*/ 518714 w 1462931"/>
              <a:gd name="connsiteY3" fmla="*/ 3101009 h 310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2931" h="3101009">
                <a:moveTo>
                  <a:pt x="1462931" y="0"/>
                </a:moveTo>
                <a:cubicBezTo>
                  <a:pt x="1047972" y="295689"/>
                  <a:pt x="633014" y="591379"/>
                  <a:pt x="389505" y="964096"/>
                </a:cubicBezTo>
                <a:cubicBezTo>
                  <a:pt x="145996" y="1336813"/>
                  <a:pt x="-19656" y="1880153"/>
                  <a:pt x="1879" y="2236305"/>
                </a:cubicBezTo>
                <a:cubicBezTo>
                  <a:pt x="23414" y="2592457"/>
                  <a:pt x="271064" y="2846733"/>
                  <a:pt x="518714" y="3101009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9" name="Straight Connector 168"/>
          <p:cNvCxnSpPr/>
          <p:nvPr/>
        </p:nvCxnSpPr>
        <p:spPr>
          <a:xfrm flipH="1">
            <a:off x="10190375" y="3672465"/>
            <a:ext cx="19050" cy="1425839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64" idx="6"/>
          </p:cNvCxnSpPr>
          <p:nvPr/>
        </p:nvCxnSpPr>
        <p:spPr>
          <a:xfrm>
            <a:off x="10291706" y="5213835"/>
            <a:ext cx="606871" cy="16636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stCxn id="152" idx="6"/>
          </p:cNvCxnSpPr>
          <p:nvPr/>
        </p:nvCxnSpPr>
        <p:spPr>
          <a:xfrm flipV="1">
            <a:off x="9474853" y="5272525"/>
            <a:ext cx="539433" cy="16792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Freeform 171"/>
          <p:cNvSpPr/>
          <p:nvPr/>
        </p:nvSpPr>
        <p:spPr>
          <a:xfrm>
            <a:off x="8941591" y="3534927"/>
            <a:ext cx="1113421" cy="1838739"/>
          </a:xfrm>
          <a:custGeom>
            <a:avLst/>
            <a:gdLst>
              <a:gd name="connsiteX0" fmla="*/ 1113421 w 1113421"/>
              <a:gd name="connsiteY0" fmla="*/ 0 h 1838739"/>
              <a:gd name="connsiteX1" fmla="*/ 298412 w 1113421"/>
              <a:gd name="connsiteY1" fmla="*/ 327991 h 1838739"/>
              <a:gd name="connsiteX2" fmla="*/ 238 w 1113421"/>
              <a:gd name="connsiteY2" fmla="*/ 1033669 h 1838739"/>
              <a:gd name="connsiteX3" fmla="*/ 258655 w 1113421"/>
              <a:gd name="connsiteY3" fmla="*/ 1838739 h 1838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3421" h="1838739">
                <a:moveTo>
                  <a:pt x="1113421" y="0"/>
                </a:moveTo>
                <a:cubicBezTo>
                  <a:pt x="798681" y="77856"/>
                  <a:pt x="483942" y="155713"/>
                  <a:pt x="298412" y="327991"/>
                </a:cubicBezTo>
                <a:cubicBezTo>
                  <a:pt x="112881" y="500269"/>
                  <a:pt x="6864" y="781878"/>
                  <a:pt x="238" y="1033669"/>
                </a:cubicBezTo>
                <a:cubicBezTo>
                  <a:pt x="-6388" y="1285460"/>
                  <a:pt x="126133" y="1562099"/>
                  <a:pt x="258655" y="1838739"/>
                </a:cubicBezTo>
              </a:path>
            </a:pathLst>
          </a:cu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10353185" y="3554805"/>
            <a:ext cx="917041" cy="1719469"/>
          </a:xfrm>
          <a:custGeom>
            <a:avLst/>
            <a:gdLst>
              <a:gd name="connsiteX0" fmla="*/ 0 w 917041"/>
              <a:gd name="connsiteY0" fmla="*/ 0 h 1719469"/>
              <a:gd name="connsiteX1" fmla="*/ 785192 w 917041"/>
              <a:gd name="connsiteY1" fmla="*/ 337930 h 1719469"/>
              <a:gd name="connsiteX2" fmla="*/ 914400 w 917041"/>
              <a:gd name="connsiteY2" fmla="*/ 854765 h 1719469"/>
              <a:gd name="connsiteX3" fmla="*/ 765314 w 917041"/>
              <a:gd name="connsiteY3" fmla="*/ 1719469 h 1719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7041" h="1719469">
                <a:moveTo>
                  <a:pt x="0" y="0"/>
                </a:moveTo>
                <a:cubicBezTo>
                  <a:pt x="316396" y="97734"/>
                  <a:pt x="632792" y="195469"/>
                  <a:pt x="785192" y="337930"/>
                </a:cubicBezTo>
                <a:cubicBezTo>
                  <a:pt x="937592" y="480391"/>
                  <a:pt x="917713" y="624509"/>
                  <a:pt x="914400" y="854765"/>
                </a:cubicBezTo>
                <a:cubicBezTo>
                  <a:pt x="911087" y="1085021"/>
                  <a:pt x="838200" y="1402245"/>
                  <a:pt x="765314" y="1719469"/>
                </a:cubicBezTo>
              </a:path>
            </a:pathLst>
          </a:cu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9247004" y="5542631"/>
            <a:ext cx="1881941" cy="1047237"/>
          </a:xfrm>
          <a:custGeom>
            <a:avLst/>
            <a:gdLst>
              <a:gd name="connsiteX0" fmla="*/ 22816 w 1881941"/>
              <a:gd name="connsiteY0" fmla="*/ 19878 h 1047237"/>
              <a:gd name="connsiteX1" fmla="*/ 152025 w 1881941"/>
              <a:gd name="connsiteY1" fmla="*/ 725556 h 1047237"/>
              <a:gd name="connsiteX2" fmla="*/ 1165816 w 1881941"/>
              <a:gd name="connsiteY2" fmla="*/ 1043609 h 1047237"/>
              <a:gd name="connsiteX3" fmla="*/ 1801921 w 1881941"/>
              <a:gd name="connsiteY3" fmla="*/ 536713 h 1047237"/>
              <a:gd name="connsiteX4" fmla="*/ 1851616 w 1881941"/>
              <a:gd name="connsiteY4" fmla="*/ 0 h 1047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1941" h="1047237">
                <a:moveTo>
                  <a:pt x="22816" y="19878"/>
                </a:moveTo>
                <a:cubicBezTo>
                  <a:pt x="-7830" y="287406"/>
                  <a:pt x="-38475" y="554934"/>
                  <a:pt x="152025" y="725556"/>
                </a:cubicBezTo>
                <a:cubicBezTo>
                  <a:pt x="342525" y="896178"/>
                  <a:pt x="890833" y="1075083"/>
                  <a:pt x="1165816" y="1043609"/>
                </a:cubicBezTo>
                <a:cubicBezTo>
                  <a:pt x="1440799" y="1012135"/>
                  <a:pt x="1687621" y="710648"/>
                  <a:pt x="1801921" y="536713"/>
                </a:cubicBezTo>
                <a:cubicBezTo>
                  <a:pt x="1916221" y="362778"/>
                  <a:pt x="1883918" y="181389"/>
                  <a:pt x="1851616" y="0"/>
                </a:cubicBezTo>
              </a:path>
            </a:pathLst>
          </a:cu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41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6" y="22862"/>
            <a:ext cx="9144000" cy="56170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Dotyková reprezentace rovinného bipartitního grafu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584564"/>
            <a:ext cx="11874137" cy="6142807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 smtClean="0"/>
              <a:t>Thm</a:t>
            </a:r>
            <a:r>
              <a:rPr lang="en-US" sz="2000" b="1" dirty="0" smtClean="0"/>
              <a:t>: </a:t>
            </a:r>
            <a:r>
              <a:rPr lang="cs-CZ" sz="2000" b="1" dirty="0" smtClean="0"/>
              <a:t>Každý rovinný bipartitní graf je dotykovým grafem vodorovných a svislých úseček (tzv. Grid Contact Graph)</a:t>
            </a:r>
          </a:p>
          <a:p>
            <a:pPr algn="l"/>
            <a:r>
              <a:rPr lang="cs-CZ" sz="2000" b="1" dirty="0" smtClean="0"/>
              <a:t>Důsledek předchozího: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1. Doplň G na rovinnou bipartitní kvadrangulaci G‘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2. Vrcholy jedné partity spoj v rámci každé 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     čtyřúhelníkové stěny novou hranou, vrcholy druhé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     partity zapomeň, tak dostaneš H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3. Stěny H odpovídají vrcholům druhé partity G‘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4. Viditelnostní reprezentace H je tak dotyková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    (Grid Contact) reprezentace G‘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5. G je indukovaný podgraf G‘, jeho Grid Contact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     reprezentace se získá zapomenutím úseček, 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     které neodpovídají vrcholům G</a:t>
            </a:r>
          </a:p>
        </p:txBody>
      </p:sp>
      <p:sp>
        <p:nvSpPr>
          <p:cNvPr id="100" name="Oval 8"/>
          <p:cNvSpPr>
            <a:spLocks noChangeArrowheads="1"/>
          </p:cNvSpPr>
          <p:nvPr/>
        </p:nvSpPr>
        <p:spPr bwMode="auto">
          <a:xfrm>
            <a:off x="5721438" y="4359209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" name="Oval 10"/>
          <p:cNvSpPr>
            <a:spLocks noChangeArrowheads="1"/>
          </p:cNvSpPr>
          <p:nvPr/>
        </p:nvSpPr>
        <p:spPr bwMode="auto">
          <a:xfrm>
            <a:off x="6597738" y="3369698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" name="Oval 11"/>
          <p:cNvSpPr>
            <a:spLocks noChangeArrowheads="1"/>
          </p:cNvSpPr>
          <p:nvPr/>
        </p:nvSpPr>
        <p:spPr bwMode="auto">
          <a:xfrm>
            <a:off x="6712038" y="5883209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104" name="Oval 12"/>
          <p:cNvSpPr>
            <a:spLocks noChangeArrowheads="1"/>
          </p:cNvSpPr>
          <p:nvPr/>
        </p:nvSpPr>
        <p:spPr bwMode="auto">
          <a:xfrm>
            <a:off x="5704685" y="5261635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105" name="Oval 13"/>
          <p:cNvSpPr>
            <a:spLocks noChangeArrowheads="1"/>
          </p:cNvSpPr>
          <p:nvPr/>
        </p:nvSpPr>
        <p:spPr bwMode="auto">
          <a:xfrm>
            <a:off x="7245438" y="4283009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106" name="Oval 14"/>
          <p:cNvSpPr>
            <a:spLocks noChangeArrowheads="1"/>
          </p:cNvSpPr>
          <p:nvPr/>
        </p:nvSpPr>
        <p:spPr bwMode="auto">
          <a:xfrm>
            <a:off x="6559638" y="2029927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107" name="Oval 15"/>
          <p:cNvSpPr>
            <a:spLocks noChangeArrowheads="1"/>
          </p:cNvSpPr>
          <p:nvPr/>
        </p:nvSpPr>
        <p:spPr bwMode="auto">
          <a:xfrm>
            <a:off x="7409245" y="5246112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108" name="Line 50"/>
          <p:cNvSpPr>
            <a:spLocks noChangeShapeType="1"/>
          </p:cNvSpPr>
          <p:nvPr/>
        </p:nvSpPr>
        <p:spPr bwMode="auto">
          <a:xfrm>
            <a:off x="6026238" y="4664009"/>
            <a:ext cx="533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51"/>
          <p:cNvSpPr>
            <a:spLocks noChangeShapeType="1"/>
          </p:cNvSpPr>
          <p:nvPr/>
        </p:nvSpPr>
        <p:spPr bwMode="auto">
          <a:xfrm>
            <a:off x="6712038" y="5349809"/>
            <a:ext cx="76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52"/>
          <p:cNvSpPr>
            <a:spLocks noChangeShapeType="1"/>
          </p:cNvSpPr>
          <p:nvPr/>
        </p:nvSpPr>
        <p:spPr bwMode="auto">
          <a:xfrm flipV="1">
            <a:off x="6788238" y="4542090"/>
            <a:ext cx="514350" cy="57911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53"/>
          <p:cNvSpPr>
            <a:spLocks noChangeShapeType="1"/>
          </p:cNvSpPr>
          <p:nvPr/>
        </p:nvSpPr>
        <p:spPr bwMode="auto">
          <a:xfrm flipV="1">
            <a:off x="6940637" y="5492222"/>
            <a:ext cx="468607" cy="390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55"/>
          <p:cNvSpPr>
            <a:spLocks noChangeShapeType="1"/>
          </p:cNvSpPr>
          <p:nvPr/>
        </p:nvSpPr>
        <p:spPr bwMode="auto">
          <a:xfrm flipV="1">
            <a:off x="6712038" y="2344713"/>
            <a:ext cx="0" cy="10149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57"/>
          <p:cNvSpPr>
            <a:spLocks noChangeShapeType="1"/>
          </p:cNvSpPr>
          <p:nvPr/>
        </p:nvSpPr>
        <p:spPr bwMode="auto">
          <a:xfrm>
            <a:off x="6902538" y="3664701"/>
            <a:ext cx="495300" cy="6183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57"/>
          <p:cNvSpPr>
            <a:spLocks noChangeShapeType="1"/>
          </p:cNvSpPr>
          <p:nvPr/>
        </p:nvSpPr>
        <p:spPr bwMode="auto">
          <a:xfrm>
            <a:off x="7474038" y="4587809"/>
            <a:ext cx="76200" cy="63790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57"/>
          <p:cNvSpPr>
            <a:spLocks noChangeShapeType="1"/>
          </p:cNvSpPr>
          <p:nvPr/>
        </p:nvSpPr>
        <p:spPr bwMode="auto">
          <a:xfrm flipH="1">
            <a:off x="6026238" y="3609183"/>
            <a:ext cx="666750" cy="75002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Oval 14"/>
          <p:cNvSpPr>
            <a:spLocks noChangeArrowheads="1"/>
          </p:cNvSpPr>
          <p:nvPr/>
        </p:nvSpPr>
        <p:spPr bwMode="auto">
          <a:xfrm>
            <a:off x="6521538" y="5035022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119" name="Line 57"/>
          <p:cNvSpPr>
            <a:spLocks noChangeShapeType="1"/>
          </p:cNvSpPr>
          <p:nvPr/>
        </p:nvSpPr>
        <p:spPr bwMode="auto">
          <a:xfrm flipH="1" flipV="1">
            <a:off x="5854788" y="4664009"/>
            <a:ext cx="0" cy="56170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57"/>
          <p:cNvSpPr>
            <a:spLocks noChangeShapeType="1"/>
          </p:cNvSpPr>
          <p:nvPr/>
        </p:nvSpPr>
        <p:spPr bwMode="auto">
          <a:xfrm>
            <a:off x="6009485" y="5492222"/>
            <a:ext cx="702553" cy="5093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6808304" y="2266122"/>
            <a:ext cx="1292547" cy="3061252"/>
          </a:xfrm>
          <a:custGeom>
            <a:avLst/>
            <a:gdLst>
              <a:gd name="connsiteX0" fmla="*/ 0 w 1292547"/>
              <a:gd name="connsiteY0" fmla="*/ 0 h 3061252"/>
              <a:gd name="connsiteX1" fmla="*/ 815009 w 1292547"/>
              <a:gd name="connsiteY1" fmla="*/ 655983 h 3061252"/>
              <a:gd name="connsiteX2" fmla="*/ 1292087 w 1292547"/>
              <a:gd name="connsiteY2" fmla="*/ 1958009 h 3061252"/>
              <a:gd name="connsiteX3" fmla="*/ 884583 w 1292547"/>
              <a:gd name="connsiteY3" fmla="*/ 3061252 h 306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2547" h="3061252">
                <a:moveTo>
                  <a:pt x="0" y="0"/>
                </a:moveTo>
                <a:cubicBezTo>
                  <a:pt x="299830" y="164824"/>
                  <a:pt x="599661" y="329648"/>
                  <a:pt x="815009" y="655983"/>
                </a:cubicBezTo>
                <a:cubicBezTo>
                  <a:pt x="1030357" y="982318"/>
                  <a:pt x="1280491" y="1557131"/>
                  <a:pt x="1292087" y="1958009"/>
                </a:cubicBezTo>
                <a:cubicBezTo>
                  <a:pt x="1303683" y="2358887"/>
                  <a:pt x="1094133" y="2710069"/>
                  <a:pt x="884583" y="306125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176408" y="2276061"/>
            <a:ext cx="1462931" cy="3101009"/>
          </a:xfrm>
          <a:custGeom>
            <a:avLst/>
            <a:gdLst>
              <a:gd name="connsiteX0" fmla="*/ 1462931 w 1462931"/>
              <a:gd name="connsiteY0" fmla="*/ 0 h 3101009"/>
              <a:gd name="connsiteX1" fmla="*/ 389505 w 1462931"/>
              <a:gd name="connsiteY1" fmla="*/ 964096 h 3101009"/>
              <a:gd name="connsiteX2" fmla="*/ 1879 w 1462931"/>
              <a:gd name="connsiteY2" fmla="*/ 2236305 h 3101009"/>
              <a:gd name="connsiteX3" fmla="*/ 518714 w 1462931"/>
              <a:gd name="connsiteY3" fmla="*/ 3101009 h 310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2931" h="3101009">
                <a:moveTo>
                  <a:pt x="1462931" y="0"/>
                </a:moveTo>
                <a:cubicBezTo>
                  <a:pt x="1047972" y="295689"/>
                  <a:pt x="633014" y="591379"/>
                  <a:pt x="389505" y="964096"/>
                </a:cubicBezTo>
                <a:cubicBezTo>
                  <a:pt x="145996" y="1336813"/>
                  <a:pt x="-19656" y="1880153"/>
                  <a:pt x="1879" y="2236305"/>
                </a:cubicBezTo>
                <a:cubicBezTo>
                  <a:pt x="23414" y="2592457"/>
                  <a:pt x="271064" y="2846733"/>
                  <a:pt x="518714" y="3101009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0"/>
          <p:cNvSpPr>
            <a:spLocks noChangeArrowheads="1"/>
          </p:cNvSpPr>
          <p:nvPr/>
        </p:nvSpPr>
        <p:spPr bwMode="auto">
          <a:xfrm>
            <a:off x="10063106" y="3396111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2" name="Oval 12"/>
          <p:cNvSpPr>
            <a:spLocks noChangeArrowheads="1"/>
          </p:cNvSpPr>
          <p:nvPr/>
        </p:nvSpPr>
        <p:spPr bwMode="auto">
          <a:xfrm>
            <a:off x="9170053" y="5288048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155" name="Oval 15"/>
          <p:cNvSpPr>
            <a:spLocks noChangeArrowheads="1"/>
          </p:cNvSpPr>
          <p:nvPr/>
        </p:nvSpPr>
        <p:spPr bwMode="auto">
          <a:xfrm>
            <a:off x="10874613" y="5272525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164" name="Oval 14"/>
          <p:cNvSpPr>
            <a:spLocks noChangeArrowheads="1"/>
          </p:cNvSpPr>
          <p:nvPr/>
        </p:nvSpPr>
        <p:spPr bwMode="auto">
          <a:xfrm>
            <a:off x="9986906" y="5061435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cxnSp>
        <p:nvCxnSpPr>
          <p:cNvPr id="169" name="Straight Connector 168"/>
          <p:cNvCxnSpPr/>
          <p:nvPr/>
        </p:nvCxnSpPr>
        <p:spPr>
          <a:xfrm flipH="1">
            <a:off x="10190375" y="3672465"/>
            <a:ext cx="19050" cy="1425839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64" idx="6"/>
          </p:cNvCxnSpPr>
          <p:nvPr/>
        </p:nvCxnSpPr>
        <p:spPr>
          <a:xfrm>
            <a:off x="10291706" y="5213835"/>
            <a:ext cx="606871" cy="16636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stCxn id="152" idx="6"/>
          </p:cNvCxnSpPr>
          <p:nvPr/>
        </p:nvCxnSpPr>
        <p:spPr>
          <a:xfrm flipV="1">
            <a:off x="9474853" y="5272525"/>
            <a:ext cx="539433" cy="16792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Freeform 171"/>
          <p:cNvSpPr/>
          <p:nvPr/>
        </p:nvSpPr>
        <p:spPr>
          <a:xfrm>
            <a:off x="8941591" y="3534927"/>
            <a:ext cx="1113421" cy="1838739"/>
          </a:xfrm>
          <a:custGeom>
            <a:avLst/>
            <a:gdLst>
              <a:gd name="connsiteX0" fmla="*/ 1113421 w 1113421"/>
              <a:gd name="connsiteY0" fmla="*/ 0 h 1838739"/>
              <a:gd name="connsiteX1" fmla="*/ 298412 w 1113421"/>
              <a:gd name="connsiteY1" fmla="*/ 327991 h 1838739"/>
              <a:gd name="connsiteX2" fmla="*/ 238 w 1113421"/>
              <a:gd name="connsiteY2" fmla="*/ 1033669 h 1838739"/>
              <a:gd name="connsiteX3" fmla="*/ 258655 w 1113421"/>
              <a:gd name="connsiteY3" fmla="*/ 1838739 h 1838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3421" h="1838739">
                <a:moveTo>
                  <a:pt x="1113421" y="0"/>
                </a:moveTo>
                <a:cubicBezTo>
                  <a:pt x="798681" y="77856"/>
                  <a:pt x="483942" y="155713"/>
                  <a:pt x="298412" y="327991"/>
                </a:cubicBezTo>
                <a:cubicBezTo>
                  <a:pt x="112881" y="500269"/>
                  <a:pt x="6864" y="781878"/>
                  <a:pt x="238" y="1033669"/>
                </a:cubicBezTo>
                <a:cubicBezTo>
                  <a:pt x="-6388" y="1285460"/>
                  <a:pt x="126133" y="1562099"/>
                  <a:pt x="258655" y="1838739"/>
                </a:cubicBezTo>
              </a:path>
            </a:pathLst>
          </a:cu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10353185" y="3554805"/>
            <a:ext cx="917041" cy="1719469"/>
          </a:xfrm>
          <a:custGeom>
            <a:avLst/>
            <a:gdLst>
              <a:gd name="connsiteX0" fmla="*/ 0 w 917041"/>
              <a:gd name="connsiteY0" fmla="*/ 0 h 1719469"/>
              <a:gd name="connsiteX1" fmla="*/ 785192 w 917041"/>
              <a:gd name="connsiteY1" fmla="*/ 337930 h 1719469"/>
              <a:gd name="connsiteX2" fmla="*/ 914400 w 917041"/>
              <a:gd name="connsiteY2" fmla="*/ 854765 h 1719469"/>
              <a:gd name="connsiteX3" fmla="*/ 765314 w 917041"/>
              <a:gd name="connsiteY3" fmla="*/ 1719469 h 1719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7041" h="1719469">
                <a:moveTo>
                  <a:pt x="0" y="0"/>
                </a:moveTo>
                <a:cubicBezTo>
                  <a:pt x="316396" y="97734"/>
                  <a:pt x="632792" y="195469"/>
                  <a:pt x="785192" y="337930"/>
                </a:cubicBezTo>
                <a:cubicBezTo>
                  <a:pt x="937592" y="480391"/>
                  <a:pt x="917713" y="624509"/>
                  <a:pt x="914400" y="854765"/>
                </a:cubicBezTo>
                <a:cubicBezTo>
                  <a:pt x="911087" y="1085021"/>
                  <a:pt x="838200" y="1402245"/>
                  <a:pt x="765314" y="1719469"/>
                </a:cubicBezTo>
              </a:path>
            </a:pathLst>
          </a:cu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9247004" y="5542631"/>
            <a:ext cx="1881941" cy="1047237"/>
          </a:xfrm>
          <a:custGeom>
            <a:avLst/>
            <a:gdLst>
              <a:gd name="connsiteX0" fmla="*/ 22816 w 1881941"/>
              <a:gd name="connsiteY0" fmla="*/ 19878 h 1047237"/>
              <a:gd name="connsiteX1" fmla="*/ 152025 w 1881941"/>
              <a:gd name="connsiteY1" fmla="*/ 725556 h 1047237"/>
              <a:gd name="connsiteX2" fmla="*/ 1165816 w 1881941"/>
              <a:gd name="connsiteY2" fmla="*/ 1043609 h 1047237"/>
              <a:gd name="connsiteX3" fmla="*/ 1801921 w 1881941"/>
              <a:gd name="connsiteY3" fmla="*/ 536713 h 1047237"/>
              <a:gd name="connsiteX4" fmla="*/ 1851616 w 1881941"/>
              <a:gd name="connsiteY4" fmla="*/ 0 h 1047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1941" h="1047237">
                <a:moveTo>
                  <a:pt x="22816" y="19878"/>
                </a:moveTo>
                <a:cubicBezTo>
                  <a:pt x="-7830" y="287406"/>
                  <a:pt x="-38475" y="554934"/>
                  <a:pt x="152025" y="725556"/>
                </a:cubicBezTo>
                <a:cubicBezTo>
                  <a:pt x="342525" y="896178"/>
                  <a:pt x="890833" y="1075083"/>
                  <a:pt x="1165816" y="1043609"/>
                </a:cubicBezTo>
                <a:cubicBezTo>
                  <a:pt x="1440799" y="1012135"/>
                  <a:pt x="1687621" y="710648"/>
                  <a:pt x="1801921" y="536713"/>
                </a:cubicBezTo>
                <a:cubicBezTo>
                  <a:pt x="1916221" y="362778"/>
                  <a:pt x="1883918" y="181389"/>
                  <a:pt x="1851616" y="0"/>
                </a:cubicBezTo>
              </a:path>
            </a:pathLst>
          </a:cu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75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6" y="22862"/>
            <a:ext cx="9144000" cy="56170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Canonical ordering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584564"/>
            <a:ext cx="11874137" cy="6142807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 smtClean="0"/>
              <a:t>Lemma</a:t>
            </a:r>
            <a:r>
              <a:rPr lang="en-US" sz="2000" b="1" dirty="0" smtClean="0"/>
              <a:t>: </a:t>
            </a:r>
            <a:r>
              <a:rPr lang="cs-CZ" sz="2000" b="1" dirty="0" smtClean="0"/>
              <a:t>Každá rovinná triangulace s vnějším trojúhelníkem 12n má očíslování vrcholů takové, že pro každé </a:t>
            </a:r>
          </a:p>
          <a:p>
            <a:pPr algn="l"/>
            <a:r>
              <a:rPr lang="cs-CZ" sz="2000" b="1" dirty="0" smtClean="0"/>
              <a:t>i = 3, 4, ..., n-1 platí</a:t>
            </a:r>
          </a:p>
          <a:p>
            <a:pPr marL="342900" indent="-342900" algn="l">
              <a:buFontTx/>
              <a:buChar char="-"/>
            </a:pPr>
            <a:r>
              <a:rPr lang="cs-CZ" sz="2000" b="1" dirty="0" smtClean="0"/>
              <a:t>G</a:t>
            </a:r>
            <a:r>
              <a:rPr lang="en-US" sz="2000" b="1" dirty="0" smtClean="0"/>
              <a:t>[1..i] je </a:t>
            </a:r>
            <a:r>
              <a:rPr lang="cs-CZ" sz="2000" b="1" dirty="0" smtClean="0"/>
              <a:t>vnější triangulace s vrcholem i na hranici</a:t>
            </a:r>
          </a:p>
          <a:p>
            <a:pPr marL="342900" indent="-342900" algn="l">
              <a:buFontTx/>
              <a:buChar char="-"/>
            </a:pPr>
            <a:r>
              <a:rPr lang="cs-CZ" sz="2000" b="1" dirty="0" smtClean="0"/>
              <a:t>Vrcholy i+1, ... ,n leží ve vnější stěně G</a:t>
            </a:r>
            <a:r>
              <a:rPr lang="en-US" sz="2000" b="1" dirty="0" smtClean="0"/>
              <a:t>[1..i]</a:t>
            </a:r>
          </a:p>
          <a:p>
            <a:pPr marL="342900" indent="-342900" algn="l">
              <a:buFontTx/>
              <a:buChar char="-"/>
            </a:pPr>
            <a:r>
              <a:rPr lang="cs-CZ" sz="2000" b="1" dirty="0" smtClean="0"/>
              <a:t>Vrchol i+1 má na hranici G</a:t>
            </a:r>
            <a:r>
              <a:rPr lang="en-US" sz="2000" b="1" dirty="0" smtClean="0"/>
              <a:t>[1..i] </a:t>
            </a:r>
            <a:r>
              <a:rPr lang="cs-CZ" sz="2000" b="1" dirty="0" smtClean="0"/>
              <a:t>alespoň 2 sousedy a všichni jeho sousedi tvoří na této hranici interval. </a:t>
            </a:r>
          </a:p>
          <a:p>
            <a:pPr marL="342900" indent="-342900" algn="l">
              <a:buFontTx/>
              <a:buChar char="-"/>
            </a:pPr>
            <a:endParaRPr lang="cs-CZ" sz="2000" b="1" dirty="0"/>
          </a:p>
          <a:p>
            <a:pPr marL="342900" indent="-342900" algn="l">
              <a:buFontTx/>
              <a:buChar char="-"/>
            </a:pPr>
            <a:r>
              <a:rPr lang="cs-CZ" sz="2000" b="1" dirty="0" smtClean="0"/>
              <a:t>                                                                             Důkaz: </a:t>
            </a:r>
            <a:r>
              <a:rPr lang="en-US" sz="2000" dirty="0" err="1" smtClean="0"/>
              <a:t>Konstruktivn</a:t>
            </a:r>
            <a:r>
              <a:rPr lang="cs-CZ" sz="2000" dirty="0" smtClean="0"/>
              <a:t>ě od n ke 3. </a:t>
            </a:r>
            <a:r>
              <a:rPr lang="en-US" sz="2000" dirty="0" smtClean="0"/>
              <a:t>Je-li </a:t>
            </a:r>
            <a:r>
              <a:rPr lang="en-US" sz="2000" dirty="0" err="1" smtClean="0"/>
              <a:t>posledn</a:t>
            </a:r>
            <a:r>
              <a:rPr lang="cs-CZ" sz="2000" dirty="0" smtClean="0"/>
              <a:t>í označený vrchol </a:t>
            </a:r>
          </a:p>
          <a:p>
            <a:pPr marL="342900" indent="-342900" algn="l">
              <a:buFontTx/>
              <a:buChar char="-"/>
            </a:pPr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                                   i+1, pak z hranice vnější stěny </a:t>
            </a:r>
            <a:r>
              <a:rPr lang="cs-CZ" sz="2000" dirty="0" smtClean="0"/>
              <a:t>G</a:t>
            </a:r>
            <a:r>
              <a:rPr lang="en-US" sz="2000" dirty="0" smtClean="0"/>
              <a:t>[1..i]</a:t>
            </a:r>
            <a:r>
              <a:rPr lang="cs-CZ" sz="2000" dirty="0" smtClean="0"/>
              <a:t> označíme jako i</a:t>
            </a:r>
          </a:p>
          <a:p>
            <a:pPr marL="342900" indent="-342900" algn="l">
              <a:buFontTx/>
              <a:buChar char="-"/>
            </a:pPr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                                   vrchol, ze kterého v rámci </a:t>
            </a:r>
            <a:r>
              <a:rPr lang="cs-CZ" sz="2000" dirty="0" smtClean="0"/>
              <a:t>G</a:t>
            </a:r>
            <a:r>
              <a:rPr lang="en-US" sz="2000" dirty="0" smtClean="0"/>
              <a:t>[1..i]</a:t>
            </a:r>
            <a:r>
              <a:rPr lang="cs-CZ" sz="2000" dirty="0" smtClean="0"/>
              <a:t> nevede žádná úhlopříčka.</a:t>
            </a:r>
          </a:p>
          <a:p>
            <a:pPr algn="l"/>
            <a:endParaRPr lang="cs-CZ" sz="2000" b="1" dirty="0" smtClean="0"/>
          </a:p>
          <a:p>
            <a:pPr algn="l"/>
            <a:endParaRPr lang="cs-CZ" sz="2000" b="1" dirty="0" smtClean="0"/>
          </a:p>
        </p:txBody>
      </p:sp>
      <p:sp>
        <p:nvSpPr>
          <p:cNvPr id="34" name="Oval 8"/>
          <p:cNvSpPr>
            <a:spLocks noChangeArrowheads="1"/>
          </p:cNvSpPr>
          <p:nvPr/>
        </p:nvSpPr>
        <p:spPr bwMode="auto">
          <a:xfrm>
            <a:off x="2650246" y="5310052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" name="Oval 11"/>
          <p:cNvSpPr>
            <a:spLocks noChangeArrowheads="1"/>
          </p:cNvSpPr>
          <p:nvPr/>
        </p:nvSpPr>
        <p:spPr bwMode="auto">
          <a:xfrm>
            <a:off x="1812047" y="5942843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anose="02020603050405020304" pitchFamily="18" charset="0"/>
              </a:rPr>
              <a:t>1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38" name="Oval 12"/>
          <p:cNvSpPr>
            <a:spLocks noChangeArrowheads="1"/>
          </p:cNvSpPr>
          <p:nvPr/>
        </p:nvSpPr>
        <p:spPr bwMode="auto">
          <a:xfrm>
            <a:off x="4535369" y="5950369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 dirty="0">
                <a:latin typeface="Times New Roman" panose="02020603050405020304" pitchFamily="18" charset="0"/>
              </a:rPr>
              <a:t>2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39" name="Oval 13"/>
          <p:cNvSpPr>
            <a:spLocks noChangeArrowheads="1"/>
          </p:cNvSpPr>
          <p:nvPr/>
        </p:nvSpPr>
        <p:spPr bwMode="auto">
          <a:xfrm>
            <a:off x="3004092" y="443772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latin typeface="Times New Roman" panose="02020603050405020304" pitchFamily="18" charset="0"/>
              </a:rPr>
              <a:t>5</a:t>
            </a:r>
            <a:endParaRPr lang="cs-CZ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40" name="Oval 14"/>
          <p:cNvSpPr>
            <a:spLocks noChangeArrowheads="1"/>
          </p:cNvSpPr>
          <p:nvPr/>
        </p:nvSpPr>
        <p:spPr bwMode="auto">
          <a:xfrm>
            <a:off x="3665240" y="4379394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latin typeface="Times New Roman" panose="02020603050405020304" pitchFamily="18" charset="0"/>
              </a:rPr>
              <a:t>6</a:t>
            </a:r>
            <a:endParaRPr lang="cs-CZ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41" name="Oval 15"/>
          <p:cNvSpPr>
            <a:spLocks noChangeArrowheads="1"/>
          </p:cNvSpPr>
          <p:nvPr/>
        </p:nvSpPr>
        <p:spPr bwMode="auto">
          <a:xfrm>
            <a:off x="3625530" y="5380665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latin typeface="Times New Roman" panose="02020603050405020304" pitchFamily="18" charset="0"/>
              </a:rPr>
              <a:t>4</a:t>
            </a:r>
            <a:endParaRPr lang="cs-CZ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42" name="Line 50"/>
          <p:cNvSpPr>
            <a:spLocks noChangeShapeType="1"/>
          </p:cNvSpPr>
          <p:nvPr/>
        </p:nvSpPr>
        <p:spPr bwMode="auto">
          <a:xfrm flipH="1">
            <a:off x="2063808" y="5593080"/>
            <a:ext cx="586437" cy="3697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51"/>
          <p:cNvSpPr>
            <a:spLocks noChangeShapeType="1"/>
          </p:cNvSpPr>
          <p:nvPr/>
        </p:nvSpPr>
        <p:spPr bwMode="auto">
          <a:xfrm flipV="1">
            <a:off x="2116847" y="6072809"/>
            <a:ext cx="2418522" cy="2996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53"/>
          <p:cNvSpPr>
            <a:spLocks noChangeShapeType="1"/>
          </p:cNvSpPr>
          <p:nvPr/>
        </p:nvSpPr>
        <p:spPr bwMode="auto">
          <a:xfrm>
            <a:off x="2955045" y="5462450"/>
            <a:ext cx="670485" cy="7151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4"/>
          <p:cNvSpPr>
            <a:spLocks noChangeShapeType="1"/>
          </p:cNvSpPr>
          <p:nvPr/>
        </p:nvSpPr>
        <p:spPr bwMode="auto">
          <a:xfrm>
            <a:off x="3924541" y="5593080"/>
            <a:ext cx="629258" cy="4247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5"/>
          <p:cNvSpPr>
            <a:spLocks noChangeShapeType="1"/>
          </p:cNvSpPr>
          <p:nvPr/>
        </p:nvSpPr>
        <p:spPr bwMode="auto">
          <a:xfrm flipH="1" flipV="1">
            <a:off x="3948759" y="4684193"/>
            <a:ext cx="636146" cy="127866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6"/>
          <p:cNvSpPr>
            <a:spLocks noChangeShapeType="1"/>
          </p:cNvSpPr>
          <p:nvPr/>
        </p:nvSpPr>
        <p:spPr bwMode="auto">
          <a:xfrm flipV="1">
            <a:off x="3261072" y="4543414"/>
            <a:ext cx="404167" cy="79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7"/>
          <p:cNvSpPr>
            <a:spLocks noChangeShapeType="1"/>
          </p:cNvSpPr>
          <p:nvPr/>
        </p:nvSpPr>
        <p:spPr bwMode="auto">
          <a:xfrm flipH="1">
            <a:off x="2837944" y="4667202"/>
            <a:ext cx="267153" cy="65037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7"/>
          <p:cNvSpPr>
            <a:spLocks noChangeShapeType="1"/>
          </p:cNvSpPr>
          <p:nvPr/>
        </p:nvSpPr>
        <p:spPr bwMode="auto">
          <a:xfrm>
            <a:off x="3247799" y="4754568"/>
            <a:ext cx="404613" cy="66086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7"/>
          <p:cNvSpPr>
            <a:spLocks noChangeShapeType="1"/>
          </p:cNvSpPr>
          <p:nvPr/>
        </p:nvSpPr>
        <p:spPr bwMode="auto">
          <a:xfrm flipH="1">
            <a:off x="2001923" y="4667202"/>
            <a:ext cx="1002167" cy="1322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Oval 14"/>
          <p:cNvSpPr>
            <a:spLocks noChangeArrowheads="1"/>
          </p:cNvSpPr>
          <p:nvPr/>
        </p:nvSpPr>
        <p:spPr bwMode="auto">
          <a:xfrm>
            <a:off x="3284934" y="3098243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>
                <a:latin typeface="Times New Roman" panose="02020603050405020304" pitchFamily="18" charset="0"/>
              </a:rPr>
              <a:t>7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53" name="Line 57"/>
          <p:cNvSpPr>
            <a:spLocks noChangeShapeType="1"/>
          </p:cNvSpPr>
          <p:nvPr/>
        </p:nvSpPr>
        <p:spPr bwMode="auto">
          <a:xfrm>
            <a:off x="2904628" y="5538651"/>
            <a:ext cx="1630741" cy="53415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7"/>
          <p:cNvSpPr>
            <a:spLocks noChangeShapeType="1"/>
          </p:cNvSpPr>
          <p:nvPr/>
        </p:nvSpPr>
        <p:spPr bwMode="auto">
          <a:xfrm>
            <a:off x="3261073" y="4753231"/>
            <a:ext cx="1323832" cy="12515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Straight Connector 5"/>
          <p:cNvCxnSpPr>
            <a:stCxn id="37" idx="0"/>
            <a:endCxn id="52" idx="3"/>
          </p:cNvCxnSpPr>
          <p:nvPr/>
        </p:nvCxnSpPr>
        <p:spPr>
          <a:xfrm flipV="1">
            <a:off x="1964447" y="3358406"/>
            <a:ext cx="1365124" cy="2584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38" idx="0"/>
            <a:endCxn id="52" idx="5"/>
          </p:cNvCxnSpPr>
          <p:nvPr/>
        </p:nvCxnSpPr>
        <p:spPr>
          <a:xfrm flipH="1" flipV="1">
            <a:off x="3545097" y="3358406"/>
            <a:ext cx="1142672" cy="2591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9" idx="0"/>
            <a:endCxn id="52" idx="4"/>
          </p:cNvCxnSpPr>
          <p:nvPr/>
        </p:nvCxnSpPr>
        <p:spPr>
          <a:xfrm flipV="1">
            <a:off x="3156492" y="3403043"/>
            <a:ext cx="280842" cy="10346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0" idx="1"/>
            <a:endCxn id="52" idx="4"/>
          </p:cNvCxnSpPr>
          <p:nvPr/>
        </p:nvCxnSpPr>
        <p:spPr>
          <a:xfrm flipH="1" flipV="1">
            <a:off x="3437334" y="3403043"/>
            <a:ext cx="272543" cy="1020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655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6" y="22862"/>
            <a:ext cx="9144000" cy="56170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Canonical ordering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584564"/>
            <a:ext cx="11874137" cy="6142807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 smtClean="0"/>
              <a:t>Lemma</a:t>
            </a:r>
            <a:r>
              <a:rPr lang="en-US" sz="2000" b="1" dirty="0" smtClean="0"/>
              <a:t>: </a:t>
            </a:r>
            <a:r>
              <a:rPr lang="cs-CZ" sz="2000" b="1" dirty="0" smtClean="0"/>
              <a:t>Každá rovinná triangulace s vnějším trojúhelníkem 12n má očíslování vrcholů takové, že pro každé </a:t>
            </a:r>
          </a:p>
          <a:p>
            <a:pPr algn="l"/>
            <a:r>
              <a:rPr lang="cs-CZ" sz="2000" b="1" dirty="0" smtClean="0"/>
              <a:t>i = 3, 4, ..., n-1 platí</a:t>
            </a:r>
          </a:p>
          <a:p>
            <a:pPr marL="342900" indent="-342900" algn="l">
              <a:buFontTx/>
              <a:buChar char="-"/>
            </a:pPr>
            <a:r>
              <a:rPr lang="cs-CZ" sz="2000" b="1" dirty="0" smtClean="0"/>
              <a:t>G</a:t>
            </a:r>
            <a:r>
              <a:rPr lang="en-US" sz="2000" b="1" dirty="0" smtClean="0"/>
              <a:t>[1..i] je </a:t>
            </a:r>
            <a:r>
              <a:rPr lang="cs-CZ" sz="2000" b="1" dirty="0" smtClean="0"/>
              <a:t>vnější triangulace s vrcholem i na hranici</a:t>
            </a:r>
          </a:p>
          <a:p>
            <a:pPr marL="342900" indent="-342900" algn="l">
              <a:buFontTx/>
              <a:buChar char="-"/>
            </a:pPr>
            <a:r>
              <a:rPr lang="cs-CZ" sz="2000" b="1" dirty="0" smtClean="0"/>
              <a:t>Vrcholy i+1, ... ,n leží ve vnější stěně G</a:t>
            </a:r>
            <a:r>
              <a:rPr lang="en-US" sz="2000" b="1" dirty="0" smtClean="0"/>
              <a:t>[1..i]</a:t>
            </a:r>
          </a:p>
          <a:p>
            <a:pPr marL="342900" indent="-342900" algn="l">
              <a:buFontTx/>
              <a:buChar char="-"/>
            </a:pPr>
            <a:r>
              <a:rPr lang="cs-CZ" sz="2000" b="1" dirty="0" smtClean="0"/>
              <a:t>Vrchol i+1 má na hranici G</a:t>
            </a:r>
            <a:r>
              <a:rPr lang="en-US" sz="2000" b="1" dirty="0" smtClean="0"/>
              <a:t>[1..i] </a:t>
            </a:r>
            <a:r>
              <a:rPr lang="cs-CZ" sz="2000" b="1" dirty="0" smtClean="0"/>
              <a:t>alespoň 2 sousedy a všichni jeho sousedi tvoří na této hranici interval. </a:t>
            </a:r>
          </a:p>
          <a:p>
            <a:pPr algn="l"/>
            <a:endParaRPr lang="cs-CZ" sz="2000" b="1" dirty="0" smtClean="0"/>
          </a:p>
          <a:p>
            <a:pPr algn="l"/>
            <a:endParaRPr lang="cs-CZ" sz="2000" b="1" dirty="0" smtClean="0"/>
          </a:p>
        </p:txBody>
      </p:sp>
      <p:sp>
        <p:nvSpPr>
          <p:cNvPr id="34" name="Oval 8"/>
          <p:cNvSpPr>
            <a:spLocks noChangeArrowheads="1"/>
          </p:cNvSpPr>
          <p:nvPr/>
        </p:nvSpPr>
        <p:spPr bwMode="auto">
          <a:xfrm>
            <a:off x="2650246" y="5310052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" name="Oval 11"/>
          <p:cNvSpPr>
            <a:spLocks noChangeArrowheads="1"/>
          </p:cNvSpPr>
          <p:nvPr/>
        </p:nvSpPr>
        <p:spPr bwMode="auto">
          <a:xfrm>
            <a:off x="7109603" y="5750542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anose="02020603050405020304" pitchFamily="18" charset="0"/>
              </a:rPr>
              <a:t>1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38" name="Oval 12"/>
          <p:cNvSpPr>
            <a:spLocks noChangeArrowheads="1"/>
          </p:cNvSpPr>
          <p:nvPr/>
        </p:nvSpPr>
        <p:spPr bwMode="auto">
          <a:xfrm>
            <a:off x="10869110" y="5699998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 dirty="0">
                <a:latin typeface="Times New Roman" panose="02020603050405020304" pitchFamily="18" charset="0"/>
              </a:rPr>
              <a:t>2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39" name="Oval 13"/>
          <p:cNvSpPr>
            <a:spLocks noChangeArrowheads="1"/>
          </p:cNvSpPr>
          <p:nvPr/>
        </p:nvSpPr>
        <p:spPr bwMode="auto">
          <a:xfrm>
            <a:off x="3004092" y="443772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latin typeface="Times New Roman" panose="02020603050405020304" pitchFamily="18" charset="0"/>
              </a:rPr>
              <a:t>5</a:t>
            </a:r>
            <a:endParaRPr lang="cs-CZ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40" name="Oval 14"/>
          <p:cNvSpPr>
            <a:spLocks noChangeArrowheads="1"/>
          </p:cNvSpPr>
          <p:nvPr/>
        </p:nvSpPr>
        <p:spPr bwMode="auto">
          <a:xfrm>
            <a:off x="3665240" y="4379394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latin typeface="Times New Roman" panose="02020603050405020304" pitchFamily="18" charset="0"/>
              </a:rPr>
              <a:t>6</a:t>
            </a:r>
            <a:endParaRPr lang="cs-CZ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41" name="Oval 15"/>
          <p:cNvSpPr>
            <a:spLocks noChangeArrowheads="1"/>
          </p:cNvSpPr>
          <p:nvPr/>
        </p:nvSpPr>
        <p:spPr bwMode="auto">
          <a:xfrm>
            <a:off x="3625530" y="5380665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latin typeface="Times New Roman" panose="02020603050405020304" pitchFamily="18" charset="0"/>
              </a:rPr>
              <a:t>4</a:t>
            </a:r>
            <a:endParaRPr lang="cs-CZ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42" name="Line 50"/>
          <p:cNvSpPr>
            <a:spLocks noChangeShapeType="1"/>
          </p:cNvSpPr>
          <p:nvPr/>
        </p:nvSpPr>
        <p:spPr bwMode="auto">
          <a:xfrm flipH="1">
            <a:off x="2063808" y="5593080"/>
            <a:ext cx="586437" cy="3697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51"/>
          <p:cNvSpPr>
            <a:spLocks noChangeShapeType="1"/>
          </p:cNvSpPr>
          <p:nvPr/>
        </p:nvSpPr>
        <p:spPr bwMode="auto">
          <a:xfrm flipV="1">
            <a:off x="7414402" y="5866744"/>
            <a:ext cx="3492024" cy="4372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53"/>
          <p:cNvSpPr>
            <a:spLocks noChangeShapeType="1"/>
          </p:cNvSpPr>
          <p:nvPr/>
        </p:nvSpPr>
        <p:spPr bwMode="auto">
          <a:xfrm>
            <a:off x="2955045" y="5462450"/>
            <a:ext cx="670485" cy="7151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4"/>
          <p:cNvSpPr>
            <a:spLocks noChangeShapeType="1"/>
          </p:cNvSpPr>
          <p:nvPr/>
        </p:nvSpPr>
        <p:spPr bwMode="auto">
          <a:xfrm>
            <a:off x="3924541" y="5593080"/>
            <a:ext cx="629258" cy="4247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5"/>
          <p:cNvSpPr>
            <a:spLocks noChangeShapeType="1"/>
          </p:cNvSpPr>
          <p:nvPr/>
        </p:nvSpPr>
        <p:spPr bwMode="auto">
          <a:xfrm flipH="1" flipV="1">
            <a:off x="3948759" y="4684193"/>
            <a:ext cx="636146" cy="127866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6"/>
          <p:cNvSpPr>
            <a:spLocks noChangeShapeType="1"/>
          </p:cNvSpPr>
          <p:nvPr/>
        </p:nvSpPr>
        <p:spPr bwMode="auto">
          <a:xfrm flipV="1">
            <a:off x="3261072" y="4543414"/>
            <a:ext cx="404167" cy="79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7"/>
          <p:cNvSpPr>
            <a:spLocks noChangeShapeType="1"/>
          </p:cNvSpPr>
          <p:nvPr/>
        </p:nvSpPr>
        <p:spPr bwMode="auto">
          <a:xfrm flipH="1">
            <a:off x="2837944" y="4667202"/>
            <a:ext cx="267153" cy="65037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7"/>
          <p:cNvSpPr>
            <a:spLocks noChangeShapeType="1"/>
          </p:cNvSpPr>
          <p:nvPr/>
        </p:nvSpPr>
        <p:spPr bwMode="auto">
          <a:xfrm>
            <a:off x="3247799" y="4754568"/>
            <a:ext cx="404613" cy="66086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7"/>
          <p:cNvSpPr>
            <a:spLocks noChangeShapeType="1"/>
          </p:cNvSpPr>
          <p:nvPr/>
        </p:nvSpPr>
        <p:spPr bwMode="auto">
          <a:xfrm flipH="1">
            <a:off x="2001923" y="4667202"/>
            <a:ext cx="1002167" cy="1322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Oval 14"/>
          <p:cNvSpPr>
            <a:spLocks noChangeArrowheads="1"/>
          </p:cNvSpPr>
          <p:nvPr/>
        </p:nvSpPr>
        <p:spPr bwMode="auto">
          <a:xfrm>
            <a:off x="3284934" y="3098243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>
                <a:latin typeface="Times New Roman" panose="02020603050405020304" pitchFamily="18" charset="0"/>
              </a:rPr>
              <a:t>7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53" name="Line 57"/>
          <p:cNvSpPr>
            <a:spLocks noChangeShapeType="1"/>
          </p:cNvSpPr>
          <p:nvPr/>
        </p:nvSpPr>
        <p:spPr bwMode="auto">
          <a:xfrm>
            <a:off x="2904628" y="5538651"/>
            <a:ext cx="1630741" cy="53415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7"/>
          <p:cNvSpPr>
            <a:spLocks noChangeShapeType="1"/>
          </p:cNvSpPr>
          <p:nvPr/>
        </p:nvSpPr>
        <p:spPr bwMode="auto">
          <a:xfrm>
            <a:off x="3261073" y="4753231"/>
            <a:ext cx="1323832" cy="12515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Straight Connector 5"/>
          <p:cNvCxnSpPr>
            <a:stCxn id="37" idx="0"/>
            <a:endCxn id="52" idx="3"/>
          </p:cNvCxnSpPr>
          <p:nvPr/>
        </p:nvCxnSpPr>
        <p:spPr>
          <a:xfrm flipV="1">
            <a:off x="1964447" y="3358406"/>
            <a:ext cx="1365124" cy="2584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38" idx="0"/>
            <a:endCxn id="52" idx="5"/>
          </p:cNvCxnSpPr>
          <p:nvPr/>
        </p:nvCxnSpPr>
        <p:spPr>
          <a:xfrm flipH="1" flipV="1">
            <a:off x="3545097" y="3358406"/>
            <a:ext cx="1142672" cy="2591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9" idx="0"/>
            <a:endCxn id="52" idx="4"/>
          </p:cNvCxnSpPr>
          <p:nvPr/>
        </p:nvCxnSpPr>
        <p:spPr>
          <a:xfrm flipV="1">
            <a:off x="3156492" y="3403043"/>
            <a:ext cx="280842" cy="10346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0" idx="1"/>
            <a:endCxn id="52" idx="4"/>
          </p:cNvCxnSpPr>
          <p:nvPr/>
        </p:nvCxnSpPr>
        <p:spPr>
          <a:xfrm flipH="1" flipV="1">
            <a:off x="3437334" y="3403043"/>
            <a:ext cx="272543" cy="1020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3"/>
          <p:cNvSpPr/>
          <p:nvPr/>
        </p:nvSpPr>
        <p:spPr>
          <a:xfrm>
            <a:off x="7255412" y="4272806"/>
            <a:ext cx="3657754" cy="1521707"/>
          </a:xfrm>
          <a:custGeom>
            <a:avLst/>
            <a:gdLst>
              <a:gd name="connsiteX0" fmla="*/ 3614 w 3512127"/>
              <a:gd name="connsiteY0" fmla="*/ 1541261 h 1571078"/>
              <a:gd name="connsiteX1" fmla="*/ 152701 w 3512127"/>
              <a:gd name="connsiteY1" fmla="*/ 626861 h 1571078"/>
              <a:gd name="connsiteX2" fmla="*/ 997527 w 3512127"/>
              <a:gd name="connsiteY2" fmla="*/ 20574 h 1571078"/>
              <a:gd name="connsiteX3" fmla="*/ 2210101 w 3512127"/>
              <a:gd name="connsiteY3" fmla="*/ 278991 h 1571078"/>
              <a:gd name="connsiteX4" fmla="*/ 3512127 w 3512127"/>
              <a:gd name="connsiteY4" fmla="*/ 1571078 h 1571078"/>
              <a:gd name="connsiteX0" fmla="*/ 3614 w 3661214"/>
              <a:gd name="connsiteY0" fmla="*/ 1541060 h 1560937"/>
              <a:gd name="connsiteX1" fmla="*/ 152701 w 3661214"/>
              <a:gd name="connsiteY1" fmla="*/ 626660 h 1560937"/>
              <a:gd name="connsiteX2" fmla="*/ 997527 w 3661214"/>
              <a:gd name="connsiteY2" fmla="*/ 20373 h 1560937"/>
              <a:gd name="connsiteX3" fmla="*/ 2210101 w 3661214"/>
              <a:gd name="connsiteY3" fmla="*/ 278790 h 1560937"/>
              <a:gd name="connsiteX4" fmla="*/ 3661214 w 3661214"/>
              <a:gd name="connsiteY4" fmla="*/ 1560937 h 1560937"/>
              <a:gd name="connsiteX0" fmla="*/ 3614 w 3661214"/>
              <a:gd name="connsiteY0" fmla="*/ 1541060 h 1560937"/>
              <a:gd name="connsiteX1" fmla="*/ 152701 w 3661214"/>
              <a:gd name="connsiteY1" fmla="*/ 626660 h 1560937"/>
              <a:gd name="connsiteX2" fmla="*/ 997527 w 3661214"/>
              <a:gd name="connsiteY2" fmla="*/ 20373 h 1560937"/>
              <a:gd name="connsiteX3" fmla="*/ 2210101 w 3661214"/>
              <a:gd name="connsiteY3" fmla="*/ 278790 h 1560937"/>
              <a:gd name="connsiteX4" fmla="*/ 3661214 w 3661214"/>
              <a:gd name="connsiteY4" fmla="*/ 1560937 h 1560937"/>
              <a:gd name="connsiteX0" fmla="*/ 3614 w 3661214"/>
              <a:gd name="connsiteY0" fmla="*/ 1541060 h 1560937"/>
              <a:gd name="connsiteX1" fmla="*/ 152701 w 3661214"/>
              <a:gd name="connsiteY1" fmla="*/ 626660 h 1560937"/>
              <a:gd name="connsiteX2" fmla="*/ 997527 w 3661214"/>
              <a:gd name="connsiteY2" fmla="*/ 20373 h 1560937"/>
              <a:gd name="connsiteX3" fmla="*/ 2597727 w 3661214"/>
              <a:gd name="connsiteY3" fmla="*/ 278790 h 1560937"/>
              <a:gd name="connsiteX4" fmla="*/ 3661214 w 3661214"/>
              <a:gd name="connsiteY4" fmla="*/ 1560937 h 1560937"/>
              <a:gd name="connsiteX0" fmla="*/ 32604 w 3690204"/>
              <a:gd name="connsiteY0" fmla="*/ 1498455 h 1518332"/>
              <a:gd name="connsiteX1" fmla="*/ 181691 w 3690204"/>
              <a:gd name="connsiteY1" fmla="*/ 584055 h 1518332"/>
              <a:gd name="connsiteX2" fmla="*/ 1692439 w 3690204"/>
              <a:gd name="connsiteY2" fmla="*/ 27463 h 1518332"/>
              <a:gd name="connsiteX3" fmla="*/ 2626717 w 3690204"/>
              <a:gd name="connsiteY3" fmla="*/ 236185 h 1518332"/>
              <a:gd name="connsiteX4" fmla="*/ 3690204 w 3690204"/>
              <a:gd name="connsiteY4" fmla="*/ 1518332 h 1518332"/>
              <a:gd name="connsiteX0" fmla="*/ 154 w 3657754"/>
              <a:gd name="connsiteY0" fmla="*/ 1495545 h 1515422"/>
              <a:gd name="connsiteX1" fmla="*/ 596502 w 3657754"/>
              <a:gd name="connsiteY1" fmla="*/ 541388 h 1515422"/>
              <a:gd name="connsiteX2" fmla="*/ 1659989 w 3657754"/>
              <a:gd name="connsiteY2" fmla="*/ 24553 h 1515422"/>
              <a:gd name="connsiteX3" fmla="*/ 2594267 w 3657754"/>
              <a:gd name="connsiteY3" fmla="*/ 233275 h 1515422"/>
              <a:gd name="connsiteX4" fmla="*/ 3657754 w 3657754"/>
              <a:gd name="connsiteY4" fmla="*/ 1515422 h 151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754" h="1515422">
                <a:moveTo>
                  <a:pt x="154" y="1495545"/>
                </a:moveTo>
                <a:cubicBezTo>
                  <a:pt x="-8129" y="1165069"/>
                  <a:pt x="319863" y="786553"/>
                  <a:pt x="596502" y="541388"/>
                </a:cubicBezTo>
                <a:cubicBezTo>
                  <a:pt x="873141" y="296223"/>
                  <a:pt x="1327028" y="75905"/>
                  <a:pt x="1659989" y="24553"/>
                </a:cubicBezTo>
                <a:cubicBezTo>
                  <a:pt x="1992950" y="-26799"/>
                  <a:pt x="2261306" y="-15203"/>
                  <a:pt x="2594267" y="233275"/>
                </a:cubicBezTo>
                <a:cubicBezTo>
                  <a:pt x="2927228" y="481753"/>
                  <a:pt x="3295804" y="879317"/>
                  <a:pt x="3657754" y="151542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11"/>
          <p:cNvSpPr>
            <a:spLocks noChangeArrowheads="1"/>
          </p:cNvSpPr>
          <p:nvPr/>
        </p:nvSpPr>
        <p:spPr bwMode="auto">
          <a:xfrm>
            <a:off x="1833913" y="5921071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anose="02020603050405020304" pitchFamily="18" charset="0"/>
              </a:rPr>
              <a:t>1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8" name="Oval 12"/>
          <p:cNvSpPr>
            <a:spLocks noChangeArrowheads="1"/>
          </p:cNvSpPr>
          <p:nvPr/>
        </p:nvSpPr>
        <p:spPr bwMode="auto">
          <a:xfrm>
            <a:off x="4501289" y="5950369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 dirty="0">
                <a:latin typeface="Times New Roman" panose="02020603050405020304" pitchFamily="18" charset="0"/>
              </a:rPr>
              <a:t>2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9" name="Line 51"/>
          <p:cNvSpPr>
            <a:spLocks noChangeShapeType="1"/>
          </p:cNvSpPr>
          <p:nvPr/>
        </p:nvSpPr>
        <p:spPr bwMode="auto">
          <a:xfrm>
            <a:off x="2138713" y="6102767"/>
            <a:ext cx="2362576" cy="103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Oval 12"/>
          <p:cNvSpPr>
            <a:spLocks noChangeArrowheads="1"/>
          </p:cNvSpPr>
          <p:nvPr/>
        </p:nvSpPr>
        <p:spPr bwMode="auto">
          <a:xfrm>
            <a:off x="8206930" y="3079734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 smtClean="0">
                <a:latin typeface="Times New Roman" panose="02020603050405020304" pitchFamily="18" charset="0"/>
              </a:rPr>
              <a:t>i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>
            <a:stCxn id="30" idx="3"/>
          </p:cNvCxnSpPr>
          <p:nvPr/>
        </p:nvCxnSpPr>
        <p:spPr>
          <a:xfrm flipH="1">
            <a:off x="7722704" y="3339897"/>
            <a:ext cx="528863" cy="1570033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0" idx="5"/>
          </p:cNvCxnSpPr>
          <p:nvPr/>
        </p:nvCxnSpPr>
        <p:spPr>
          <a:xfrm>
            <a:off x="8511730" y="3358406"/>
            <a:ext cx="914400" cy="9144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30" idx="4"/>
          </p:cNvCxnSpPr>
          <p:nvPr/>
        </p:nvCxnSpPr>
        <p:spPr>
          <a:xfrm flipV="1">
            <a:off x="8206930" y="3384534"/>
            <a:ext cx="152400" cy="1282668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30" idx="4"/>
          </p:cNvCxnSpPr>
          <p:nvPr/>
        </p:nvCxnSpPr>
        <p:spPr>
          <a:xfrm flipH="1" flipV="1">
            <a:off x="8359330" y="3384534"/>
            <a:ext cx="152400" cy="1053186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2"/>
            <a:endCxn id="30" idx="4"/>
          </p:cNvCxnSpPr>
          <p:nvPr/>
        </p:nvCxnSpPr>
        <p:spPr>
          <a:xfrm flipH="1" flipV="1">
            <a:off x="8359330" y="3384534"/>
            <a:ext cx="556071" cy="912927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374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6" y="22862"/>
            <a:ext cx="9144000" cy="56170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Canonical ordering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584564"/>
            <a:ext cx="11874137" cy="6142807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 smtClean="0"/>
              <a:t>Lemma</a:t>
            </a:r>
            <a:r>
              <a:rPr lang="en-US" sz="2000" b="1" dirty="0" smtClean="0"/>
              <a:t>: </a:t>
            </a:r>
            <a:r>
              <a:rPr lang="cs-CZ" sz="2000" b="1" dirty="0" smtClean="0"/>
              <a:t>Každá rovinná triangulace s vnějším trojúhelníkem 12n má očíslování vrcholů takové, že pro každé </a:t>
            </a:r>
          </a:p>
          <a:p>
            <a:pPr algn="l"/>
            <a:r>
              <a:rPr lang="cs-CZ" sz="2000" b="1" dirty="0" smtClean="0"/>
              <a:t>i = 3, 4, ..., n-1 platí</a:t>
            </a:r>
          </a:p>
          <a:p>
            <a:pPr marL="342900" indent="-342900" algn="l">
              <a:buFontTx/>
              <a:buChar char="-"/>
            </a:pPr>
            <a:r>
              <a:rPr lang="cs-CZ" sz="2000" b="1" dirty="0" smtClean="0"/>
              <a:t>G</a:t>
            </a:r>
            <a:r>
              <a:rPr lang="en-US" sz="2000" b="1" dirty="0" smtClean="0"/>
              <a:t>[1..i] je </a:t>
            </a:r>
            <a:r>
              <a:rPr lang="cs-CZ" sz="2000" b="1" dirty="0" smtClean="0"/>
              <a:t>vnější triangulace s vrcholem i na hranici</a:t>
            </a:r>
          </a:p>
          <a:p>
            <a:pPr marL="342900" indent="-342900" algn="l">
              <a:buFontTx/>
              <a:buChar char="-"/>
            </a:pPr>
            <a:r>
              <a:rPr lang="cs-CZ" sz="2000" b="1" dirty="0" smtClean="0"/>
              <a:t>Vrcholy i+1, ... ,n leží ve vnější stěně G</a:t>
            </a:r>
            <a:r>
              <a:rPr lang="en-US" sz="2000" b="1" dirty="0" smtClean="0"/>
              <a:t>[1..i]</a:t>
            </a:r>
          </a:p>
          <a:p>
            <a:pPr marL="342900" indent="-342900" algn="l">
              <a:buFontTx/>
              <a:buChar char="-"/>
            </a:pPr>
            <a:r>
              <a:rPr lang="cs-CZ" sz="2000" b="1" dirty="0" smtClean="0"/>
              <a:t>Vrchol i+1 má na hranici G</a:t>
            </a:r>
            <a:r>
              <a:rPr lang="en-US" sz="2000" b="1" dirty="0" smtClean="0"/>
              <a:t>[1..i] </a:t>
            </a:r>
            <a:r>
              <a:rPr lang="cs-CZ" sz="2000" b="1" dirty="0" smtClean="0"/>
              <a:t>alespoň 2 sousedy a všichni jeho sousedi tvoří na této hranici interval. </a:t>
            </a:r>
          </a:p>
          <a:p>
            <a:pPr algn="l"/>
            <a:endParaRPr lang="cs-CZ" sz="2000" b="1" dirty="0" smtClean="0"/>
          </a:p>
          <a:p>
            <a:pPr algn="l"/>
            <a:endParaRPr lang="cs-CZ" sz="2000" b="1" dirty="0" smtClean="0"/>
          </a:p>
        </p:txBody>
      </p:sp>
      <p:sp>
        <p:nvSpPr>
          <p:cNvPr id="34" name="Oval 8"/>
          <p:cNvSpPr>
            <a:spLocks noChangeArrowheads="1"/>
          </p:cNvSpPr>
          <p:nvPr/>
        </p:nvSpPr>
        <p:spPr bwMode="auto">
          <a:xfrm>
            <a:off x="2650246" y="5310052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" name="Oval 11"/>
          <p:cNvSpPr>
            <a:spLocks noChangeArrowheads="1"/>
          </p:cNvSpPr>
          <p:nvPr/>
        </p:nvSpPr>
        <p:spPr bwMode="auto">
          <a:xfrm>
            <a:off x="7109603" y="5750542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anose="02020603050405020304" pitchFamily="18" charset="0"/>
              </a:rPr>
              <a:t>1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38" name="Oval 12"/>
          <p:cNvSpPr>
            <a:spLocks noChangeArrowheads="1"/>
          </p:cNvSpPr>
          <p:nvPr/>
        </p:nvSpPr>
        <p:spPr bwMode="auto">
          <a:xfrm>
            <a:off x="10869110" y="5699998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 dirty="0">
                <a:latin typeface="Times New Roman" panose="02020603050405020304" pitchFamily="18" charset="0"/>
              </a:rPr>
              <a:t>2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39" name="Oval 13"/>
          <p:cNvSpPr>
            <a:spLocks noChangeArrowheads="1"/>
          </p:cNvSpPr>
          <p:nvPr/>
        </p:nvSpPr>
        <p:spPr bwMode="auto">
          <a:xfrm>
            <a:off x="3004092" y="443772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latin typeface="Times New Roman" panose="02020603050405020304" pitchFamily="18" charset="0"/>
              </a:rPr>
              <a:t>5</a:t>
            </a:r>
            <a:endParaRPr lang="cs-CZ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40" name="Oval 14"/>
          <p:cNvSpPr>
            <a:spLocks noChangeArrowheads="1"/>
          </p:cNvSpPr>
          <p:nvPr/>
        </p:nvSpPr>
        <p:spPr bwMode="auto">
          <a:xfrm>
            <a:off x="3665240" y="4379394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latin typeface="Times New Roman" panose="02020603050405020304" pitchFamily="18" charset="0"/>
              </a:rPr>
              <a:t>6</a:t>
            </a:r>
            <a:endParaRPr lang="cs-CZ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41" name="Oval 15"/>
          <p:cNvSpPr>
            <a:spLocks noChangeArrowheads="1"/>
          </p:cNvSpPr>
          <p:nvPr/>
        </p:nvSpPr>
        <p:spPr bwMode="auto">
          <a:xfrm>
            <a:off x="3625530" y="5380665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latin typeface="Times New Roman" panose="02020603050405020304" pitchFamily="18" charset="0"/>
              </a:rPr>
              <a:t>4</a:t>
            </a:r>
            <a:endParaRPr lang="cs-CZ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42" name="Line 50"/>
          <p:cNvSpPr>
            <a:spLocks noChangeShapeType="1"/>
          </p:cNvSpPr>
          <p:nvPr/>
        </p:nvSpPr>
        <p:spPr bwMode="auto">
          <a:xfrm flipH="1">
            <a:off x="2063808" y="5593080"/>
            <a:ext cx="586437" cy="3697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51"/>
          <p:cNvSpPr>
            <a:spLocks noChangeShapeType="1"/>
          </p:cNvSpPr>
          <p:nvPr/>
        </p:nvSpPr>
        <p:spPr bwMode="auto">
          <a:xfrm flipV="1">
            <a:off x="7414402" y="5866744"/>
            <a:ext cx="3492024" cy="4372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53"/>
          <p:cNvSpPr>
            <a:spLocks noChangeShapeType="1"/>
          </p:cNvSpPr>
          <p:nvPr/>
        </p:nvSpPr>
        <p:spPr bwMode="auto">
          <a:xfrm>
            <a:off x="2955045" y="5462450"/>
            <a:ext cx="670485" cy="7151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4"/>
          <p:cNvSpPr>
            <a:spLocks noChangeShapeType="1"/>
          </p:cNvSpPr>
          <p:nvPr/>
        </p:nvSpPr>
        <p:spPr bwMode="auto">
          <a:xfrm>
            <a:off x="3924541" y="5593080"/>
            <a:ext cx="629258" cy="4247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5"/>
          <p:cNvSpPr>
            <a:spLocks noChangeShapeType="1"/>
          </p:cNvSpPr>
          <p:nvPr/>
        </p:nvSpPr>
        <p:spPr bwMode="auto">
          <a:xfrm flipH="1" flipV="1">
            <a:off x="3948759" y="4684193"/>
            <a:ext cx="636146" cy="127866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6"/>
          <p:cNvSpPr>
            <a:spLocks noChangeShapeType="1"/>
          </p:cNvSpPr>
          <p:nvPr/>
        </p:nvSpPr>
        <p:spPr bwMode="auto">
          <a:xfrm flipV="1">
            <a:off x="3261072" y="4543414"/>
            <a:ext cx="404167" cy="79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7"/>
          <p:cNvSpPr>
            <a:spLocks noChangeShapeType="1"/>
          </p:cNvSpPr>
          <p:nvPr/>
        </p:nvSpPr>
        <p:spPr bwMode="auto">
          <a:xfrm flipH="1">
            <a:off x="2837944" y="4667202"/>
            <a:ext cx="267153" cy="65037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7"/>
          <p:cNvSpPr>
            <a:spLocks noChangeShapeType="1"/>
          </p:cNvSpPr>
          <p:nvPr/>
        </p:nvSpPr>
        <p:spPr bwMode="auto">
          <a:xfrm>
            <a:off x="3247799" y="4754568"/>
            <a:ext cx="404613" cy="66086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7"/>
          <p:cNvSpPr>
            <a:spLocks noChangeShapeType="1"/>
          </p:cNvSpPr>
          <p:nvPr/>
        </p:nvSpPr>
        <p:spPr bwMode="auto">
          <a:xfrm flipH="1">
            <a:off x="2001923" y="4667202"/>
            <a:ext cx="1002167" cy="1322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Oval 14"/>
          <p:cNvSpPr>
            <a:spLocks noChangeArrowheads="1"/>
          </p:cNvSpPr>
          <p:nvPr/>
        </p:nvSpPr>
        <p:spPr bwMode="auto">
          <a:xfrm>
            <a:off x="3284934" y="3098243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>
                <a:latin typeface="Times New Roman" panose="02020603050405020304" pitchFamily="18" charset="0"/>
              </a:rPr>
              <a:t>7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53" name="Line 57"/>
          <p:cNvSpPr>
            <a:spLocks noChangeShapeType="1"/>
          </p:cNvSpPr>
          <p:nvPr/>
        </p:nvSpPr>
        <p:spPr bwMode="auto">
          <a:xfrm>
            <a:off x="2904628" y="5538651"/>
            <a:ext cx="1630741" cy="53415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7"/>
          <p:cNvSpPr>
            <a:spLocks noChangeShapeType="1"/>
          </p:cNvSpPr>
          <p:nvPr/>
        </p:nvSpPr>
        <p:spPr bwMode="auto">
          <a:xfrm>
            <a:off x="3261073" y="4753231"/>
            <a:ext cx="1323832" cy="12515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Straight Connector 5"/>
          <p:cNvCxnSpPr>
            <a:stCxn id="37" idx="0"/>
            <a:endCxn id="52" idx="3"/>
          </p:cNvCxnSpPr>
          <p:nvPr/>
        </p:nvCxnSpPr>
        <p:spPr>
          <a:xfrm flipV="1">
            <a:off x="1964447" y="3358406"/>
            <a:ext cx="1365124" cy="2584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38" idx="0"/>
            <a:endCxn id="52" idx="5"/>
          </p:cNvCxnSpPr>
          <p:nvPr/>
        </p:nvCxnSpPr>
        <p:spPr>
          <a:xfrm flipH="1" flipV="1">
            <a:off x="3545097" y="3358406"/>
            <a:ext cx="1142672" cy="2591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9" idx="0"/>
            <a:endCxn id="52" idx="4"/>
          </p:cNvCxnSpPr>
          <p:nvPr/>
        </p:nvCxnSpPr>
        <p:spPr>
          <a:xfrm flipV="1">
            <a:off x="3156492" y="3403043"/>
            <a:ext cx="280842" cy="10346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0" idx="1"/>
            <a:endCxn id="52" idx="4"/>
          </p:cNvCxnSpPr>
          <p:nvPr/>
        </p:nvCxnSpPr>
        <p:spPr>
          <a:xfrm flipH="1" flipV="1">
            <a:off x="3437334" y="3403043"/>
            <a:ext cx="272543" cy="1020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3"/>
          <p:cNvSpPr/>
          <p:nvPr/>
        </p:nvSpPr>
        <p:spPr>
          <a:xfrm>
            <a:off x="7255412" y="4272806"/>
            <a:ext cx="3657754" cy="1521707"/>
          </a:xfrm>
          <a:custGeom>
            <a:avLst/>
            <a:gdLst>
              <a:gd name="connsiteX0" fmla="*/ 3614 w 3512127"/>
              <a:gd name="connsiteY0" fmla="*/ 1541261 h 1571078"/>
              <a:gd name="connsiteX1" fmla="*/ 152701 w 3512127"/>
              <a:gd name="connsiteY1" fmla="*/ 626861 h 1571078"/>
              <a:gd name="connsiteX2" fmla="*/ 997527 w 3512127"/>
              <a:gd name="connsiteY2" fmla="*/ 20574 h 1571078"/>
              <a:gd name="connsiteX3" fmla="*/ 2210101 w 3512127"/>
              <a:gd name="connsiteY3" fmla="*/ 278991 h 1571078"/>
              <a:gd name="connsiteX4" fmla="*/ 3512127 w 3512127"/>
              <a:gd name="connsiteY4" fmla="*/ 1571078 h 1571078"/>
              <a:gd name="connsiteX0" fmla="*/ 3614 w 3661214"/>
              <a:gd name="connsiteY0" fmla="*/ 1541060 h 1560937"/>
              <a:gd name="connsiteX1" fmla="*/ 152701 w 3661214"/>
              <a:gd name="connsiteY1" fmla="*/ 626660 h 1560937"/>
              <a:gd name="connsiteX2" fmla="*/ 997527 w 3661214"/>
              <a:gd name="connsiteY2" fmla="*/ 20373 h 1560937"/>
              <a:gd name="connsiteX3" fmla="*/ 2210101 w 3661214"/>
              <a:gd name="connsiteY3" fmla="*/ 278790 h 1560937"/>
              <a:gd name="connsiteX4" fmla="*/ 3661214 w 3661214"/>
              <a:gd name="connsiteY4" fmla="*/ 1560937 h 1560937"/>
              <a:gd name="connsiteX0" fmla="*/ 3614 w 3661214"/>
              <a:gd name="connsiteY0" fmla="*/ 1541060 h 1560937"/>
              <a:gd name="connsiteX1" fmla="*/ 152701 w 3661214"/>
              <a:gd name="connsiteY1" fmla="*/ 626660 h 1560937"/>
              <a:gd name="connsiteX2" fmla="*/ 997527 w 3661214"/>
              <a:gd name="connsiteY2" fmla="*/ 20373 h 1560937"/>
              <a:gd name="connsiteX3" fmla="*/ 2210101 w 3661214"/>
              <a:gd name="connsiteY3" fmla="*/ 278790 h 1560937"/>
              <a:gd name="connsiteX4" fmla="*/ 3661214 w 3661214"/>
              <a:gd name="connsiteY4" fmla="*/ 1560937 h 1560937"/>
              <a:gd name="connsiteX0" fmla="*/ 3614 w 3661214"/>
              <a:gd name="connsiteY0" fmla="*/ 1541060 h 1560937"/>
              <a:gd name="connsiteX1" fmla="*/ 152701 w 3661214"/>
              <a:gd name="connsiteY1" fmla="*/ 626660 h 1560937"/>
              <a:gd name="connsiteX2" fmla="*/ 997527 w 3661214"/>
              <a:gd name="connsiteY2" fmla="*/ 20373 h 1560937"/>
              <a:gd name="connsiteX3" fmla="*/ 2597727 w 3661214"/>
              <a:gd name="connsiteY3" fmla="*/ 278790 h 1560937"/>
              <a:gd name="connsiteX4" fmla="*/ 3661214 w 3661214"/>
              <a:gd name="connsiteY4" fmla="*/ 1560937 h 1560937"/>
              <a:gd name="connsiteX0" fmla="*/ 32604 w 3690204"/>
              <a:gd name="connsiteY0" fmla="*/ 1498455 h 1518332"/>
              <a:gd name="connsiteX1" fmla="*/ 181691 w 3690204"/>
              <a:gd name="connsiteY1" fmla="*/ 584055 h 1518332"/>
              <a:gd name="connsiteX2" fmla="*/ 1692439 w 3690204"/>
              <a:gd name="connsiteY2" fmla="*/ 27463 h 1518332"/>
              <a:gd name="connsiteX3" fmla="*/ 2626717 w 3690204"/>
              <a:gd name="connsiteY3" fmla="*/ 236185 h 1518332"/>
              <a:gd name="connsiteX4" fmla="*/ 3690204 w 3690204"/>
              <a:gd name="connsiteY4" fmla="*/ 1518332 h 1518332"/>
              <a:gd name="connsiteX0" fmla="*/ 154 w 3657754"/>
              <a:gd name="connsiteY0" fmla="*/ 1495545 h 1515422"/>
              <a:gd name="connsiteX1" fmla="*/ 596502 w 3657754"/>
              <a:gd name="connsiteY1" fmla="*/ 541388 h 1515422"/>
              <a:gd name="connsiteX2" fmla="*/ 1659989 w 3657754"/>
              <a:gd name="connsiteY2" fmla="*/ 24553 h 1515422"/>
              <a:gd name="connsiteX3" fmla="*/ 2594267 w 3657754"/>
              <a:gd name="connsiteY3" fmla="*/ 233275 h 1515422"/>
              <a:gd name="connsiteX4" fmla="*/ 3657754 w 3657754"/>
              <a:gd name="connsiteY4" fmla="*/ 1515422 h 151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754" h="1515422">
                <a:moveTo>
                  <a:pt x="154" y="1495545"/>
                </a:moveTo>
                <a:cubicBezTo>
                  <a:pt x="-8129" y="1165069"/>
                  <a:pt x="319863" y="786553"/>
                  <a:pt x="596502" y="541388"/>
                </a:cubicBezTo>
                <a:cubicBezTo>
                  <a:pt x="873141" y="296223"/>
                  <a:pt x="1327028" y="75905"/>
                  <a:pt x="1659989" y="24553"/>
                </a:cubicBezTo>
                <a:cubicBezTo>
                  <a:pt x="1992950" y="-26799"/>
                  <a:pt x="2261306" y="-15203"/>
                  <a:pt x="2594267" y="233275"/>
                </a:cubicBezTo>
                <a:cubicBezTo>
                  <a:pt x="2927228" y="481753"/>
                  <a:pt x="3295804" y="879317"/>
                  <a:pt x="3657754" y="151542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11"/>
          <p:cNvSpPr>
            <a:spLocks noChangeArrowheads="1"/>
          </p:cNvSpPr>
          <p:nvPr/>
        </p:nvSpPr>
        <p:spPr bwMode="auto">
          <a:xfrm>
            <a:off x="1833913" y="5921071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anose="02020603050405020304" pitchFamily="18" charset="0"/>
              </a:rPr>
              <a:t>1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8" name="Oval 12"/>
          <p:cNvSpPr>
            <a:spLocks noChangeArrowheads="1"/>
          </p:cNvSpPr>
          <p:nvPr/>
        </p:nvSpPr>
        <p:spPr bwMode="auto">
          <a:xfrm>
            <a:off x="4501289" y="5950369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 dirty="0">
                <a:latin typeface="Times New Roman" panose="02020603050405020304" pitchFamily="18" charset="0"/>
              </a:rPr>
              <a:t>2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9" name="Line 51"/>
          <p:cNvSpPr>
            <a:spLocks noChangeShapeType="1"/>
          </p:cNvSpPr>
          <p:nvPr/>
        </p:nvSpPr>
        <p:spPr bwMode="auto">
          <a:xfrm>
            <a:off x="2138713" y="6102767"/>
            <a:ext cx="2362576" cy="103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Oval 12"/>
          <p:cNvSpPr>
            <a:spLocks noChangeArrowheads="1"/>
          </p:cNvSpPr>
          <p:nvPr/>
        </p:nvSpPr>
        <p:spPr bwMode="auto">
          <a:xfrm>
            <a:off x="8566459" y="4179022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 smtClean="0">
                <a:latin typeface="Times New Roman" panose="02020603050405020304" pitchFamily="18" charset="0"/>
              </a:rPr>
              <a:t>i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722705" y="4424031"/>
            <a:ext cx="843754" cy="48589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871259" y="4296031"/>
            <a:ext cx="817816" cy="353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8566459" y="2881823"/>
            <a:ext cx="139243" cy="1317186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748643" y="4218995"/>
            <a:ext cx="844080" cy="12607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30" idx="2"/>
          </p:cNvCxnSpPr>
          <p:nvPr/>
        </p:nvCxnSpPr>
        <p:spPr>
          <a:xfrm>
            <a:off x="7874779" y="3827158"/>
            <a:ext cx="691680" cy="50426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30" idx="1"/>
          </p:cNvCxnSpPr>
          <p:nvPr/>
        </p:nvCxnSpPr>
        <p:spPr>
          <a:xfrm>
            <a:off x="8000915" y="3435321"/>
            <a:ext cx="610181" cy="78833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8788295" y="3798519"/>
            <a:ext cx="843754" cy="48589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30" idx="7"/>
          </p:cNvCxnSpPr>
          <p:nvPr/>
        </p:nvCxnSpPr>
        <p:spPr>
          <a:xfrm flipH="1">
            <a:off x="8826622" y="3646119"/>
            <a:ext cx="602290" cy="57754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30" idx="7"/>
          </p:cNvCxnSpPr>
          <p:nvPr/>
        </p:nvCxnSpPr>
        <p:spPr>
          <a:xfrm flipH="1">
            <a:off x="8826622" y="3433549"/>
            <a:ext cx="323123" cy="79011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618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6" y="22862"/>
            <a:ext cx="9144000" cy="56170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Canonical ordering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584564"/>
            <a:ext cx="11874137" cy="6142807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 smtClean="0"/>
              <a:t>Lemma</a:t>
            </a:r>
            <a:r>
              <a:rPr lang="en-US" sz="2000" b="1" dirty="0" smtClean="0"/>
              <a:t>: </a:t>
            </a:r>
            <a:r>
              <a:rPr lang="cs-CZ" sz="2000" b="1" dirty="0" smtClean="0"/>
              <a:t>Každá rovinná triangulace s vnějším trojúhelníkem 12n má očíslování vrcholů takové, že pro každé </a:t>
            </a:r>
          </a:p>
          <a:p>
            <a:pPr algn="l"/>
            <a:r>
              <a:rPr lang="cs-CZ" sz="2000" b="1" dirty="0" smtClean="0"/>
              <a:t>i = 3, 4, ..., n-1 platí</a:t>
            </a:r>
          </a:p>
          <a:p>
            <a:pPr marL="342900" indent="-342900" algn="l">
              <a:buFontTx/>
              <a:buChar char="-"/>
            </a:pPr>
            <a:r>
              <a:rPr lang="cs-CZ" sz="2000" b="1" dirty="0" smtClean="0"/>
              <a:t>G</a:t>
            </a:r>
            <a:r>
              <a:rPr lang="en-US" sz="2000" b="1" dirty="0" smtClean="0"/>
              <a:t>[1..i] je </a:t>
            </a:r>
            <a:r>
              <a:rPr lang="cs-CZ" sz="2000" b="1" dirty="0" smtClean="0"/>
              <a:t>vnější triangulace s vrcholem i na hranici</a:t>
            </a:r>
          </a:p>
          <a:p>
            <a:pPr marL="342900" indent="-342900" algn="l">
              <a:buFontTx/>
              <a:buChar char="-"/>
            </a:pPr>
            <a:r>
              <a:rPr lang="cs-CZ" sz="2000" b="1" dirty="0" smtClean="0"/>
              <a:t>Vrcholy i+1, ... ,n leží ve vnější stěně G</a:t>
            </a:r>
            <a:r>
              <a:rPr lang="en-US" sz="2000" b="1" dirty="0" smtClean="0"/>
              <a:t>[1..i]</a:t>
            </a:r>
          </a:p>
          <a:p>
            <a:pPr marL="342900" indent="-342900" algn="l">
              <a:buFontTx/>
              <a:buChar char="-"/>
            </a:pPr>
            <a:r>
              <a:rPr lang="cs-CZ" sz="2000" b="1" dirty="0" smtClean="0"/>
              <a:t>Vrchol i+1 má na hranici G</a:t>
            </a:r>
            <a:r>
              <a:rPr lang="en-US" sz="2000" b="1" dirty="0" smtClean="0"/>
              <a:t>[1..i] </a:t>
            </a:r>
            <a:r>
              <a:rPr lang="cs-CZ" sz="2000" b="1" dirty="0" smtClean="0"/>
              <a:t>alespoň 2 sousedy a všichni jeho sousedi tvoří na této hranici interval. </a:t>
            </a:r>
          </a:p>
          <a:p>
            <a:pPr algn="l"/>
            <a:endParaRPr lang="cs-CZ" sz="2000" b="1" dirty="0" smtClean="0"/>
          </a:p>
          <a:p>
            <a:pPr algn="l"/>
            <a:endParaRPr lang="cs-CZ" sz="2000" b="1" dirty="0" smtClean="0"/>
          </a:p>
        </p:txBody>
      </p:sp>
      <p:sp>
        <p:nvSpPr>
          <p:cNvPr id="34" name="Oval 8"/>
          <p:cNvSpPr>
            <a:spLocks noChangeArrowheads="1"/>
          </p:cNvSpPr>
          <p:nvPr/>
        </p:nvSpPr>
        <p:spPr bwMode="auto">
          <a:xfrm>
            <a:off x="2650246" y="5310052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" name="Oval 11"/>
          <p:cNvSpPr>
            <a:spLocks noChangeArrowheads="1"/>
          </p:cNvSpPr>
          <p:nvPr/>
        </p:nvSpPr>
        <p:spPr bwMode="auto">
          <a:xfrm>
            <a:off x="7109603" y="5750542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anose="02020603050405020304" pitchFamily="18" charset="0"/>
              </a:rPr>
              <a:t>1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38" name="Oval 12"/>
          <p:cNvSpPr>
            <a:spLocks noChangeArrowheads="1"/>
          </p:cNvSpPr>
          <p:nvPr/>
        </p:nvSpPr>
        <p:spPr bwMode="auto">
          <a:xfrm>
            <a:off x="10869110" y="5699998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 dirty="0">
                <a:latin typeface="Times New Roman" panose="02020603050405020304" pitchFamily="18" charset="0"/>
              </a:rPr>
              <a:t>2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39" name="Oval 13"/>
          <p:cNvSpPr>
            <a:spLocks noChangeArrowheads="1"/>
          </p:cNvSpPr>
          <p:nvPr/>
        </p:nvSpPr>
        <p:spPr bwMode="auto">
          <a:xfrm>
            <a:off x="3004092" y="443772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latin typeface="Times New Roman" panose="02020603050405020304" pitchFamily="18" charset="0"/>
              </a:rPr>
              <a:t>5</a:t>
            </a:r>
            <a:endParaRPr lang="cs-CZ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40" name="Oval 14"/>
          <p:cNvSpPr>
            <a:spLocks noChangeArrowheads="1"/>
          </p:cNvSpPr>
          <p:nvPr/>
        </p:nvSpPr>
        <p:spPr bwMode="auto">
          <a:xfrm>
            <a:off x="3665240" y="4379394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latin typeface="Times New Roman" panose="02020603050405020304" pitchFamily="18" charset="0"/>
              </a:rPr>
              <a:t>6</a:t>
            </a:r>
            <a:endParaRPr lang="cs-CZ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41" name="Oval 15"/>
          <p:cNvSpPr>
            <a:spLocks noChangeArrowheads="1"/>
          </p:cNvSpPr>
          <p:nvPr/>
        </p:nvSpPr>
        <p:spPr bwMode="auto">
          <a:xfrm>
            <a:off x="3625530" y="5380665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latin typeface="Times New Roman" panose="02020603050405020304" pitchFamily="18" charset="0"/>
              </a:rPr>
              <a:t>4</a:t>
            </a:r>
            <a:endParaRPr lang="cs-CZ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42" name="Line 50"/>
          <p:cNvSpPr>
            <a:spLocks noChangeShapeType="1"/>
          </p:cNvSpPr>
          <p:nvPr/>
        </p:nvSpPr>
        <p:spPr bwMode="auto">
          <a:xfrm flipH="1">
            <a:off x="2063808" y="5593080"/>
            <a:ext cx="586437" cy="3697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51"/>
          <p:cNvSpPr>
            <a:spLocks noChangeShapeType="1"/>
          </p:cNvSpPr>
          <p:nvPr/>
        </p:nvSpPr>
        <p:spPr bwMode="auto">
          <a:xfrm flipV="1">
            <a:off x="7414402" y="5866744"/>
            <a:ext cx="3492024" cy="4372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53"/>
          <p:cNvSpPr>
            <a:spLocks noChangeShapeType="1"/>
          </p:cNvSpPr>
          <p:nvPr/>
        </p:nvSpPr>
        <p:spPr bwMode="auto">
          <a:xfrm>
            <a:off x="2955045" y="5462450"/>
            <a:ext cx="670485" cy="7151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4"/>
          <p:cNvSpPr>
            <a:spLocks noChangeShapeType="1"/>
          </p:cNvSpPr>
          <p:nvPr/>
        </p:nvSpPr>
        <p:spPr bwMode="auto">
          <a:xfrm>
            <a:off x="3924541" y="5593080"/>
            <a:ext cx="629258" cy="4247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5"/>
          <p:cNvSpPr>
            <a:spLocks noChangeShapeType="1"/>
          </p:cNvSpPr>
          <p:nvPr/>
        </p:nvSpPr>
        <p:spPr bwMode="auto">
          <a:xfrm flipH="1" flipV="1">
            <a:off x="3948759" y="4684193"/>
            <a:ext cx="636146" cy="127866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6"/>
          <p:cNvSpPr>
            <a:spLocks noChangeShapeType="1"/>
          </p:cNvSpPr>
          <p:nvPr/>
        </p:nvSpPr>
        <p:spPr bwMode="auto">
          <a:xfrm flipV="1">
            <a:off x="3261072" y="4543414"/>
            <a:ext cx="404167" cy="79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7"/>
          <p:cNvSpPr>
            <a:spLocks noChangeShapeType="1"/>
          </p:cNvSpPr>
          <p:nvPr/>
        </p:nvSpPr>
        <p:spPr bwMode="auto">
          <a:xfrm flipH="1">
            <a:off x="2837944" y="4667202"/>
            <a:ext cx="267153" cy="65037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7"/>
          <p:cNvSpPr>
            <a:spLocks noChangeShapeType="1"/>
          </p:cNvSpPr>
          <p:nvPr/>
        </p:nvSpPr>
        <p:spPr bwMode="auto">
          <a:xfrm>
            <a:off x="3247799" y="4754568"/>
            <a:ext cx="404613" cy="66086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7"/>
          <p:cNvSpPr>
            <a:spLocks noChangeShapeType="1"/>
          </p:cNvSpPr>
          <p:nvPr/>
        </p:nvSpPr>
        <p:spPr bwMode="auto">
          <a:xfrm flipH="1">
            <a:off x="2001923" y="4667202"/>
            <a:ext cx="1002167" cy="1322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Oval 14"/>
          <p:cNvSpPr>
            <a:spLocks noChangeArrowheads="1"/>
          </p:cNvSpPr>
          <p:nvPr/>
        </p:nvSpPr>
        <p:spPr bwMode="auto">
          <a:xfrm>
            <a:off x="3284934" y="3098243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>
                <a:latin typeface="Times New Roman" panose="02020603050405020304" pitchFamily="18" charset="0"/>
              </a:rPr>
              <a:t>7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53" name="Line 57"/>
          <p:cNvSpPr>
            <a:spLocks noChangeShapeType="1"/>
          </p:cNvSpPr>
          <p:nvPr/>
        </p:nvSpPr>
        <p:spPr bwMode="auto">
          <a:xfrm>
            <a:off x="2904628" y="5538651"/>
            <a:ext cx="1630741" cy="53415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7"/>
          <p:cNvSpPr>
            <a:spLocks noChangeShapeType="1"/>
          </p:cNvSpPr>
          <p:nvPr/>
        </p:nvSpPr>
        <p:spPr bwMode="auto">
          <a:xfrm>
            <a:off x="3261073" y="4753231"/>
            <a:ext cx="1323832" cy="12515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Straight Connector 5"/>
          <p:cNvCxnSpPr>
            <a:stCxn id="37" idx="0"/>
            <a:endCxn id="52" idx="3"/>
          </p:cNvCxnSpPr>
          <p:nvPr/>
        </p:nvCxnSpPr>
        <p:spPr>
          <a:xfrm flipV="1">
            <a:off x="1964447" y="3358406"/>
            <a:ext cx="1365124" cy="2584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38" idx="0"/>
            <a:endCxn id="52" idx="5"/>
          </p:cNvCxnSpPr>
          <p:nvPr/>
        </p:nvCxnSpPr>
        <p:spPr>
          <a:xfrm flipH="1" flipV="1">
            <a:off x="3545097" y="3358406"/>
            <a:ext cx="1142672" cy="2591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9" idx="0"/>
            <a:endCxn id="52" idx="4"/>
          </p:cNvCxnSpPr>
          <p:nvPr/>
        </p:nvCxnSpPr>
        <p:spPr>
          <a:xfrm flipV="1">
            <a:off x="3156492" y="3403043"/>
            <a:ext cx="280842" cy="10346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0" idx="1"/>
            <a:endCxn id="52" idx="4"/>
          </p:cNvCxnSpPr>
          <p:nvPr/>
        </p:nvCxnSpPr>
        <p:spPr>
          <a:xfrm flipH="1" flipV="1">
            <a:off x="3437334" y="3403043"/>
            <a:ext cx="272543" cy="1020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3"/>
          <p:cNvSpPr/>
          <p:nvPr/>
        </p:nvSpPr>
        <p:spPr>
          <a:xfrm>
            <a:off x="7255412" y="4272806"/>
            <a:ext cx="3657754" cy="1521707"/>
          </a:xfrm>
          <a:custGeom>
            <a:avLst/>
            <a:gdLst>
              <a:gd name="connsiteX0" fmla="*/ 3614 w 3512127"/>
              <a:gd name="connsiteY0" fmla="*/ 1541261 h 1571078"/>
              <a:gd name="connsiteX1" fmla="*/ 152701 w 3512127"/>
              <a:gd name="connsiteY1" fmla="*/ 626861 h 1571078"/>
              <a:gd name="connsiteX2" fmla="*/ 997527 w 3512127"/>
              <a:gd name="connsiteY2" fmla="*/ 20574 h 1571078"/>
              <a:gd name="connsiteX3" fmla="*/ 2210101 w 3512127"/>
              <a:gd name="connsiteY3" fmla="*/ 278991 h 1571078"/>
              <a:gd name="connsiteX4" fmla="*/ 3512127 w 3512127"/>
              <a:gd name="connsiteY4" fmla="*/ 1571078 h 1571078"/>
              <a:gd name="connsiteX0" fmla="*/ 3614 w 3661214"/>
              <a:gd name="connsiteY0" fmla="*/ 1541060 h 1560937"/>
              <a:gd name="connsiteX1" fmla="*/ 152701 w 3661214"/>
              <a:gd name="connsiteY1" fmla="*/ 626660 h 1560937"/>
              <a:gd name="connsiteX2" fmla="*/ 997527 w 3661214"/>
              <a:gd name="connsiteY2" fmla="*/ 20373 h 1560937"/>
              <a:gd name="connsiteX3" fmla="*/ 2210101 w 3661214"/>
              <a:gd name="connsiteY3" fmla="*/ 278790 h 1560937"/>
              <a:gd name="connsiteX4" fmla="*/ 3661214 w 3661214"/>
              <a:gd name="connsiteY4" fmla="*/ 1560937 h 1560937"/>
              <a:gd name="connsiteX0" fmla="*/ 3614 w 3661214"/>
              <a:gd name="connsiteY0" fmla="*/ 1541060 h 1560937"/>
              <a:gd name="connsiteX1" fmla="*/ 152701 w 3661214"/>
              <a:gd name="connsiteY1" fmla="*/ 626660 h 1560937"/>
              <a:gd name="connsiteX2" fmla="*/ 997527 w 3661214"/>
              <a:gd name="connsiteY2" fmla="*/ 20373 h 1560937"/>
              <a:gd name="connsiteX3" fmla="*/ 2210101 w 3661214"/>
              <a:gd name="connsiteY3" fmla="*/ 278790 h 1560937"/>
              <a:gd name="connsiteX4" fmla="*/ 3661214 w 3661214"/>
              <a:gd name="connsiteY4" fmla="*/ 1560937 h 1560937"/>
              <a:gd name="connsiteX0" fmla="*/ 3614 w 3661214"/>
              <a:gd name="connsiteY0" fmla="*/ 1541060 h 1560937"/>
              <a:gd name="connsiteX1" fmla="*/ 152701 w 3661214"/>
              <a:gd name="connsiteY1" fmla="*/ 626660 h 1560937"/>
              <a:gd name="connsiteX2" fmla="*/ 997527 w 3661214"/>
              <a:gd name="connsiteY2" fmla="*/ 20373 h 1560937"/>
              <a:gd name="connsiteX3" fmla="*/ 2597727 w 3661214"/>
              <a:gd name="connsiteY3" fmla="*/ 278790 h 1560937"/>
              <a:gd name="connsiteX4" fmla="*/ 3661214 w 3661214"/>
              <a:gd name="connsiteY4" fmla="*/ 1560937 h 1560937"/>
              <a:gd name="connsiteX0" fmla="*/ 32604 w 3690204"/>
              <a:gd name="connsiteY0" fmla="*/ 1498455 h 1518332"/>
              <a:gd name="connsiteX1" fmla="*/ 181691 w 3690204"/>
              <a:gd name="connsiteY1" fmla="*/ 584055 h 1518332"/>
              <a:gd name="connsiteX2" fmla="*/ 1692439 w 3690204"/>
              <a:gd name="connsiteY2" fmla="*/ 27463 h 1518332"/>
              <a:gd name="connsiteX3" fmla="*/ 2626717 w 3690204"/>
              <a:gd name="connsiteY3" fmla="*/ 236185 h 1518332"/>
              <a:gd name="connsiteX4" fmla="*/ 3690204 w 3690204"/>
              <a:gd name="connsiteY4" fmla="*/ 1518332 h 1518332"/>
              <a:gd name="connsiteX0" fmla="*/ 154 w 3657754"/>
              <a:gd name="connsiteY0" fmla="*/ 1495545 h 1515422"/>
              <a:gd name="connsiteX1" fmla="*/ 596502 w 3657754"/>
              <a:gd name="connsiteY1" fmla="*/ 541388 h 1515422"/>
              <a:gd name="connsiteX2" fmla="*/ 1659989 w 3657754"/>
              <a:gd name="connsiteY2" fmla="*/ 24553 h 1515422"/>
              <a:gd name="connsiteX3" fmla="*/ 2594267 w 3657754"/>
              <a:gd name="connsiteY3" fmla="*/ 233275 h 1515422"/>
              <a:gd name="connsiteX4" fmla="*/ 3657754 w 3657754"/>
              <a:gd name="connsiteY4" fmla="*/ 1515422 h 151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754" h="1515422">
                <a:moveTo>
                  <a:pt x="154" y="1495545"/>
                </a:moveTo>
                <a:cubicBezTo>
                  <a:pt x="-8129" y="1165069"/>
                  <a:pt x="319863" y="786553"/>
                  <a:pt x="596502" y="541388"/>
                </a:cubicBezTo>
                <a:cubicBezTo>
                  <a:pt x="873141" y="296223"/>
                  <a:pt x="1327028" y="75905"/>
                  <a:pt x="1659989" y="24553"/>
                </a:cubicBezTo>
                <a:cubicBezTo>
                  <a:pt x="1992950" y="-26799"/>
                  <a:pt x="2261306" y="-15203"/>
                  <a:pt x="2594267" y="233275"/>
                </a:cubicBezTo>
                <a:cubicBezTo>
                  <a:pt x="2927228" y="481753"/>
                  <a:pt x="3295804" y="879317"/>
                  <a:pt x="3657754" y="151542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11"/>
          <p:cNvSpPr>
            <a:spLocks noChangeArrowheads="1"/>
          </p:cNvSpPr>
          <p:nvPr/>
        </p:nvSpPr>
        <p:spPr bwMode="auto">
          <a:xfrm>
            <a:off x="1833913" y="5921071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anose="02020603050405020304" pitchFamily="18" charset="0"/>
              </a:rPr>
              <a:t>1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8" name="Oval 12"/>
          <p:cNvSpPr>
            <a:spLocks noChangeArrowheads="1"/>
          </p:cNvSpPr>
          <p:nvPr/>
        </p:nvSpPr>
        <p:spPr bwMode="auto">
          <a:xfrm>
            <a:off x="4501289" y="5950369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 dirty="0">
                <a:latin typeface="Times New Roman" panose="02020603050405020304" pitchFamily="18" charset="0"/>
              </a:rPr>
              <a:t>2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9" name="Line 51"/>
          <p:cNvSpPr>
            <a:spLocks noChangeShapeType="1"/>
          </p:cNvSpPr>
          <p:nvPr/>
        </p:nvSpPr>
        <p:spPr bwMode="auto">
          <a:xfrm>
            <a:off x="2138713" y="6102767"/>
            <a:ext cx="2362576" cy="103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Oval 12"/>
          <p:cNvSpPr>
            <a:spLocks noChangeArrowheads="1"/>
          </p:cNvSpPr>
          <p:nvPr/>
        </p:nvSpPr>
        <p:spPr bwMode="auto">
          <a:xfrm>
            <a:off x="8566459" y="4179022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 smtClean="0">
                <a:latin typeface="Times New Roman" panose="02020603050405020304" pitchFamily="18" charset="0"/>
              </a:rPr>
              <a:t>i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722705" y="4424031"/>
            <a:ext cx="843754" cy="48589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871259" y="4296031"/>
            <a:ext cx="817816" cy="353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542484" y="4470597"/>
            <a:ext cx="137224" cy="767515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8566459" y="2881823"/>
            <a:ext cx="139243" cy="1317186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8822213" y="4461239"/>
            <a:ext cx="387959" cy="623759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748643" y="4218995"/>
            <a:ext cx="844080" cy="12607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30" idx="2"/>
          </p:cNvCxnSpPr>
          <p:nvPr/>
        </p:nvCxnSpPr>
        <p:spPr>
          <a:xfrm>
            <a:off x="7874779" y="3827158"/>
            <a:ext cx="691680" cy="50426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30" idx="1"/>
          </p:cNvCxnSpPr>
          <p:nvPr/>
        </p:nvCxnSpPr>
        <p:spPr>
          <a:xfrm>
            <a:off x="8000915" y="3435321"/>
            <a:ext cx="610181" cy="78833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8788295" y="3798519"/>
            <a:ext cx="843754" cy="48589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30" idx="7"/>
          </p:cNvCxnSpPr>
          <p:nvPr/>
        </p:nvCxnSpPr>
        <p:spPr>
          <a:xfrm flipH="1">
            <a:off x="8826622" y="3646119"/>
            <a:ext cx="602290" cy="57754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30" idx="7"/>
          </p:cNvCxnSpPr>
          <p:nvPr/>
        </p:nvCxnSpPr>
        <p:spPr>
          <a:xfrm flipH="1">
            <a:off x="8826622" y="3433549"/>
            <a:ext cx="323123" cy="79011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8766503" y="4475552"/>
            <a:ext cx="104756" cy="786267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541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- 23. 3. 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9451" y="1018903"/>
            <a:ext cx="11299372" cy="5434148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Dotykové reprezentace grafů</a:t>
            </a:r>
          </a:p>
          <a:p>
            <a:endParaRPr lang="cs-CZ" dirty="0" smtClean="0"/>
          </a:p>
        </p:txBody>
      </p:sp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2791098" y="3810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endParaRPr lang="cs-CZ" altLang="en-US" sz="2400" i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Oval 9"/>
          <p:cNvSpPr>
            <a:spLocks noChangeArrowheads="1"/>
          </p:cNvSpPr>
          <p:nvPr/>
        </p:nvSpPr>
        <p:spPr bwMode="auto">
          <a:xfrm>
            <a:off x="3934098" y="4267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endParaRPr lang="cs-CZ" altLang="en-US" sz="2400" i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4162698" y="3124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endParaRPr lang="cs-CZ" altLang="en-US" sz="2400" i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auto">
          <a:xfrm>
            <a:off x="3781698" y="5334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endParaRPr lang="cs-CZ" altLang="en-US" sz="2400" i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Oval 12"/>
          <p:cNvSpPr>
            <a:spLocks noChangeArrowheads="1"/>
          </p:cNvSpPr>
          <p:nvPr/>
        </p:nvSpPr>
        <p:spPr bwMode="auto">
          <a:xfrm>
            <a:off x="3553098" y="4495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3333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solidFill>
                  <a:srgbClr val="3333FF"/>
                </a:solidFill>
                <a:latin typeface="Times New Roman" panose="02020603050405020304" pitchFamily="18" charset="0"/>
              </a:rPr>
              <a:t>2</a:t>
            </a:r>
            <a:endParaRPr lang="cs-CZ" altLang="en-US" sz="2400" i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Oval 13"/>
          <p:cNvSpPr>
            <a:spLocks noChangeArrowheads="1"/>
          </p:cNvSpPr>
          <p:nvPr/>
        </p:nvSpPr>
        <p:spPr bwMode="auto">
          <a:xfrm>
            <a:off x="4315098" y="3733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3333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solidFill>
                  <a:srgbClr val="3333FF"/>
                </a:solidFill>
                <a:latin typeface="Times New Roman" panose="02020603050405020304" pitchFamily="18" charset="0"/>
              </a:rPr>
              <a:t>5</a:t>
            </a:r>
            <a:endParaRPr lang="cs-CZ" altLang="en-US" sz="2400" i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Oval 14"/>
          <p:cNvSpPr>
            <a:spLocks noChangeArrowheads="1"/>
          </p:cNvSpPr>
          <p:nvPr/>
        </p:nvSpPr>
        <p:spPr bwMode="auto">
          <a:xfrm>
            <a:off x="4543698" y="4267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3333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solidFill>
                  <a:srgbClr val="3333FF"/>
                </a:solidFill>
                <a:latin typeface="Times New Roman" panose="02020603050405020304" pitchFamily="18" charset="0"/>
              </a:rPr>
              <a:t>6</a:t>
            </a:r>
            <a:endParaRPr lang="cs-CZ" altLang="en-US" sz="2400" i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Oval 15"/>
          <p:cNvSpPr>
            <a:spLocks noChangeArrowheads="1"/>
          </p:cNvSpPr>
          <p:nvPr/>
        </p:nvSpPr>
        <p:spPr bwMode="auto">
          <a:xfrm>
            <a:off x="4086498" y="4800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3333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solidFill>
                  <a:srgbClr val="3333FF"/>
                </a:solidFill>
                <a:latin typeface="Times New Roman" panose="02020603050405020304" pitchFamily="18" charset="0"/>
              </a:rPr>
              <a:t>4</a:t>
            </a:r>
            <a:endParaRPr lang="cs-CZ" altLang="en-US" sz="2400" i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5597798" y="5153025"/>
            <a:ext cx="2743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>
            <a:off x="5597798" y="4772025"/>
            <a:ext cx="2743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>
            <a:off x="5597798" y="4391025"/>
            <a:ext cx="2743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>
            <a:off x="5597798" y="4010025"/>
            <a:ext cx="2743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>
            <a:off x="5597798" y="3629025"/>
            <a:ext cx="2743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>
            <a:off x="5597798" y="3248025"/>
            <a:ext cx="2743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2"/>
          <p:cNvSpPr>
            <a:spLocks noChangeShapeType="1"/>
          </p:cNvSpPr>
          <p:nvPr/>
        </p:nvSpPr>
        <p:spPr bwMode="auto">
          <a:xfrm>
            <a:off x="5597798" y="3248025"/>
            <a:ext cx="0" cy="1905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>
            <a:off x="6054998" y="3248025"/>
            <a:ext cx="0" cy="1905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>
            <a:off x="6512198" y="3248025"/>
            <a:ext cx="0" cy="1905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5"/>
          <p:cNvSpPr>
            <a:spLocks noChangeShapeType="1"/>
          </p:cNvSpPr>
          <p:nvPr/>
        </p:nvSpPr>
        <p:spPr bwMode="auto">
          <a:xfrm>
            <a:off x="6969398" y="3248025"/>
            <a:ext cx="0" cy="1905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6"/>
          <p:cNvSpPr>
            <a:spLocks noChangeShapeType="1"/>
          </p:cNvSpPr>
          <p:nvPr/>
        </p:nvSpPr>
        <p:spPr bwMode="auto">
          <a:xfrm>
            <a:off x="7426598" y="3248025"/>
            <a:ext cx="0" cy="1905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7"/>
          <p:cNvSpPr>
            <a:spLocks noChangeShapeType="1"/>
          </p:cNvSpPr>
          <p:nvPr/>
        </p:nvSpPr>
        <p:spPr bwMode="auto">
          <a:xfrm>
            <a:off x="7883798" y="3248025"/>
            <a:ext cx="0" cy="1905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8"/>
          <p:cNvSpPr>
            <a:spLocks noChangeShapeType="1"/>
          </p:cNvSpPr>
          <p:nvPr/>
        </p:nvSpPr>
        <p:spPr bwMode="auto">
          <a:xfrm>
            <a:off x="8340998" y="3248025"/>
            <a:ext cx="0" cy="1905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8401323" y="48133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endParaRPr lang="cs-CZ" altLang="en-US" sz="2400" i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Text Box 30"/>
          <p:cNvSpPr txBox="1">
            <a:spLocks noChangeArrowheads="1"/>
          </p:cNvSpPr>
          <p:nvPr/>
        </p:nvSpPr>
        <p:spPr bwMode="auto">
          <a:xfrm>
            <a:off x="8417198" y="44672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endParaRPr lang="cs-CZ" altLang="en-US" sz="2400" i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8417198" y="408622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endParaRPr lang="cs-CZ" altLang="en-US" sz="2400" i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8417198" y="37052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endParaRPr lang="cs-CZ" altLang="en-US" sz="2400" i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Text Box 33"/>
          <p:cNvSpPr txBox="1">
            <a:spLocks noChangeArrowheads="1"/>
          </p:cNvSpPr>
          <p:nvPr/>
        </p:nvSpPr>
        <p:spPr bwMode="auto">
          <a:xfrm>
            <a:off x="8417198" y="332422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endParaRPr lang="cs-CZ" altLang="en-US" sz="2400" i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" name="Text Box 34"/>
          <p:cNvSpPr txBox="1">
            <a:spLocks noChangeArrowheads="1"/>
          </p:cNvSpPr>
          <p:nvPr/>
        </p:nvSpPr>
        <p:spPr bwMode="auto">
          <a:xfrm>
            <a:off x="8417198" y="3019425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endParaRPr lang="cs-CZ" altLang="en-US" sz="2400" i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" name="Text Box 35"/>
          <p:cNvSpPr txBox="1">
            <a:spLocks noChangeArrowheads="1"/>
          </p:cNvSpPr>
          <p:nvPr/>
        </p:nvSpPr>
        <p:spPr bwMode="auto">
          <a:xfrm>
            <a:off x="5445398" y="52292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cs-CZ" altLang="en-US" sz="2400" i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" name="Text Box 36"/>
          <p:cNvSpPr txBox="1">
            <a:spLocks noChangeArrowheads="1"/>
          </p:cNvSpPr>
          <p:nvPr/>
        </p:nvSpPr>
        <p:spPr bwMode="auto">
          <a:xfrm>
            <a:off x="5902598" y="52292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cs-CZ" altLang="en-US" sz="2400" i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" name="Text Box 37"/>
          <p:cNvSpPr txBox="1">
            <a:spLocks noChangeArrowheads="1"/>
          </p:cNvSpPr>
          <p:nvPr/>
        </p:nvSpPr>
        <p:spPr bwMode="auto">
          <a:xfrm>
            <a:off x="6359798" y="52292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cs-CZ" altLang="en-US" sz="2400" i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" name="Text Box 38"/>
          <p:cNvSpPr txBox="1">
            <a:spLocks noChangeArrowheads="1"/>
          </p:cNvSpPr>
          <p:nvPr/>
        </p:nvSpPr>
        <p:spPr bwMode="auto">
          <a:xfrm>
            <a:off x="6816998" y="52292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endParaRPr lang="cs-CZ" altLang="en-US" sz="2400" i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" name="Text Box 39"/>
          <p:cNvSpPr txBox="1">
            <a:spLocks noChangeArrowheads="1"/>
          </p:cNvSpPr>
          <p:nvPr/>
        </p:nvSpPr>
        <p:spPr bwMode="auto">
          <a:xfrm>
            <a:off x="7274198" y="52292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endParaRPr lang="cs-CZ" altLang="en-US" sz="2400" i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" name="Text Box 40"/>
          <p:cNvSpPr txBox="1">
            <a:spLocks noChangeArrowheads="1"/>
          </p:cNvSpPr>
          <p:nvPr/>
        </p:nvSpPr>
        <p:spPr bwMode="auto">
          <a:xfrm>
            <a:off x="7731398" y="52292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endParaRPr lang="cs-CZ" altLang="en-US" sz="2400" i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" name="Text Box 41"/>
          <p:cNvSpPr txBox="1">
            <a:spLocks noChangeArrowheads="1"/>
          </p:cNvSpPr>
          <p:nvPr/>
        </p:nvSpPr>
        <p:spPr bwMode="auto">
          <a:xfrm>
            <a:off x="8188598" y="52292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endParaRPr lang="cs-CZ" altLang="en-US" sz="2400" i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" name="Line 42"/>
          <p:cNvSpPr>
            <a:spLocks noChangeShapeType="1"/>
          </p:cNvSpPr>
          <p:nvPr/>
        </p:nvSpPr>
        <p:spPr bwMode="auto">
          <a:xfrm>
            <a:off x="6054998" y="4391025"/>
            <a:ext cx="1828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3"/>
          <p:cNvSpPr>
            <a:spLocks noChangeShapeType="1"/>
          </p:cNvSpPr>
          <p:nvPr/>
        </p:nvSpPr>
        <p:spPr bwMode="auto">
          <a:xfrm flipH="1" flipV="1">
            <a:off x="6054998" y="4010025"/>
            <a:ext cx="0" cy="11430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4"/>
          <p:cNvSpPr>
            <a:spLocks noChangeShapeType="1"/>
          </p:cNvSpPr>
          <p:nvPr/>
        </p:nvSpPr>
        <p:spPr bwMode="auto">
          <a:xfrm flipH="1" flipV="1">
            <a:off x="6969398" y="4391025"/>
            <a:ext cx="0" cy="7620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5"/>
          <p:cNvSpPr>
            <a:spLocks noChangeShapeType="1"/>
          </p:cNvSpPr>
          <p:nvPr/>
        </p:nvSpPr>
        <p:spPr bwMode="auto">
          <a:xfrm flipV="1">
            <a:off x="7426598" y="3248025"/>
            <a:ext cx="0" cy="11430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6"/>
          <p:cNvSpPr>
            <a:spLocks noChangeShapeType="1"/>
          </p:cNvSpPr>
          <p:nvPr/>
        </p:nvSpPr>
        <p:spPr bwMode="auto">
          <a:xfrm flipV="1">
            <a:off x="7883798" y="3629025"/>
            <a:ext cx="0" cy="11430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7"/>
          <p:cNvSpPr>
            <a:spLocks noChangeShapeType="1"/>
          </p:cNvSpPr>
          <p:nvPr/>
        </p:nvSpPr>
        <p:spPr bwMode="auto">
          <a:xfrm flipV="1">
            <a:off x="5597798" y="5153025"/>
            <a:ext cx="2743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8"/>
          <p:cNvSpPr>
            <a:spLocks noChangeShapeType="1"/>
          </p:cNvSpPr>
          <p:nvPr/>
        </p:nvSpPr>
        <p:spPr bwMode="auto">
          <a:xfrm>
            <a:off x="5597798" y="4010025"/>
            <a:ext cx="9144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9"/>
          <p:cNvSpPr>
            <a:spLocks noChangeShapeType="1"/>
          </p:cNvSpPr>
          <p:nvPr/>
        </p:nvSpPr>
        <p:spPr bwMode="auto">
          <a:xfrm flipV="1">
            <a:off x="5597798" y="3248025"/>
            <a:ext cx="2743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0"/>
          <p:cNvSpPr>
            <a:spLocks noChangeShapeType="1"/>
          </p:cNvSpPr>
          <p:nvPr/>
        </p:nvSpPr>
        <p:spPr bwMode="auto">
          <a:xfrm>
            <a:off x="3095898" y="4114800"/>
            <a:ext cx="533400" cy="4572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1"/>
          <p:cNvSpPr>
            <a:spLocks noChangeShapeType="1"/>
          </p:cNvSpPr>
          <p:nvPr/>
        </p:nvSpPr>
        <p:spPr bwMode="auto">
          <a:xfrm>
            <a:off x="3781698" y="4800600"/>
            <a:ext cx="76200" cy="5334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2"/>
          <p:cNvSpPr>
            <a:spLocks noChangeShapeType="1"/>
          </p:cNvSpPr>
          <p:nvPr/>
        </p:nvSpPr>
        <p:spPr bwMode="auto">
          <a:xfrm flipV="1">
            <a:off x="3857898" y="4495800"/>
            <a:ext cx="76200" cy="762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3"/>
          <p:cNvSpPr>
            <a:spLocks noChangeShapeType="1"/>
          </p:cNvSpPr>
          <p:nvPr/>
        </p:nvSpPr>
        <p:spPr bwMode="auto">
          <a:xfrm flipV="1">
            <a:off x="4010298" y="5105400"/>
            <a:ext cx="152400" cy="2286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4"/>
          <p:cNvSpPr>
            <a:spLocks noChangeShapeType="1"/>
          </p:cNvSpPr>
          <p:nvPr/>
        </p:nvSpPr>
        <p:spPr bwMode="auto">
          <a:xfrm>
            <a:off x="4162698" y="4572000"/>
            <a:ext cx="76200" cy="2286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5"/>
          <p:cNvSpPr>
            <a:spLocks noChangeShapeType="1"/>
          </p:cNvSpPr>
          <p:nvPr/>
        </p:nvSpPr>
        <p:spPr bwMode="auto">
          <a:xfrm>
            <a:off x="4238898" y="4419600"/>
            <a:ext cx="304800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6"/>
          <p:cNvSpPr>
            <a:spLocks noChangeShapeType="1"/>
          </p:cNvSpPr>
          <p:nvPr/>
        </p:nvSpPr>
        <p:spPr bwMode="auto">
          <a:xfrm flipV="1">
            <a:off x="4162698" y="4038600"/>
            <a:ext cx="228600" cy="3048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7"/>
          <p:cNvSpPr>
            <a:spLocks noChangeShapeType="1"/>
          </p:cNvSpPr>
          <p:nvPr/>
        </p:nvSpPr>
        <p:spPr bwMode="auto">
          <a:xfrm>
            <a:off x="4391298" y="3429000"/>
            <a:ext cx="76200" cy="3048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62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6" y="22862"/>
            <a:ext cx="9144000" cy="56170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Canonical ordering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584564"/>
            <a:ext cx="11874137" cy="6142807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err="1" smtClean="0"/>
              <a:t>Thm</a:t>
            </a:r>
            <a:r>
              <a:rPr lang="cs-CZ" sz="2000" b="1" dirty="0" smtClean="0"/>
              <a:t>: </a:t>
            </a:r>
            <a:r>
              <a:rPr lang="en-US" sz="2000" b="1" dirty="0" err="1" smtClean="0"/>
              <a:t>Vnit</a:t>
            </a:r>
            <a:r>
              <a:rPr lang="cs-CZ" sz="2000" b="1" dirty="0" smtClean="0"/>
              <a:t>řní hrany rovinné triangulace lze rozložit na tři disjuntkní stromy, z nichž každý obsahuje právě jeden vrchol vnější stěny. To jsou Schnyder woods. </a:t>
            </a:r>
            <a:endParaRPr lang="cs-CZ" sz="2000" b="1" dirty="0" smtClean="0"/>
          </a:p>
          <a:p>
            <a:pPr algn="l"/>
            <a:endParaRPr lang="cs-CZ" sz="2000" b="1" dirty="0" smtClean="0"/>
          </a:p>
          <a:p>
            <a:pPr algn="l"/>
            <a:endParaRPr lang="cs-CZ" sz="2000" b="1" dirty="0" smtClean="0"/>
          </a:p>
        </p:txBody>
      </p:sp>
      <p:sp>
        <p:nvSpPr>
          <p:cNvPr id="34" name="Oval 8"/>
          <p:cNvSpPr>
            <a:spLocks noChangeArrowheads="1"/>
          </p:cNvSpPr>
          <p:nvPr/>
        </p:nvSpPr>
        <p:spPr bwMode="auto">
          <a:xfrm>
            <a:off x="2650246" y="5310052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" name="Oval 11"/>
          <p:cNvSpPr>
            <a:spLocks noChangeArrowheads="1"/>
          </p:cNvSpPr>
          <p:nvPr/>
        </p:nvSpPr>
        <p:spPr bwMode="auto">
          <a:xfrm>
            <a:off x="7109603" y="5750542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anose="02020603050405020304" pitchFamily="18" charset="0"/>
              </a:rPr>
              <a:t>1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38" name="Oval 12"/>
          <p:cNvSpPr>
            <a:spLocks noChangeArrowheads="1"/>
          </p:cNvSpPr>
          <p:nvPr/>
        </p:nvSpPr>
        <p:spPr bwMode="auto">
          <a:xfrm>
            <a:off x="10869110" y="5699998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 dirty="0">
                <a:latin typeface="Times New Roman" panose="02020603050405020304" pitchFamily="18" charset="0"/>
              </a:rPr>
              <a:t>2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39" name="Oval 13"/>
          <p:cNvSpPr>
            <a:spLocks noChangeArrowheads="1"/>
          </p:cNvSpPr>
          <p:nvPr/>
        </p:nvSpPr>
        <p:spPr bwMode="auto">
          <a:xfrm>
            <a:off x="3004092" y="443772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latin typeface="Times New Roman" panose="02020603050405020304" pitchFamily="18" charset="0"/>
              </a:rPr>
              <a:t>5</a:t>
            </a:r>
            <a:endParaRPr lang="cs-CZ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40" name="Oval 14"/>
          <p:cNvSpPr>
            <a:spLocks noChangeArrowheads="1"/>
          </p:cNvSpPr>
          <p:nvPr/>
        </p:nvSpPr>
        <p:spPr bwMode="auto">
          <a:xfrm>
            <a:off x="3665240" y="4379394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latin typeface="Times New Roman" panose="02020603050405020304" pitchFamily="18" charset="0"/>
              </a:rPr>
              <a:t>6</a:t>
            </a:r>
            <a:endParaRPr lang="cs-CZ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41" name="Oval 15"/>
          <p:cNvSpPr>
            <a:spLocks noChangeArrowheads="1"/>
          </p:cNvSpPr>
          <p:nvPr/>
        </p:nvSpPr>
        <p:spPr bwMode="auto">
          <a:xfrm>
            <a:off x="3625530" y="5380665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latin typeface="Times New Roman" panose="02020603050405020304" pitchFamily="18" charset="0"/>
              </a:rPr>
              <a:t>4</a:t>
            </a:r>
            <a:endParaRPr lang="cs-CZ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42" name="Line 50"/>
          <p:cNvSpPr>
            <a:spLocks noChangeShapeType="1"/>
          </p:cNvSpPr>
          <p:nvPr/>
        </p:nvSpPr>
        <p:spPr bwMode="auto">
          <a:xfrm flipH="1">
            <a:off x="2063808" y="5593080"/>
            <a:ext cx="586437" cy="369783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51"/>
          <p:cNvSpPr>
            <a:spLocks noChangeShapeType="1"/>
          </p:cNvSpPr>
          <p:nvPr/>
        </p:nvSpPr>
        <p:spPr bwMode="auto">
          <a:xfrm flipV="1">
            <a:off x="7414402" y="5866744"/>
            <a:ext cx="3492024" cy="4372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53"/>
          <p:cNvSpPr>
            <a:spLocks noChangeShapeType="1"/>
          </p:cNvSpPr>
          <p:nvPr/>
        </p:nvSpPr>
        <p:spPr bwMode="auto">
          <a:xfrm>
            <a:off x="2955045" y="5462450"/>
            <a:ext cx="670485" cy="71514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4"/>
          <p:cNvSpPr>
            <a:spLocks noChangeShapeType="1"/>
          </p:cNvSpPr>
          <p:nvPr/>
        </p:nvSpPr>
        <p:spPr bwMode="auto">
          <a:xfrm>
            <a:off x="3924541" y="5593080"/>
            <a:ext cx="629258" cy="42475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5"/>
          <p:cNvSpPr>
            <a:spLocks noChangeShapeType="1"/>
          </p:cNvSpPr>
          <p:nvPr/>
        </p:nvSpPr>
        <p:spPr bwMode="auto">
          <a:xfrm flipH="1" flipV="1">
            <a:off x="3948759" y="4684193"/>
            <a:ext cx="636146" cy="127866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6"/>
          <p:cNvSpPr>
            <a:spLocks noChangeShapeType="1"/>
          </p:cNvSpPr>
          <p:nvPr/>
        </p:nvSpPr>
        <p:spPr bwMode="auto">
          <a:xfrm flipV="1">
            <a:off x="3261072" y="4543414"/>
            <a:ext cx="404167" cy="798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7"/>
          <p:cNvSpPr>
            <a:spLocks noChangeShapeType="1"/>
          </p:cNvSpPr>
          <p:nvPr/>
        </p:nvSpPr>
        <p:spPr bwMode="auto">
          <a:xfrm flipH="1">
            <a:off x="2837944" y="4667202"/>
            <a:ext cx="267153" cy="650374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7"/>
          <p:cNvSpPr>
            <a:spLocks noChangeShapeType="1"/>
          </p:cNvSpPr>
          <p:nvPr/>
        </p:nvSpPr>
        <p:spPr bwMode="auto">
          <a:xfrm>
            <a:off x="3247799" y="4754568"/>
            <a:ext cx="404613" cy="660860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7"/>
          <p:cNvSpPr>
            <a:spLocks noChangeShapeType="1"/>
          </p:cNvSpPr>
          <p:nvPr/>
        </p:nvSpPr>
        <p:spPr bwMode="auto">
          <a:xfrm flipH="1">
            <a:off x="2001923" y="4667202"/>
            <a:ext cx="1002167" cy="1322663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Oval 14"/>
          <p:cNvSpPr>
            <a:spLocks noChangeArrowheads="1"/>
          </p:cNvSpPr>
          <p:nvPr/>
        </p:nvSpPr>
        <p:spPr bwMode="auto">
          <a:xfrm>
            <a:off x="3284934" y="3098243"/>
            <a:ext cx="304800" cy="3048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>
                <a:latin typeface="Times New Roman" panose="02020603050405020304" pitchFamily="18" charset="0"/>
              </a:rPr>
              <a:t>7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53" name="Line 57"/>
          <p:cNvSpPr>
            <a:spLocks noChangeShapeType="1"/>
          </p:cNvSpPr>
          <p:nvPr/>
        </p:nvSpPr>
        <p:spPr bwMode="auto">
          <a:xfrm>
            <a:off x="2904628" y="5538651"/>
            <a:ext cx="1630741" cy="53415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7"/>
          <p:cNvSpPr>
            <a:spLocks noChangeShapeType="1"/>
          </p:cNvSpPr>
          <p:nvPr/>
        </p:nvSpPr>
        <p:spPr bwMode="auto">
          <a:xfrm>
            <a:off x="3261073" y="4753231"/>
            <a:ext cx="1323832" cy="125156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Straight Connector 5"/>
          <p:cNvCxnSpPr>
            <a:stCxn id="37" idx="0"/>
            <a:endCxn id="52" idx="3"/>
          </p:cNvCxnSpPr>
          <p:nvPr/>
        </p:nvCxnSpPr>
        <p:spPr>
          <a:xfrm flipV="1">
            <a:off x="1964447" y="3358406"/>
            <a:ext cx="1365124" cy="2584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38" idx="0"/>
            <a:endCxn id="52" idx="5"/>
          </p:cNvCxnSpPr>
          <p:nvPr/>
        </p:nvCxnSpPr>
        <p:spPr>
          <a:xfrm flipH="1" flipV="1">
            <a:off x="3545097" y="3358406"/>
            <a:ext cx="1142672" cy="25919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9" idx="0"/>
            <a:endCxn id="52" idx="4"/>
          </p:cNvCxnSpPr>
          <p:nvPr/>
        </p:nvCxnSpPr>
        <p:spPr>
          <a:xfrm flipV="1">
            <a:off x="3156492" y="3403043"/>
            <a:ext cx="280842" cy="1034677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0" idx="1"/>
            <a:endCxn id="52" idx="4"/>
          </p:cNvCxnSpPr>
          <p:nvPr/>
        </p:nvCxnSpPr>
        <p:spPr>
          <a:xfrm flipH="1" flipV="1">
            <a:off x="3437334" y="3403043"/>
            <a:ext cx="272543" cy="102098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3"/>
          <p:cNvSpPr/>
          <p:nvPr/>
        </p:nvSpPr>
        <p:spPr>
          <a:xfrm>
            <a:off x="7255412" y="4272806"/>
            <a:ext cx="3657754" cy="1521707"/>
          </a:xfrm>
          <a:custGeom>
            <a:avLst/>
            <a:gdLst>
              <a:gd name="connsiteX0" fmla="*/ 3614 w 3512127"/>
              <a:gd name="connsiteY0" fmla="*/ 1541261 h 1571078"/>
              <a:gd name="connsiteX1" fmla="*/ 152701 w 3512127"/>
              <a:gd name="connsiteY1" fmla="*/ 626861 h 1571078"/>
              <a:gd name="connsiteX2" fmla="*/ 997527 w 3512127"/>
              <a:gd name="connsiteY2" fmla="*/ 20574 h 1571078"/>
              <a:gd name="connsiteX3" fmla="*/ 2210101 w 3512127"/>
              <a:gd name="connsiteY3" fmla="*/ 278991 h 1571078"/>
              <a:gd name="connsiteX4" fmla="*/ 3512127 w 3512127"/>
              <a:gd name="connsiteY4" fmla="*/ 1571078 h 1571078"/>
              <a:gd name="connsiteX0" fmla="*/ 3614 w 3661214"/>
              <a:gd name="connsiteY0" fmla="*/ 1541060 h 1560937"/>
              <a:gd name="connsiteX1" fmla="*/ 152701 w 3661214"/>
              <a:gd name="connsiteY1" fmla="*/ 626660 h 1560937"/>
              <a:gd name="connsiteX2" fmla="*/ 997527 w 3661214"/>
              <a:gd name="connsiteY2" fmla="*/ 20373 h 1560937"/>
              <a:gd name="connsiteX3" fmla="*/ 2210101 w 3661214"/>
              <a:gd name="connsiteY3" fmla="*/ 278790 h 1560937"/>
              <a:gd name="connsiteX4" fmla="*/ 3661214 w 3661214"/>
              <a:gd name="connsiteY4" fmla="*/ 1560937 h 1560937"/>
              <a:gd name="connsiteX0" fmla="*/ 3614 w 3661214"/>
              <a:gd name="connsiteY0" fmla="*/ 1541060 h 1560937"/>
              <a:gd name="connsiteX1" fmla="*/ 152701 w 3661214"/>
              <a:gd name="connsiteY1" fmla="*/ 626660 h 1560937"/>
              <a:gd name="connsiteX2" fmla="*/ 997527 w 3661214"/>
              <a:gd name="connsiteY2" fmla="*/ 20373 h 1560937"/>
              <a:gd name="connsiteX3" fmla="*/ 2210101 w 3661214"/>
              <a:gd name="connsiteY3" fmla="*/ 278790 h 1560937"/>
              <a:gd name="connsiteX4" fmla="*/ 3661214 w 3661214"/>
              <a:gd name="connsiteY4" fmla="*/ 1560937 h 1560937"/>
              <a:gd name="connsiteX0" fmla="*/ 3614 w 3661214"/>
              <a:gd name="connsiteY0" fmla="*/ 1541060 h 1560937"/>
              <a:gd name="connsiteX1" fmla="*/ 152701 w 3661214"/>
              <a:gd name="connsiteY1" fmla="*/ 626660 h 1560937"/>
              <a:gd name="connsiteX2" fmla="*/ 997527 w 3661214"/>
              <a:gd name="connsiteY2" fmla="*/ 20373 h 1560937"/>
              <a:gd name="connsiteX3" fmla="*/ 2597727 w 3661214"/>
              <a:gd name="connsiteY3" fmla="*/ 278790 h 1560937"/>
              <a:gd name="connsiteX4" fmla="*/ 3661214 w 3661214"/>
              <a:gd name="connsiteY4" fmla="*/ 1560937 h 1560937"/>
              <a:gd name="connsiteX0" fmla="*/ 32604 w 3690204"/>
              <a:gd name="connsiteY0" fmla="*/ 1498455 h 1518332"/>
              <a:gd name="connsiteX1" fmla="*/ 181691 w 3690204"/>
              <a:gd name="connsiteY1" fmla="*/ 584055 h 1518332"/>
              <a:gd name="connsiteX2" fmla="*/ 1692439 w 3690204"/>
              <a:gd name="connsiteY2" fmla="*/ 27463 h 1518332"/>
              <a:gd name="connsiteX3" fmla="*/ 2626717 w 3690204"/>
              <a:gd name="connsiteY3" fmla="*/ 236185 h 1518332"/>
              <a:gd name="connsiteX4" fmla="*/ 3690204 w 3690204"/>
              <a:gd name="connsiteY4" fmla="*/ 1518332 h 1518332"/>
              <a:gd name="connsiteX0" fmla="*/ 154 w 3657754"/>
              <a:gd name="connsiteY0" fmla="*/ 1495545 h 1515422"/>
              <a:gd name="connsiteX1" fmla="*/ 596502 w 3657754"/>
              <a:gd name="connsiteY1" fmla="*/ 541388 h 1515422"/>
              <a:gd name="connsiteX2" fmla="*/ 1659989 w 3657754"/>
              <a:gd name="connsiteY2" fmla="*/ 24553 h 1515422"/>
              <a:gd name="connsiteX3" fmla="*/ 2594267 w 3657754"/>
              <a:gd name="connsiteY3" fmla="*/ 233275 h 1515422"/>
              <a:gd name="connsiteX4" fmla="*/ 3657754 w 3657754"/>
              <a:gd name="connsiteY4" fmla="*/ 1515422 h 151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754" h="1515422">
                <a:moveTo>
                  <a:pt x="154" y="1495545"/>
                </a:moveTo>
                <a:cubicBezTo>
                  <a:pt x="-8129" y="1165069"/>
                  <a:pt x="319863" y="786553"/>
                  <a:pt x="596502" y="541388"/>
                </a:cubicBezTo>
                <a:cubicBezTo>
                  <a:pt x="873141" y="296223"/>
                  <a:pt x="1327028" y="75905"/>
                  <a:pt x="1659989" y="24553"/>
                </a:cubicBezTo>
                <a:cubicBezTo>
                  <a:pt x="1992950" y="-26799"/>
                  <a:pt x="2261306" y="-15203"/>
                  <a:pt x="2594267" y="233275"/>
                </a:cubicBezTo>
                <a:cubicBezTo>
                  <a:pt x="2927228" y="481753"/>
                  <a:pt x="3295804" y="879317"/>
                  <a:pt x="3657754" y="151542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11"/>
          <p:cNvSpPr>
            <a:spLocks noChangeArrowheads="1"/>
          </p:cNvSpPr>
          <p:nvPr/>
        </p:nvSpPr>
        <p:spPr bwMode="auto">
          <a:xfrm>
            <a:off x="1833913" y="5921071"/>
            <a:ext cx="304800" cy="3048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anose="02020603050405020304" pitchFamily="18" charset="0"/>
              </a:rPr>
              <a:t>1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8" name="Oval 12"/>
          <p:cNvSpPr>
            <a:spLocks noChangeArrowheads="1"/>
          </p:cNvSpPr>
          <p:nvPr/>
        </p:nvSpPr>
        <p:spPr bwMode="auto">
          <a:xfrm>
            <a:off x="4501289" y="5950369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 dirty="0">
                <a:latin typeface="Times New Roman" panose="02020603050405020304" pitchFamily="18" charset="0"/>
              </a:rPr>
              <a:t>2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9" name="Line 51"/>
          <p:cNvSpPr>
            <a:spLocks noChangeShapeType="1"/>
          </p:cNvSpPr>
          <p:nvPr/>
        </p:nvSpPr>
        <p:spPr bwMode="auto">
          <a:xfrm>
            <a:off x="2138713" y="6102767"/>
            <a:ext cx="2362576" cy="1032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Oval 12"/>
          <p:cNvSpPr>
            <a:spLocks noChangeArrowheads="1"/>
          </p:cNvSpPr>
          <p:nvPr/>
        </p:nvSpPr>
        <p:spPr bwMode="auto">
          <a:xfrm>
            <a:off x="8566459" y="4179022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 smtClean="0">
                <a:latin typeface="Times New Roman" panose="02020603050405020304" pitchFamily="18" charset="0"/>
              </a:rPr>
              <a:t>i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722705" y="4424031"/>
            <a:ext cx="843754" cy="48589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871259" y="4296031"/>
            <a:ext cx="817816" cy="353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542484" y="4470597"/>
            <a:ext cx="137224" cy="767515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8566459" y="2881823"/>
            <a:ext cx="139243" cy="1317186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8822213" y="4461239"/>
            <a:ext cx="387959" cy="623759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748643" y="4218995"/>
            <a:ext cx="844080" cy="12607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30" idx="2"/>
          </p:cNvCxnSpPr>
          <p:nvPr/>
        </p:nvCxnSpPr>
        <p:spPr>
          <a:xfrm>
            <a:off x="7874779" y="3827158"/>
            <a:ext cx="691680" cy="50426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30" idx="1"/>
          </p:cNvCxnSpPr>
          <p:nvPr/>
        </p:nvCxnSpPr>
        <p:spPr>
          <a:xfrm>
            <a:off x="8000915" y="3435321"/>
            <a:ext cx="610181" cy="78833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8788295" y="3798519"/>
            <a:ext cx="843754" cy="48589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30" idx="7"/>
          </p:cNvCxnSpPr>
          <p:nvPr/>
        </p:nvCxnSpPr>
        <p:spPr>
          <a:xfrm flipH="1">
            <a:off x="8826622" y="3646119"/>
            <a:ext cx="602290" cy="57754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30" idx="7"/>
          </p:cNvCxnSpPr>
          <p:nvPr/>
        </p:nvCxnSpPr>
        <p:spPr>
          <a:xfrm flipH="1">
            <a:off x="8826622" y="3433549"/>
            <a:ext cx="323123" cy="79011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8766503" y="4475552"/>
            <a:ext cx="104756" cy="786267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3648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6" y="22862"/>
            <a:ext cx="9144000" cy="56170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Canonical ordering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584564"/>
            <a:ext cx="11874137" cy="6142807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err="1" smtClean="0"/>
              <a:t>Thm</a:t>
            </a:r>
            <a:r>
              <a:rPr lang="cs-CZ" sz="2000" b="1" dirty="0" smtClean="0"/>
              <a:t>: Rovinná triangulace má dotykovou reprezentaci pomocí trojúhelníků.</a:t>
            </a:r>
          </a:p>
          <a:p>
            <a:pPr algn="l"/>
            <a:r>
              <a:rPr lang="cs-CZ" sz="2000" b="1" dirty="0" smtClean="0"/>
              <a:t>Důkaz: 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Vyjdi z canonical ordering, trojúhelník i bude mít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Základnu na lince i, levý a pravý vrchol tak, aby se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Dotýkal svých již reprezentovaných sousedů, třetí 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Vrchol na lince odpovídající sousedu s nejvyšším číslem. </a:t>
            </a:r>
            <a:endParaRPr lang="cs-CZ" sz="2000" dirty="0" smtClean="0"/>
          </a:p>
          <a:p>
            <a:pPr algn="l"/>
            <a:endParaRPr lang="cs-CZ" sz="2000" b="1" dirty="0" smtClean="0"/>
          </a:p>
          <a:p>
            <a:pPr algn="l"/>
            <a:endParaRPr lang="cs-CZ" sz="2000" b="1" dirty="0" smtClean="0"/>
          </a:p>
        </p:txBody>
      </p:sp>
      <p:sp>
        <p:nvSpPr>
          <p:cNvPr id="34" name="Oval 8"/>
          <p:cNvSpPr>
            <a:spLocks noChangeArrowheads="1"/>
          </p:cNvSpPr>
          <p:nvPr/>
        </p:nvSpPr>
        <p:spPr bwMode="auto">
          <a:xfrm>
            <a:off x="2650246" y="5310052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" name="Oval 13"/>
          <p:cNvSpPr>
            <a:spLocks noChangeArrowheads="1"/>
          </p:cNvSpPr>
          <p:nvPr/>
        </p:nvSpPr>
        <p:spPr bwMode="auto">
          <a:xfrm>
            <a:off x="3004092" y="443772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latin typeface="Times New Roman" panose="02020603050405020304" pitchFamily="18" charset="0"/>
              </a:rPr>
              <a:t>5</a:t>
            </a:r>
            <a:endParaRPr lang="cs-CZ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40" name="Oval 14"/>
          <p:cNvSpPr>
            <a:spLocks noChangeArrowheads="1"/>
          </p:cNvSpPr>
          <p:nvPr/>
        </p:nvSpPr>
        <p:spPr bwMode="auto">
          <a:xfrm>
            <a:off x="3665240" y="4379394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latin typeface="Times New Roman" panose="02020603050405020304" pitchFamily="18" charset="0"/>
              </a:rPr>
              <a:t>6</a:t>
            </a:r>
            <a:endParaRPr lang="cs-CZ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41" name="Oval 15"/>
          <p:cNvSpPr>
            <a:spLocks noChangeArrowheads="1"/>
          </p:cNvSpPr>
          <p:nvPr/>
        </p:nvSpPr>
        <p:spPr bwMode="auto">
          <a:xfrm>
            <a:off x="3625530" y="5380665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latin typeface="Times New Roman" panose="02020603050405020304" pitchFamily="18" charset="0"/>
              </a:rPr>
              <a:t>4</a:t>
            </a:r>
            <a:endParaRPr lang="cs-CZ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42" name="Line 50"/>
          <p:cNvSpPr>
            <a:spLocks noChangeShapeType="1"/>
          </p:cNvSpPr>
          <p:nvPr/>
        </p:nvSpPr>
        <p:spPr bwMode="auto">
          <a:xfrm flipH="1">
            <a:off x="2063808" y="5593080"/>
            <a:ext cx="586437" cy="369783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53"/>
          <p:cNvSpPr>
            <a:spLocks noChangeShapeType="1"/>
          </p:cNvSpPr>
          <p:nvPr/>
        </p:nvSpPr>
        <p:spPr bwMode="auto">
          <a:xfrm>
            <a:off x="2955045" y="5462450"/>
            <a:ext cx="670485" cy="71514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4"/>
          <p:cNvSpPr>
            <a:spLocks noChangeShapeType="1"/>
          </p:cNvSpPr>
          <p:nvPr/>
        </p:nvSpPr>
        <p:spPr bwMode="auto">
          <a:xfrm>
            <a:off x="3924541" y="5593080"/>
            <a:ext cx="629258" cy="42475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5"/>
          <p:cNvSpPr>
            <a:spLocks noChangeShapeType="1"/>
          </p:cNvSpPr>
          <p:nvPr/>
        </p:nvSpPr>
        <p:spPr bwMode="auto">
          <a:xfrm flipH="1" flipV="1">
            <a:off x="3948759" y="4684193"/>
            <a:ext cx="636146" cy="127866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6"/>
          <p:cNvSpPr>
            <a:spLocks noChangeShapeType="1"/>
          </p:cNvSpPr>
          <p:nvPr/>
        </p:nvSpPr>
        <p:spPr bwMode="auto">
          <a:xfrm flipV="1">
            <a:off x="3261072" y="4543414"/>
            <a:ext cx="404167" cy="798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7"/>
          <p:cNvSpPr>
            <a:spLocks noChangeShapeType="1"/>
          </p:cNvSpPr>
          <p:nvPr/>
        </p:nvSpPr>
        <p:spPr bwMode="auto">
          <a:xfrm flipH="1">
            <a:off x="2837944" y="4667202"/>
            <a:ext cx="267153" cy="650374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7"/>
          <p:cNvSpPr>
            <a:spLocks noChangeShapeType="1"/>
          </p:cNvSpPr>
          <p:nvPr/>
        </p:nvSpPr>
        <p:spPr bwMode="auto">
          <a:xfrm>
            <a:off x="3247799" y="4754568"/>
            <a:ext cx="404613" cy="660860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7"/>
          <p:cNvSpPr>
            <a:spLocks noChangeShapeType="1"/>
          </p:cNvSpPr>
          <p:nvPr/>
        </p:nvSpPr>
        <p:spPr bwMode="auto">
          <a:xfrm flipH="1">
            <a:off x="2001923" y="4667202"/>
            <a:ext cx="1002167" cy="1322663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Oval 14"/>
          <p:cNvSpPr>
            <a:spLocks noChangeArrowheads="1"/>
          </p:cNvSpPr>
          <p:nvPr/>
        </p:nvSpPr>
        <p:spPr bwMode="auto">
          <a:xfrm>
            <a:off x="3284934" y="3098243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>
                <a:latin typeface="Times New Roman" panose="02020603050405020304" pitchFamily="18" charset="0"/>
              </a:rPr>
              <a:t>7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53" name="Line 57"/>
          <p:cNvSpPr>
            <a:spLocks noChangeShapeType="1"/>
          </p:cNvSpPr>
          <p:nvPr/>
        </p:nvSpPr>
        <p:spPr bwMode="auto">
          <a:xfrm>
            <a:off x="2904628" y="5538651"/>
            <a:ext cx="1630741" cy="53415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7"/>
          <p:cNvSpPr>
            <a:spLocks noChangeShapeType="1"/>
          </p:cNvSpPr>
          <p:nvPr/>
        </p:nvSpPr>
        <p:spPr bwMode="auto">
          <a:xfrm>
            <a:off x="3261073" y="4753231"/>
            <a:ext cx="1323832" cy="125156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Straight Connector 5"/>
          <p:cNvCxnSpPr>
            <a:stCxn id="37" idx="0"/>
            <a:endCxn id="52" idx="3"/>
          </p:cNvCxnSpPr>
          <p:nvPr/>
        </p:nvCxnSpPr>
        <p:spPr>
          <a:xfrm flipV="1">
            <a:off x="1964447" y="3358406"/>
            <a:ext cx="1365124" cy="2584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38" idx="0"/>
            <a:endCxn id="52" idx="5"/>
          </p:cNvCxnSpPr>
          <p:nvPr/>
        </p:nvCxnSpPr>
        <p:spPr>
          <a:xfrm flipH="1" flipV="1">
            <a:off x="3545097" y="3358406"/>
            <a:ext cx="1142672" cy="25919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9" idx="0"/>
            <a:endCxn id="52" idx="4"/>
          </p:cNvCxnSpPr>
          <p:nvPr/>
        </p:nvCxnSpPr>
        <p:spPr>
          <a:xfrm flipV="1">
            <a:off x="3156492" y="3403043"/>
            <a:ext cx="280842" cy="1034677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0" idx="1"/>
            <a:endCxn id="52" idx="4"/>
          </p:cNvCxnSpPr>
          <p:nvPr/>
        </p:nvCxnSpPr>
        <p:spPr>
          <a:xfrm flipH="1" flipV="1">
            <a:off x="3437334" y="3403043"/>
            <a:ext cx="272543" cy="102098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11"/>
          <p:cNvSpPr>
            <a:spLocks noChangeArrowheads="1"/>
          </p:cNvSpPr>
          <p:nvPr/>
        </p:nvSpPr>
        <p:spPr bwMode="auto">
          <a:xfrm>
            <a:off x="1833913" y="5921071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anose="02020603050405020304" pitchFamily="18" charset="0"/>
              </a:rPr>
              <a:t>1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8" name="Oval 12"/>
          <p:cNvSpPr>
            <a:spLocks noChangeArrowheads="1"/>
          </p:cNvSpPr>
          <p:nvPr/>
        </p:nvSpPr>
        <p:spPr bwMode="auto">
          <a:xfrm>
            <a:off x="4501289" y="5950369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 dirty="0">
                <a:latin typeface="Times New Roman" panose="02020603050405020304" pitchFamily="18" charset="0"/>
              </a:rPr>
              <a:t>2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9" name="Line 51"/>
          <p:cNvSpPr>
            <a:spLocks noChangeShapeType="1"/>
          </p:cNvSpPr>
          <p:nvPr/>
        </p:nvSpPr>
        <p:spPr bwMode="auto">
          <a:xfrm>
            <a:off x="2138713" y="6102767"/>
            <a:ext cx="2362576" cy="1032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778487" y="6017836"/>
            <a:ext cx="4641574" cy="54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778487" y="5335787"/>
            <a:ext cx="4641574" cy="54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778487" y="4653738"/>
            <a:ext cx="4641574" cy="54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778487" y="3971689"/>
            <a:ext cx="4641574" cy="54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6778487" y="3289640"/>
            <a:ext cx="4641574" cy="54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6778487" y="2607591"/>
            <a:ext cx="4641574" cy="54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6778487" y="1925542"/>
            <a:ext cx="4641574" cy="54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11601145" y="5659469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8" name="Text Box 30"/>
          <p:cNvSpPr txBox="1">
            <a:spLocks noChangeArrowheads="1"/>
          </p:cNvSpPr>
          <p:nvPr/>
        </p:nvSpPr>
        <p:spPr bwMode="auto">
          <a:xfrm>
            <a:off x="11582220" y="5097700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" name="Text Box 31"/>
          <p:cNvSpPr txBox="1">
            <a:spLocks noChangeArrowheads="1"/>
          </p:cNvSpPr>
          <p:nvPr/>
        </p:nvSpPr>
        <p:spPr bwMode="auto">
          <a:xfrm>
            <a:off x="11594411" y="4443184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" name="Text Box 32"/>
          <p:cNvSpPr txBox="1">
            <a:spLocks noChangeArrowheads="1"/>
          </p:cNvSpPr>
          <p:nvPr/>
        </p:nvSpPr>
        <p:spPr bwMode="auto">
          <a:xfrm>
            <a:off x="11576942" y="3764478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" name="Text Box 33"/>
          <p:cNvSpPr txBox="1">
            <a:spLocks noChangeArrowheads="1"/>
          </p:cNvSpPr>
          <p:nvPr/>
        </p:nvSpPr>
        <p:spPr bwMode="auto">
          <a:xfrm>
            <a:off x="11579434" y="3036172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" name="Text Box 33"/>
          <p:cNvSpPr txBox="1">
            <a:spLocks noChangeArrowheads="1"/>
          </p:cNvSpPr>
          <p:nvPr/>
        </p:nvSpPr>
        <p:spPr bwMode="auto">
          <a:xfrm>
            <a:off x="11601145" y="2396795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" name="Text Box 33"/>
          <p:cNvSpPr txBox="1">
            <a:spLocks noChangeArrowheads="1"/>
          </p:cNvSpPr>
          <p:nvPr/>
        </p:nvSpPr>
        <p:spPr bwMode="auto">
          <a:xfrm>
            <a:off x="11556199" y="1682114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6848061" y="1980514"/>
            <a:ext cx="601571" cy="409229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7415459" y="1980514"/>
            <a:ext cx="3963617" cy="34349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7374474" y="3344612"/>
            <a:ext cx="468758" cy="136409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 flipH="1">
            <a:off x="7742582" y="3344612"/>
            <a:ext cx="447260" cy="6820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>
            <a:off x="7279322" y="1980514"/>
            <a:ext cx="1308088" cy="137789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>
            <a:off x="8279296" y="1925542"/>
            <a:ext cx="739375" cy="70953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6735997" y="1123443"/>
            <a:ext cx="4752133" cy="8480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445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6" y="22862"/>
            <a:ext cx="9144000" cy="56170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Kreslení grafů na malou mřížku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584564"/>
            <a:ext cx="11874137" cy="6142807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err="1" smtClean="0"/>
              <a:t>Thm</a:t>
            </a:r>
            <a:r>
              <a:rPr lang="cs-CZ" sz="2000" b="1" dirty="0" smtClean="0"/>
              <a:t>: Rovinná triangulace má nekřížící se přímočaré nakreslení na mřížce lineárního rozměru.</a:t>
            </a:r>
          </a:p>
          <a:p>
            <a:pPr algn="l"/>
            <a:r>
              <a:rPr lang="cs-CZ" sz="2000" b="1" dirty="0" smtClean="0"/>
              <a:t>Důkaz: </a:t>
            </a:r>
            <a:r>
              <a:rPr lang="cs-CZ" sz="2000" dirty="0" smtClean="0"/>
              <a:t>Kreslíme do trojúhelníkové sítě v barycentrických </a:t>
            </a:r>
            <a:r>
              <a:rPr lang="en-US" sz="2000" dirty="0" err="1" smtClean="0"/>
              <a:t>sou</a:t>
            </a:r>
            <a:r>
              <a:rPr lang="cs-CZ" sz="2000" dirty="0" smtClean="0"/>
              <a:t>řadnicích podle následujícího předpisu:</a:t>
            </a:r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cs-CZ" sz="2000" dirty="0" smtClean="0"/>
          </a:p>
          <a:p>
            <a:pPr algn="l"/>
            <a:endParaRPr lang="cs-CZ" sz="2000" b="1" dirty="0" smtClean="0"/>
          </a:p>
          <a:p>
            <a:pPr algn="l"/>
            <a:endParaRPr lang="cs-CZ" sz="2000" b="1" dirty="0" smtClean="0"/>
          </a:p>
        </p:txBody>
      </p:sp>
      <p:sp>
        <p:nvSpPr>
          <p:cNvPr id="34" name="Oval 8"/>
          <p:cNvSpPr>
            <a:spLocks noChangeArrowheads="1"/>
          </p:cNvSpPr>
          <p:nvPr/>
        </p:nvSpPr>
        <p:spPr bwMode="auto">
          <a:xfrm>
            <a:off x="1422102" y="5276126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" name="Oval 13"/>
          <p:cNvSpPr>
            <a:spLocks noChangeArrowheads="1"/>
          </p:cNvSpPr>
          <p:nvPr/>
        </p:nvSpPr>
        <p:spPr bwMode="auto">
          <a:xfrm>
            <a:off x="1775948" y="4403794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0" name="Oval 14"/>
          <p:cNvSpPr>
            <a:spLocks noChangeArrowheads="1"/>
          </p:cNvSpPr>
          <p:nvPr/>
        </p:nvSpPr>
        <p:spPr bwMode="auto">
          <a:xfrm>
            <a:off x="2437096" y="4345468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1" name="Oval 15"/>
          <p:cNvSpPr>
            <a:spLocks noChangeArrowheads="1"/>
          </p:cNvSpPr>
          <p:nvPr/>
        </p:nvSpPr>
        <p:spPr bwMode="auto">
          <a:xfrm>
            <a:off x="2397386" y="5346739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2" name="Line 50"/>
          <p:cNvSpPr>
            <a:spLocks noChangeShapeType="1"/>
          </p:cNvSpPr>
          <p:nvPr/>
        </p:nvSpPr>
        <p:spPr bwMode="auto">
          <a:xfrm flipH="1">
            <a:off x="835664" y="5559154"/>
            <a:ext cx="586437" cy="369783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53"/>
          <p:cNvSpPr>
            <a:spLocks noChangeShapeType="1"/>
          </p:cNvSpPr>
          <p:nvPr/>
        </p:nvSpPr>
        <p:spPr bwMode="auto">
          <a:xfrm>
            <a:off x="1726901" y="5428524"/>
            <a:ext cx="670485" cy="71514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4"/>
          <p:cNvSpPr>
            <a:spLocks noChangeShapeType="1"/>
          </p:cNvSpPr>
          <p:nvPr/>
        </p:nvSpPr>
        <p:spPr bwMode="auto">
          <a:xfrm>
            <a:off x="2696397" y="5559154"/>
            <a:ext cx="629258" cy="42475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5"/>
          <p:cNvSpPr>
            <a:spLocks noChangeShapeType="1"/>
          </p:cNvSpPr>
          <p:nvPr/>
        </p:nvSpPr>
        <p:spPr bwMode="auto">
          <a:xfrm flipH="1" flipV="1">
            <a:off x="2720615" y="4650267"/>
            <a:ext cx="636146" cy="127866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6"/>
          <p:cNvSpPr>
            <a:spLocks noChangeShapeType="1"/>
          </p:cNvSpPr>
          <p:nvPr/>
        </p:nvSpPr>
        <p:spPr bwMode="auto">
          <a:xfrm flipV="1">
            <a:off x="2032928" y="4509488"/>
            <a:ext cx="404167" cy="798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7"/>
          <p:cNvSpPr>
            <a:spLocks noChangeShapeType="1"/>
          </p:cNvSpPr>
          <p:nvPr/>
        </p:nvSpPr>
        <p:spPr bwMode="auto">
          <a:xfrm flipH="1">
            <a:off x="1609800" y="4633276"/>
            <a:ext cx="267153" cy="650374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7"/>
          <p:cNvSpPr>
            <a:spLocks noChangeShapeType="1"/>
          </p:cNvSpPr>
          <p:nvPr/>
        </p:nvSpPr>
        <p:spPr bwMode="auto">
          <a:xfrm>
            <a:off x="2019655" y="4720642"/>
            <a:ext cx="404613" cy="660860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7"/>
          <p:cNvSpPr>
            <a:spLocks noChangeShapeType="1"/>
          </p:cNvSpPr>
          <p:nvPr/>
        </p:nvSpPr>
        <p:spPr bwMode="auto">
          <a:xfrm flipH="1">
            <a:off x="773779" y="4633276"/>
            <a:ext cx="1002167" cy="1322663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Oval 14"/>
          <p:cNvSpPr>
            <a:spLocks noChangeArrowheads="1"/>
          </p:cNvSpPr>
          <p:nvPr/>
        </p:nvSpPr>
        <p:spPr bwMode="auto">
          <a:xfrm>
            <a:off x="2056790" y="3064317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53" name="Line 57"/>
          <p:cNvSpPr>
            <a:spLocks noChangeShapeType="1"/>
          </p:cNvSpPr>
          <p:nvPr/>
        </p:nvSpPr>
        <p:spPr bwMode="auto">
          <a:xfrm>
            <a:off x="1676484" y="5504725"/>
            <a:ext cx="1630741" cy="53415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7"/>
          <p:cNvSpPr>
            <a:spLocks noChangeShapeType="1"/>
          </p:cNvSpPr>
          <p:nvPr/>
        </p:nvSpPr>
        <p:spPr bwMode="auto">
          <a:xfrm>
            <a:off x="2032929" y="4719305"/>
            <a:ext cx="1323832" cy="125156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Straight Connector 5"/>
          <p:cNvCxnSpPr>
            <a:endCxn id="52" idx="3"/>
          </p:cNvCxnSpPr>
          <p:nvPr/>
        </p:nvCxnSpPr>
        <p:spPr>
          <a:xfrm flipV="1">
            <a:off x="736303" y="3324480"/>
            <a:ext cx="1365124" cy="2584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52" idx="5"/>
          </p:cNvCxnSpPr>
          <p:nvPr/>
        </p:nvCxnSpPr>
        <p:spPr>
          <a:xfrm flipH="1" flipV="1">
            <a:off x="2316953" y="3324480"/>
            <a:ext cx="1142672" cy="25919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9" idx="0"/>
            <a:endCxn id="52" idx="4"/>
          </p:cNvCxnSpPr>
          <p:nvPr/>
        </p:nvCxnSpPr>
        <p:spPr>
          <a:xfrm flipV="1">
            <a:off x="1928348" y="3369117"/>
            <a:ext cx="280842" cy="1034677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0" idx="1"/>
            <a:endCxn id="52" idx="4"/>
          </p:cNvCxnSpPr>
          <p:nvPr/>
        </p:nvCxnSpPr>
        <p:spPr>
          <a:xfrm flipH="1" flipV="1">
            <a:off x="2209190" y="3369117"/>
            <a:ext cx="272543" cy="102098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11"/>
          <p:cNvSpPr>
            <a:spLocks noChangeArrowheads="1"/>
          </p:cNvSpPr>
          <p:nvPr/>
        </p:nvSpPr>
        <p:spPr bwMode="auto">
          <a:xfrm>
            <a:off x="605769" y="5887145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8" name="Oval 12"/>
          <p:cNvSpPr>
            <a:spLocks noChangeArrowheads="1"/>
          </p:cNvSpPr>
          <p:nvPr/>
        </p:nvSpPr>
        <p:spPr bwMode="auto">
          <a:xfrm>
            <a:off x="3273145" y="5916443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9" name="Line 51"/>
          <p:cNvSpPr>
            <a:spLocks noChangeShapeType="1"/>
          </p:cNvSpPr>
          <p:nvPr/>
        </p:nvSpPr>
        <p:spPr bwMode="auto">
          <a:xfrm>
            <a:off x="910569" y="6068841"/>
            <a:ext cx="2362576" cy="1032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Oval 15"/>
          <p:cNvSpPr>
            <a:spLocks noChangeArrowheads="1"/>
          </p:cNvSpPr>
          <p:nvPr/>
        </p:nvSpPr>
        <p:spPr bwMode="auto">
          <a:xfrm>
            <a:off x="5716055" y="5129781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u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59" name="Line 50"/>
          <p:cNvSpPr>
            <a:spLocks noChangeShapeType="1"/>
          </p:cNvSpPr>
          <p:nvPr/>
        </p:nvSpPr>
        <p:spPr bwMode="auto">
          <a:xfrm flipH="1" flipV="1">
            <a:off x="5028368" y="5363957"/>
            <a:ext cx="567445" cy="275175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53"/>
          <p:cNvSpPr>
            <a:spLocks noChangeShapeType="1"/>
          </p:cNvSpPr>
          <p:nvPr/>
        </p:nvSpPr>
        <p:spPr bwMode="auto">
          <a:xfrm flipV="1">
            <a:off x="5603060" y="5263684"/>
            <a:ext cx="164144" cy="420465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Line 54"/>
          <p:cNvSpPr>
            <a:spLocks noChangeShapeType="1"/>
          </p:cNvSpPr>
          <p:nvPr/>
        </p:nvSpPr>
        <p:spPr bwMode="auto">
          <a:xfrm>
            <a:off x="6561216" y="5919756"/>
            <a:ext cx="522221" cy="10747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Line 55"/>
          <p:cNvSpPr>
            <a:spLocks noChangeShapeType="1"/>
          </p:cNvSpPr>
          <p:nvPr/>
        </p:nvSpPr>
        <p:spPr bwMode="auto">
          <a:xfrm flipV="1">
            <a:off x="6588265" y="5414112"/>
            <a:ext cx="53915" cy="52784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Line 57"/>
          <p:cNvSpPr>
            <a:spLocks noChangeShapeType="1"/>
          </p:cNvSpPr>
          <p:nvPr/>
        </p:nvSpPr>
        <p:spPr bwMode="auto">
          <a:xfrm>
            <a:off x="5785657" y="4062314"/>
            <a:ext cx="204086" cy="566308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57"/>
          <p:cNvSpPr>
            <a:spLocks noChangeShapeType="1"/>
          </p:cNvSpPr>
          <p:nvPr/>
        </p:nvSpPr>
        <p:spPr bwMode="auto">
          <a:xfrm flipH="1">
            <a:off x="5877316" y="4665887"/>
            <a:ext cx="128089" cy="489672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57"/>
          <p:cNvSpPr>
            <a:spLocks noChangeShapeType="1"/>
          </p:cNvSpPr>
          <p:nvPr/>
        </p:nvSpPr>
        <p:spPr bwMode="auto">
          <a:xfrm flipH="1">
            <a:off x="4531562" y="5414113"/>
            <a:ext cx="496806" cy="585148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Oval 14"/>
          <p:cNvSpPr>
            <a:spLocks noChangeArrowheads="1"/>
          </p:cNvSpPr>
          <p:nvPr/>
        </p:nvSpPr>
        <p:spPr bwMode="auto">
          <a:xfrm>
            <a:off x="5814573" y="3107639"/>
            <a:ext cx="304800" cy="304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81" name="Line 57"/>
          <p:cNvSpPr>
            <a:spLocks noChangeShapeType="1"/>
          </p:cNvSpPr>
          <p:nvPr/>
        </p:nvSpPr>
        <p:spPr bwMode="auto">
          <a:xfrm flipV="1">
            <a:off x="5944203" y="5084236"/>
            <a:ext cx="422720" cy="15625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57"/>
          <p:cNvSpPr>
            <a:spLocks noChangeShapeType="1"/>
          </p:cNvSpPr>
          <p:nvPr/>
        </p:nvSpPr>
        <p:spPr bwMode="auto">
          <a:xfrm>
            <a:off x="6341895" y="5109312"/>
            <a:ext cx="323201" cy="36224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3" name="Straight Connector 82"/>
          <p:cNvCxnSpPr>
            <a:endCxn id="80" idx="3"/>
          </p:cNvCxnSpPr>
          <p:nvPr/>
        </p:nvCxnSpPr>
        <p:spPr>
          <a:xfrm flipV="1">
            <a:off x="4494086" y="3367802"/>
            <a:ext cx="1365124" cy="2584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endCxn id="80" idx="5"/>
          </p:cNvCxnSpPr>
          <p:nvPr/>
        </p:nvCxnSpPr>
        <p:spPr>
          <a:xfrm flipH="1" flipV="1">
            <a:off x="6074736" y="3367802"/>
            <a:ext cx="1142672" cy="25919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endCxn id="80" idx="4"/>
          </p:cNvCxnSpPr>
          <p:nvPr/>
        </p:nvCxnSpPr>
        <p:spPr>
          <a:xfrm flipV="1">
            <a:off x="5774272" y="3412439"/>
            <a:ext cx="192701" cy="649875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11"/>
          <p:cNvSpPr>
            <a:spLocks noChangeArrowheads="1"/>
          </p:cNvSpPr>
          <p:nvPr/>
        </p:nvSpPr>
        <p:spPr bwMode="auto">
          <a:xfrm>
            <a:off x="4363552" y="5930467"/>
            <a:ext cx="304800" cy="3048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88" name="Oval 12"/>
          <p:cNvSpPr>
            <a:spLocks noChangeArrowheads="1"/>
          </p:cNvSpPr>
          <p:nvPr/>
        </p:nvSpPr>
        <p:spPr bwMode="auto">
          <a:xfrm>
            <a:off x="7030928" y="5959765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89" name="Line 51"/>
          <p:cNvSpPr>
            <a:spLocks noChangeShapeType="1"/>
          </p:cNvSpPr>
          <p:nvPr/>
        </p:nvSpPr>
        <p:spPr bwMode="auto">
          <a:xfrm>
            <a:off x="4668352" y="6112163"/>
            <a:ext cx="2362576" cy="1032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044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6" y="22862"/>
            <a:ext cx="9144000" cy="56170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Kreslení grafů na malou mřížku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584564"/>
            <a:ext cx="11874137" cy="6142807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err="1" smtClean="0"/>
              <a:t>Thm</a:t>
            </a:r>
            <a:r>
              <a:rPr lang="cs-CZ" sz="2000" b="1" dirty="0" smtClean="0"/>
              <a:t>: Rovinná triangulace má nekřížící se přímočaré nakreslení na mřížce lineárního rozměru.</a:t>
            </a:r>
          </a:p>
          <a:p>
            <a:pPr algn="l"/>
            <a:r>
              <a:rPr lang="cs-CZ" sz="2000" b="1" dirty="0" smtClean="0"/>
              <a:t>Důkaz: </a:t>
            </a:r>
            <a:r>
              <a:rPr lang="cs-CZ" sz="2000" dirty="0" smtClean="0"/>
              <a:t>Kreslíme do trojúhelníkové sítě v barycentrických </a:t>
            </a:r>
            <a:r>
              <a:rPr lang="en-US" sz="2000" dirty="0" err="1" smtClean="0"/>
              <a:t>sou</a:t>
            </a:r>
            <a:r>
              <a:rPr lang="cs-CZ" sz="2000" dirty="0" smtClean="0"/>
              <a:t>řadnicích podle následujícího předpisu:</a:t>
            </a:r>
          </a:p>
          <a:p>
            <a:pPr algn="l"/>
            <a:r>
              <a:rPr lang="cs-CZ" sz="2000" dirty="0"/>
              <a:t> </a:t>
            </a:r>
            <a:r>
              <a:rPr lang="cs-CZ" sz="2000" dirty="0" smtClean="0"/>
              <a:t>             Každý vrchol u bude mít 3 souřadnice m(u), z(u) a č(u), které vyjadřují počet vrcholů v modré, zelené</a:t>
            </a:r>
            <a:endParaRPr lang="en-US" sz="2000" dirty="0" smtClean="0"/>
          </a:p>
          <a:p>
            <a:pPr algn="l"/>
            <a:r>
              <a:rPr lang="cs-CZ" sz="2000" dirty="0" smtClean="0"/>
              <a:t>              a červené oblasti, takže m(u)+z(u)+č(u)=n-1 pro každý vrchol u.</a:t>
            </a:r>
          </a:p>
          <a:p>
            <a:pPr algn="l"/>
            <a:endParaRPr lang="cs-CZ" sz="2000" dirty="0"/>
          </a:p>
          <a:p>
            <a:pPr algn="l"/>
            <a:r>
              <a:rPr lang="cs-CZ" sz="2000" dirty="0" smtClean="0"/>
              <a:t>                                              např. </a:t>
            </a:r>
            <a:r>
              <a:rPr lang="cs-CZ" sz="2000" dirty="0"/>
              <a:t>m</a:t>
            </a:r>
            <a:r>
              <a:rPr lang="cs-CZ" sz="2000" dirty="0" smtClean="0"/>
              <a:t>(e) = 2, z(e) = 1, č(e) = 3</a:t>
            </a:r>
          </a:p>
          <a:p>
            <a:pPr algn="l"/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m(g) = 0, z(g) = 1, č(g) = 5</a:t>
            </a:r>
            <a:endParaRPr lang="en-US" sz="2000" dirty="0"/>
          </a:p>
          <a:p>
            <a:pPr algn="l"/>
            <a:r>
              <a:rPr lang="cs-CZ" sz="2000" dirty="0" smtClean="0"/>
              <a:t>                                                         m(f) = 1, z(f) = 2, č(f) = 3 </a:t>
            </a:r>
          </a:p>
          <a:p>
            <a:pPr algn="l"/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 m(c) = 4, z(c) = 1, č(c) = 1</a:t>
            </a:r>
          </a:p>
          <a:p>
            <a:pPr algn="l"/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 m(d) = 3, z(d) = 2, č(d) = 1</a:t>
            </a:r>
          </a:p>
          <a:p>
            <a:pPr algn="l"/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 m(a) = 5, z(a) = 0, č(a) = 1</a:t>
            </a:r>
          </a:p>
          <a:p>
            <a:pPr algn="l"/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  m(b) = 1, z(b) = 5, č(b) = 0</a:t>
            </a:r>
          </a:p>
          <a:p>
            <a:pPr algn="l"/>
            <a:endParaRPr lang="cs-CZ" sz="2000" b="1" dirty="0" smtClean="0"/>
          </a:p>
          <a:p>
            <a:pPr algn="l"/>
            <a:endParaRPr lang="cs-CZ" sz="2000" b="1" dirty="0" smtClean="0"/>
          </a:p>
        </p:txBody>
      </p:sp>
      <p:sp>
        <p:nvSpPr>
          <p:cNvPr id="34" name="Oval 8"/>
          <p:cNvSpPr>
            <a:spLocks noChangeArrowheads="1"/>
          </p:cNvSpPr>
          <p:nvPr/>
        </p:nvSpPr>
        <p:spPr bwMode="auto">
          <a:xfrm>
            <a:off x="1422102" y="5276126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" name="Oval 13"/>
          <p:cNvSpPr>
            <a:spLocks noChangeArrowheads="1"/>
          </p:cNvSpPr>
          <p:nvPr/>
        </p:nvSpPr>
        <p:spPr bwMode="auto">
          <a:xfrm>
            <a:off x="1775948" y="4403794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e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0" name="Oval 14"/>
          <p:cNvSpPr>
            <a:spLocks noChangeArrowheads="1"/>
          </p:cNvSpPr>
          <p:nvPr/>
        </p:nvSpPr>
        <p:spPr bwMode="auto">
          <a:xfrm>
            <a:off x="2437096" y="4345468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f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1" name="Oval 15"/>
          <p:cNvSpPr>
            <a:spLocks noChangeArrowheads="1"/>
          </p:cNvSpPr>
          <p:nvPr/>
        </p:nvSpPr>
        <p:spPr bwMode="auto">
          <a:xfrm>
            <a:off x="2397386" y="5346739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d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2" name="Line 50"/>
          <p:cNvSpPr>
            <a:spLocks noChangeShapeType="1"/>
          </p:cNvSpPr>
          <p:nvPr/>
        </p:nvSpPr>
        <p:spPr bwMode="auto">
          <a:xfrm flipH="1">
            <a:off x="835664" y="5559154"/>
            <a:ext cx="586437" cy="369783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53"/>
          <p:cNvSpPr>
            <a:spLocks noChangeShapeType="1"/>
          </p:cNvSpPr>
          <p:nvPr/>
        </p:nvSpPr>
        <p:spPr bwMode="auto">
          <a:xfrm>
            <a:off x="1726901" y="5428524"/>
            <a:ext cx="670485" cy="71514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4"/>
          <p:cNvSpPr>
            <a:spLocks noChangeShapeType="1"/>
          </p:cNvSpPr>
          <p:nvPr/>
        </p:nvSpPr>
        <p:spPr bwMode="auto">
          <a:xfrm>
            <a:off x="2696397" y="5559154"/>
            <a:ext cx="629258" cy="42475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5"/>
          <p:cNvSpPr>
            <a:spLocks noChangeShapeType="1"/>
          </p:cNvSpPr>
          <p:nvPr/>
        </p:nvSpPr>
        <p:spPr bwMode="auto">
          <a:xfrm flipH="1" flipV="1">
            <a:off x="2720615" y="4650267"/>
            <a:ext cx="636146" cy="127866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6"/>
          <p:cNvSpPr>
            <a:spLocks noChangeShapeType="1"/>
          </p:cNvSpPr>
          <p:nvPr/>
        </p:nvSpPr>
        <p:spPr bwMode="auto">
          <a:xfrm flipV="1">
            <a:off x="2032928" y="4509488"/>
            <a:ext cx="404167" cy="798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7"/>
          <p:cNvSpPr>
            <a:spLocks noChangeShapeType="1"/>
          </p:cNvSpPr>
          <p:nvPr/>
        </p:nvSpPr>
        <p:spPr bwMode="auto">
          <a:xfrm flipH="1">
            <a:off x="1609800" y="4633276"/>
            <a:ext cx="267153" cy="650374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7"/>
          <p:cNvSpPr>
            <a:spLocks noChangeShapeType="1"/>
          </p:cNvSpPr>
          <p:nvPr/>
        </p:nvSpPr>
        <p:spPr bwMode="auto">
          <a:xfrm>
            <a:off x="2019655" y="4720642"/>
            <a:ext cx="404613" cy="660860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7"/>
          <p:cNvSpPr>
            <a:spLocks noChangeShapeType="1"/>
          </p:cNvSpPr>
          <p:nvPr/>
        </p:nvSpPr>
        <p:spPr bwMode="auto">
          <a:xfrm flipH="1">
            <a:off x="773779" y="4633276"/>
            <a:ext cx="1002167" cy="1322663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Oval 14"/>
          <p:cNvSpPr>
            <a:spLocks noChangeArrowheads="1"/>
          </p:cNvSpPr>
          <p:nvPr/>
        </p:nvSpPr>
        <p:spPr bwMode="auto">
          <a:xfrm>
            <a:off x="2056790" y="3064317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g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53" name="Line 57"/>
          <p:cNvSpPr>
            <a:spLocks noChangeShapeType="1"/>
          </p:cNvSpPr>
          <p:nvPr/>
        </p:nvSpPr>
        <p:spPr bwMode="auto">
          <a:xfrm>
            <a:off x="1676484" y="5504725"/>
            <a:ext cx="1630741" cy="53415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7"/>
          <p:cNvSpPr>
            <a:spLocks noChangeShapeType="1"/>
          </p:cNvSpPr>
          <p:nvPr/>
        </p:nvSpPr>
        <p:spPr bwMode="auto">
          <a:xfrm>
            <a:off x="2032929" y="4719305"/>
            <a:ext cx="1323832" cy="125156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Straight Connector 5"/>
          <p:cNvCxnSpPr>
            <a:endCxn id="52" idx="3"/>
          </p:cNvCxnSpPr>
          <p:nvPr/>
        </p:nvCxnSpPr>
        <p:spPr>
          <a:xfrm flipV="1">
            <a:off x="736303" y="3324480"/>
            <a:ext cx="1365124" cy="2584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52" idx="5"/>
          </p:cNvCxnSpPr>
          <p:nvPr/>
        </p:nvCxnSpPr>
        <p:spPr>
          <a:xfrm flipH="1" flipV="1">
            <a:off x="2316953" y="3324480"/>
            <a:ext cx="1142672" cy="25919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9" idx="0"/>
            <a:endCxn id="52" idx="4"/>
          </p:cNvCxnSpPr>
          <p:nvPr/>
        </p:nvCxnSpPr>
        <p:spPr>
          <a:xfrm flipV="1">
            <a:off x="1928348" y="3369117"/>
            <a:ext cx="280842" cy="1034677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0" idx="1"/>
            <a:endCxn id="52" idx="4"/>
          </p:cNvCxnSpPr>
          <p:nvPr/>
        </p:nvCxnSpPr>
        <p:spPr>
          <a:xfrm flipH="1" flipV="1">
            <a:off x="2209190" y="3369117"/>
            <a:ext cx="272543" cy="102098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11"/>
          <p:cNvSpPr>
            <a:spLocks noChangeArrowheads="1"/>
          </p:cNvSpPr>
          <p:nvPr/>
        </p:nvSpPr>
        <p:spPr bwMode="auto">
          <a:xfrm>
            <a:off x="605769" y="5887145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a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8" name="Oval 12"/>
          <p:cNvSpPr>
            <a:spLocks noChangeArrowheads="1"/>
          </p:cNvSpPr>
          <p:nvPr/>
        </p:nvSpPr>
        <p:spPr bwMode="auto">
          <a:xfrm>
            <a:off x="3273145" y="5916443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b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9" name="Line 51"/>
          <p:cNvSpPr>
            <a:spLocks noChangeShapeType="1"/>
          </p:cNvSpPr>
          <p:nvPr/>
        </p:nvSpPr>
        <p:spPr bwMode="auto">
          <a:xfrm>
            <a:off x="910569" y="6068841"/>
            <a:ext cx="2362576" cy="1032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Oval 15"/>
          <p:cNvSpPr>
            <a:spLocks noChangeArrowheads="1"/>
          </p:cNvSpPr>
          <p:nvPr/>
        </p:nvSpPr>
        <p:spPr bwMode="auto">
          <a:xfrm>
            <a:off x="9228480" y="417752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u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59" name="Line 50"/>
          <p:cNvSpPr>
            <a:spLocks noChangeShapeType="1"/>
          </p:cNvSpPr>
          <p:nvPr/>
        </p:nvSpPr>
        <p:spPr bwMode="auto">
          <a:xfrm flipH="1" flipV="1">
            <a:off x="8540793" y="4411696"/>
            <a:ext cx="567445" cy="275175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53"/>
          <p:cNvSpPr>
            <a:spLocks noChangeShapeType="1"/>
          </p:cNvSpPr>
          <p:nvPr/>
        </p:nvSpPr>
        <p:spPr bwMode="auto">
          <a:xfrm flipV="1">
            <a:off x="9115485" y="4311423"/>
            <a:ext cx="164144" cy="420465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Line 54"/>
          <p:cNvSpPr>
            <a:spLocks noChangeShapeType="1"/>
          </p:cNvSpPr>
          <p:nvPr/>
        </p:nvSpPr>
        <p:spPr bwMode="auto">
          <a:xfrm>
            <a:off x="10073641" y="4967495"/>
            <a:ext cx="522221" cy="10747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Line 55"/>
          <p:cNvSpPr>
            <a:spLocks noChangeShapeType="1"/>
          </p:cNvSpPr>
          <p:nvPr/>
        </p:nvSpPr>
        <p:spPr bwMode="auto">
          <a:xfrm flipV="1">
            <a:off x="10100690" y="4461851"/>
            <a:ext cx="53915" cy="52784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Line 57"/>
          <p:cNvSpPr>
            <a:spLocks noChangeShapeType="1"/>
          </p:cNvSpPr>
          <p:nvPr/>
        </p:nvSpPr>
        <p:spPr bwMode="auto">
          <a:xfrm>
            <a:off x="9298082" y="3110053"/>
            <a:ext cx="204086" cy="566308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57"/>
          <p:cNvSpPr>
            <a:spLocks noChangeShapeType="1"/>
          </p:cNvSpPr>
          <p:nvPr/>
        </p:nvSpPr>
        <p:spPr bwMode="auto">
          <a:xfrm flipH="1">
            <a:off x="9389741" y="3713626"/>
            <a:ext cx="128089" cy="489672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57"/>
          <p:cNvSpPr>
            <a:spLocks noChangeShapeType="1"/>
          </p:cNvSpPr>
          <p:nvPr/>
        </p:nvSpPr>
        <p:spPr bwMode="auto">
          <a:xfrm flipH="1">
            <a:off x="8043987" y="4461852"/>
            <a:ext cx="496806" cy="585148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Oval 14"/>
          <p:cNvSpPr>
            <a:spLocks noChangeArrowheads="1"/>
          </p:cNvSpPr>
          <p:nvPr/>
        </p:nvSpPr>
        <p:spPr bwMode="auto">
          <a:xfrm>
            <a:off x="9326998" y="2155378"/>
            <a:ext cx="304800" cy="304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81" name="Line 57"/>
          <p:cNvSpPr>
            <a:spLocks noChangeShapeType="1"/>
          </p:cNvSpPr>
          <p:nvPr/>
        </p:nvSpPr>
        <p:spPr bwMode="auto">
          <a:xfrm flipV="1">
            <a:off x="9456628" y="4131975"/>
            <a:ext cx="422720" cy="15625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57"/>
          <p:cNvSpPr>
            <a:spLocks noChangeShapeType="1"/>
          </p:cNvSpPr>
          <p:nvPr/>
        </p:nvSpPr>
        <p:spPr bwMode="auto">
          <a:xfrm>
            <a:off x="9825510" y="4128330"/>
            <a:ext cx="323201" cy="36224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3" name="Straight Connector 82"/>
          <p:cNvCxnSpPr>
            <a:endCxn id="80" idx="3"/>
          </p:cNvCxnSpPr>
          <p:nvPr/>
        </p:nvCxnSpPr>
        <p:spPr>
          <a:xfrm flipV="1">
            <a:off x="8006511" y="2415541"/>
            <a:ext cx="1365124" cy="2584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endCxn id="80" idx="5"/>
          </p:cNvCxnSpPr>
          <p:nvPr/>
        </p:nvCxnSpPr>
        <p:spPr>
          <a:xfrm flipH="1" flipV="1">
            <a:off x="9587161" y="2415541"/>
            <a:ext cx="1142672" cy="25919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9276940" y="2422913"/>
            <a:ext cx="192701" cy="649875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11"/>
          <p:cNvSpPr>
            <a:spLocks noChangeArrowheads="1"/>
          </p:cNvSpPr>
          <p:nvPr/>
        </p:nvSpPr>
        <p:spPr bwMode="auto">
          <a:xfrm>
            <a:off x="7875977" y="4978206"/>
            <a:ext cx="304800" cy="3048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88" name="Oval 12"/>
          <p:cNvSpPr>
            <a:spLocks noChangeArrowheads="1"/>
          </p:cNvSpPr>
          <p:nvPr/>
        </p:nvSpPr>
        <p:spPr bwMode="auto">
          <a:xfrm>
            <a:off x="10543353" y="5007504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89" name="Line 51"/>
          <p:cNvSpPr>
            <a:spLocks noChangeShapeType="1"/>
          </p:cNvSpPr>
          <p:nvPr/>
        </p:nvSpPr>
        <p:spPr bwMode="auto">
          <a:xfrm>
            <a:off x="8180777" y="5159902"/>
            <a:ext cx="2362576" cy="1032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Oval 14"/>
          <p:cNvSpPr>
            <a:spLocks noChangeArrowheads="1"/>
          </p:cNvSpPr>
          <p:nvPr/>
        </p:nvSpPr>
        <p:spPr bwMode="auto">
          <a:xfrm>
            <a:off x="9200740" y="3015498"/>
            <a:ext cx="152400" cy="152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4" name="Oval 14"/>
          <p:cNvSpPr>
            <a:spLocks noChangeArrowheads="1"/>
          </p:cNvSpPr>
          <p:nvPr/>
        </p:nvSpPr>
        <p:spPr bwMode="auto">
          <a:xfrm>
            <a:off x="9414683" y="3635337"/>
            <a:ext cx="152400" cy="152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55" name="Oval 14"/>
          <p:cNvSpPr>
            <a:spLocks noChangeArrowheads="1"/>
          </p:cNvSpPr>
          <p:nvPr/>
        </p:nvSpPr>
        <p:spPr bwMode="auto">
          <a:xfrm>
            <a:off x="9756179" y="4064488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56" name="Oval 14"/>
          <p:cNvSpPr>
            <a:spLocks noChangeArrowheads="1"/>
          </p:cNvSpPr>
          <p:nvPr/>
        </p:nvSpPr>
        <p:spPr bwMode="auto">
          <a:xfrm>
            <a:off x="10064812" y="4397408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57" name="Oval 14"/>
          <p:cNvSpPr>
            <a:spLocks noChangeArrowheads="1"/>
          </p:cNvSpPr>
          <p:nvPr/>
        </p:nvSpPr>
        <p:spPr bwMode="auto">
          <a:xfrm>
            <a:off x="10024490" y="4884576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61" name="Oval 14"/>
          <p:cNvSpPr>
            <a:spLocks noChangeArrowheads="1"/>
          </p:cNvSpPr>
          <p:nvPr/>
        </p:nvSpPr>
        <p:spPr bwMode="auto">
          <a:xfrm>
            <a:off x="9040831" y="4622089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62" name="Oval 14"/>
          <p:cNvSpPr>
            <a:spLocks noChangeArrowheads="1"/>
          </p:cNvSpPr>
          <p:nvPr/>
        </p:nvSpPr>
        <p:spPr bwMode="auto">
          <a:xfrm>
            <a:off x="8479214" y="436584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9354425" y="2483089"/>
            <a:ext cx="1301750" cy="2520950"/>
          </a:xfrm>
          <a:custGeom>
            <a:avLst/>
            <a:gdLst>
              <a:gd name="connsiteX0" fmla="*/ 209550 w 1301750"/>
              <a:gd name="connsiteY0" fmla="*/ 0 h 2520950"/>
              <a:gd name="connsiteX1" fmla="*/ 152400 w 1301750"/>
              <a:gd name="connsiteY1" fmla="*/ 31750 h 2520950"/>
              <a:gd name="connsiteX2" fmla="*/ 0 w 1301750"/>
              <a:gd name="connsiteY2" fmla="*/ 533400 h 2520950"/>
              <a:gd name="connsiteX3" fmla="*/ 19050 w 1301750"/>
              <a:gd name="connsiteY3" fmla="*/ 660400 h 2520950"/>
              <a:gd name="connsiteX4" fmla="*/ 158750 w 1301750"/>
              <a:gd name="connsiteY4" fmla="*/ 1073150 h 2520950"/>
              <a:gd name="connsiteX5" fmla="*/ 222250 w 1301750"/>
              <a:gd name="connsiteY5" fmla="*/ 1212850 h 2520950"/>
              <a:gd name="connsiteX6" fmla="*/ 95250 w 1301750"/>
              <a:gd name="connsiteY6" fmla="*/ 1682750 h 2520950"/>
              <a:gd name="connsiteX7" fmla="*/ 139700 w 1301750"/>
              <a:gd name="connsiteY7" fmla="*/ 1739900 h 2520950"/>
              <a:gd name="connsiteX8" fmla="*/ 368300 w 1301750"/>
              <a:gd name="connsiteY8" fmla="*/ 1670050 h 2520950"/>
              <a:gd name="connsiteX9" fmla="*/ 457200 w 1301750"/>
              <a:gd name="connsiteY9" fmla="*/ 1511300 h 2520950"/>
              <a:gd name="connsiteX10" fmla="*/ 514350 w 1301750"/>
              <a:gd name="connsiteY10" fmla="*/ 1536700 h 2520950"/>
              <a:gd name="connsiteX11" fmla="*/ 584200 w 1301750"/>
              <a:gd name="connsiteY11" fmla="*/ 1651000 h 2520950"/>
              <a:gd name="connsiteX12" fmla="*/ 584200 w 1301750"/>
              <a:gd name="connsiteY12" fmla="*/ 1708150 h 2520950"/>
              <a:gd name="connsiteX13" fmla="*/ 717550 w 1301750"/>
              <a:gd name="connsiteY13" fmla="*/ 1873250 h 2520950"/>
              <a:gd name="connsiteX14" fmla="*/ 838200 w 1301750"/>
              <a:gd name="connsiteY14" fmla="*/ 1873250 h 2520950"/>
              <a:gd name="connsiteX15" fmla="*/ 920750 w 1301750"/>
              <a:gd name="connsiteY15" fmla="*/ 1936750 h 2520950"/>
              <a:gd name="connsiteX16" fmla="*/ 908050 w 1301750"/>
              <a:gd name="connsiteY16" fmla="*/ 2044700 h 2520950"/>
              <a:gd name="connsiteX17" fmla="*/ 863600 w 1301750"/>
              <a:gd name="connsiteY17" fmla="*/ 2089150 h 2520950"/>
              <a:gd name="connsiteX18" fmla="*/ 819150 w 1301750"/>
              <a:gd name="connsiteY18" fmla="*/ 2374900 h 2520950"/>
              <a:gd name="connsiteX19" fmla="*/ 844550 w 1301750"/>
              <a:gd name="connsiteY19" fmla="*/ 2444750 h 2520950"/>
              <a:gd name="connsiteX20" fmla="*/ 1174750 w 1301750"/>
              <a:gd name="connsiteY20" fmla="*/ 2520950 h 2520950"/>
              <a:gd name="connsiteX21" fmla="*/ 1301750 w 1301750"/>
              <a:gd name="connsiteY21" fmla="*/ 2489200 h 2520950"/>
              <a:gd name="connsiteX22" fmla="*/ 209550 w 1301750"/>
              <a:gd name="connsiteY22" fmla="*/ 0 h 2520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01750" h="2520950">
                <a:moveTo>
                  <a:pt x="209550" y="0"/>
                </a:moveTo>
                <a:lnTo>
                  <a:pt x="152400" y="31750"/>
                </a:lnTo>
                <a:lnTo>
                  <a:pt x="0" y="533400"/>
                </a:lnTo>
                <a:lnTo>
                  <a:pt x="19050" y="660400"/>
                </a:lnTo>
                <a:lnTo>
                  <a:pt x="158750" y="1073150"/>
                </a:lnTo>
                <a:lnTo>
                  <a:pt x="222250" y="1212850"/>
                </a:lnTo>
                <a:lnTo>
                  <a:pt x="95250" y="1682750"/>
                </a:lnTo>
                <a:lnTo>
                  <a:pt x="139700" y="1739900"/>
                </a:lnTo>
                <a:lnTo>
                  <a:pt x="368300" y="1670050"/>
                </a:lnTo>
                <a:lnTo>
                  <a:pt x="457200" y="1511300"/>
                </a:lnTo>
                <a:lnTo>
                  <a:pt x="514350" y="1536700"/>
                </a:lnTo>
                <a:lnTo>
                  <a:pt x="584200" y="1651000"/>
                </a:lnTo>
                <a:lnTo>
                  <a:pt x="584200" y="1708150"/>
                </a:lnTo>
                <a:lnTo>
                  <a:pt x="717550" y="1873250"/>
                </a:lnTo>
                <a:lnTo>
                  <a:pt x="838200" y="1873250"/>
                </a:lnTo>
                <a:lnTo>
                  <a:pt x="920750" y="1936750"/>
                </a:lnTo>
                <a:lnTo>
                  <a:pt x="908050" y="2044700"/>
                </a:lnTo>
                <a:lnTo>
                  <a:pt x="863600" y="2089150"/>
                </a:lnTo>
                <a:lnTo>
                  <a:pt x="819150" y="2374900"/>
                </a:lnTo>
                <a:lnTo>
                  <a:pt x="844550" y="2444750"/>
                </a:lnTo>
                <a:lnTo>
                  <a:pt x="1174750" y="2520950"/>
                </a:lnTo>
                <a:lnTo>
                  <a:pt x="1301750" y="2489200"/>
                </a:lnTo>
                <a:lnTo>
                  <a:pt x="20955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8166975" y="4248389"/>
            <a:ext cx="2317750" cy="895350"/>
          </a:xfrm>
          <a:custGeom>
            <a:avLst/>
            <a:gdLst>
              <a:gd name="connsiteX0" fmla="*/ 0 w 2317750"/>
              <a:gd name="connsiteY0" fmla="*/ 755650 h 895350"/>
              <a:gd name="connsiteX1" fmla="*/ 400050 w 2317750"/>
              <a:gd name="connsiteY1" fmla="*/ 247650 h 895350"/>
              <a:gd name="connsiteX2" fmla="*/ 996950 w 2317750"/>
              <a:gd name="connsiteY2" fmla="*/ 508000 h 895350"/>
              <a:gd name="connsiteX3" fmla="*/ 1092200 w 2317750"/>
              <a:gd name="connsiteY3" fmla="*/ 234950 h 895350"/>
              <a:gd name="connsiteX4" fmla="*/ 1206500 w 2317750"/>
              <a:gd name="connsiteY4" fmla="*/ 254000 h 895350"/>
              <a:gd name="connsiteX5" fmla="*/ 1308100 w 2317750"/>
              <a:gd name="connsiteY5" fmla="*/ 215900 h 895350"/>
              <a:gd name="connsiteX6" fmla="*/ 1377950 w 2317750"/>
              <a:gd name="connsiteY6" fmla="*/ 146050 h 895350"/>
              <a:gd name="connsiteX7" fmla="*/ 1390650 w 2317750"/>
              <a:gd name="connsiteY7" fmla="*/ 69850 h 895350"/>
              <a:gd name="connsiteX8" fmla="*/ 1600200 w 2317750"/>
              <a:gd name="connsiteY8" fmla="*/ 0 h 895350"/>
              <a:gd name="connsiteX9" fmla="*/ 1663700 w 2317750"/>
              <a:gd name="connsiteY9" fmla="*/ 0 h 895350"/>
              <a:gd name="connsiteX10" fmla="*/ 1847850 w 2317750"/>
              <a:gd name="connsiteY10" fmla="*/ 190500 h 895350"/>
              <a:gd name="connsiteX11" fmla="*/ 1873250 w 2317750"/>
              <a:gd name="connsiteY11" fmla="*/ 273050 h 895350"/>
              <a:gd name="connsiteX12" fmla="*/ 1917700 w 2317750"/>
              <a:gd name="connsiteY12" fmla="*/ 330200 h 895350"/>
              <a:gd name="connsiteX13" fmla="*/ 1885950 w 2317750"/>
              <a:gd name="connsiteY13" fmla="*/ 596900 h 895350"/>
              <a:gd name="connsiteX14" fmla="*/ 1841500 w 2317750"/>
              <a:gd name="connsiteY14" fmla="*/ 679450 h 895350"/>
              <a:gd name="connsiteX15" fmla="*/ 1841500 w 2317750"/>
              <a:gd name="connsiteY15" fmla="*/ 685800 h 895350"/>
              <a:gd name="connsiteX16" fmla="*/ 1841500 w 2317750"/>
              <a:gd name="connsiteY16" fmla="*/ 685800 h 895350"/>
              <a:gd name="connsiteX17" fmla="*/ 1822450 w 2317750"/>
              <a:gd name="connsiteY17" fmla="*/ 781050 h 895350"/>
              <a:gd name="connsiteX18" fmla="*/ 1911350 w 2317750"/>
              <a:gd name="connsiteY18" fmla="*/ 819150 h 895350"/>
              <a:gd name="connsiteX19" fmla="*/ 2006600 w 2317750"/>
              <a:gd name="connsiteY19" fmla="*/ 800100 h 895350"/>
              <a:gd name="connsiteX20" fmla="*/ 2317750 w 2317750"/>
              <a:gd name="connsiteY20" fmla="*/ 863600 h 895350"/>
              <a:gd name="connsiteX21" fmla="*/ 2279650 w 2317750"/>
              <a:gd name="connsiteY21" fmla="*/ 889000 h 895350"/>
              <a:gd name="connsiteX22" fmla="*/ 44450 w 2317750"/>
              <a:gd name="connsiteY22" fmla="*/ 895350 h 895350"/>
              <a:gd name="connsiteX23" fmla="*/ 0 w 2317750"/>
              <a:gd name="connsiteY23" fmla="*/ 755650 h 895350"/>
              <a:gd name="connsiteX0" fmla="*/ 0 w 2317750"/>
              <a:gd name="connsiteY0" fmla="*/ 755650 h 895350"/>
              <a:gd name="connsiteX1" fmla="*/ 400050 w 2317750"/>
              <a:gd name="connsiteY1" fmla="*/ 247650 h 895350"/>
              <a:gd name="connsiteX2" fmla="*/ 895350 w 2317750"/>
              <a:gd name="connsiteY2" fmla="*/ 539750 h 895350"/>
              <a:gd name="connsiteX3" fmla="*/ 996950 w 2317750"/>
              <a:gd name="connsiteY3" fmla="*/ 508000 h 895350"/>
              <a:gd name="connsiteX4" fmla="*/ 1092200 w 2317750"/>
              <a:gd name="connsiteY4" fmla="*/ 234950 h 895350"/>
              <a:gd name="connsiteX5" fmla="*/ 1206500 w 2317750"/>
              <a:gd name="connsiteY5" fmla="*/ 254000 h 895350"/>
              <a:gd name="connsiteX6" fmla="*/ 1308100 w 2317750"/>
              <a:gd name="connsiteY6" fmla="*/ 215900 h 895350"/>
              <a:gd name="connsiteX7" fmla="*/ 1377950 w 2317750"/>
              <a:gd name="connsiteY7" fmla="*/ 146050 h 895350"/>
              <a:gd name="connsiteX8" fmla="*/ 1390650 w 2317750"/>
              <a:gd name="connsiteY8" fmla="*/ 69850 h 895350"/>
              <a:gd name="connsiteX9" fmla="*/ 1600200 w 2317750"/>
              <a:gd name="connsiteY9" fmla="*/ 0 h 895350"/>
              <a:gd name="connsiteX10" fmla="*/ 1663700 w 2317750"/>
              <a:gd name="connsiteY10" fmla="*/ 0 h 895350"/>
              <a:gd name="connsiteX11" fmla="*/ 1847850 w 2317750"/>
              <a:gd name="connsiteY11" fmla="*/ 190500 h 895350"/>
              <a:gd name="connsiteX12" fmla="*/ 1873250 w 2317750"/>
              <a:gd name="connsiteY12" fmla="*/ 273050 h 895350"/>
              <a:gd name="connsiteX13" fmla="*/ 1917700 w 2317750"/>
              <a:gd name="connsiteY13" fmla="*/ 330200 h 895350"/>
              <a:gd name="connsiteX14" fmla="*/ 1885950 w 2317750"/>
              <a:gd name="connsiteY14" fmla="*/ 596900 h 895350"/>
              <a:gd name="connsiteX15" fmla="*/ 1841500 w 2317750"/>
              <a:gd name="connsiteY15" fmla="*/ 679450 h 895350"/>
              <a:gd name="connsiteX16" fmla="*/ 1841500 w 2317750"/>
              <a:gd name="connsiteY16" fmla="*/ 685800 h 895350"/>
              <a:gd name="connsiteX17" fmla="*/ 1841500 w 2317750"/>
              <a:gd name="connsiteY17" fmla="*/ 685800 h 895350"/>
              <a:gd name="connsiteX18" fmla="*/ 1822450 w 2317750"/>
              <a:gd name="connsiteY18" fmla="*/ 781050 h 895350"/>
              <a:gd name="connsiteX19" fmla="*/ 1911350 w 2317750"/>
              <a:gd name="connsiteY19" fmla="*/ 819150 h 895350"/>
              <a:gd name="connsiteX20" fmla="*/ 2006600 w 2317750"/>
              <a:gd name="connsiteY20" fmla="*/ 800100 h 895350"/>
              <a:gd name="connsiteX21" fmla="*/ 2317750 w 2317750"/>
              <a:gd name="connsiteY21" fmla="*/ 863600 h 895350"/>
              <a:gd name="connsiteX22" fmla="*/ 2279650 w 2317750"/>
              <a:gd name="connsiteY22" fmla="*/ 889000 h 895350"/>
              <a:gd name="connsiteX23" fmla="*/ 44450 w 2317750"/>
              <a:gd name="connsiteY23" fmla="*/ 895350 h 895350"/>
              <a:gd name="connsiteX24" fmla="*/ 0 w 2317750"/>
              <a:gd name="connsiteY24" fmla="*/ 755650 h 895350"/>
              <a:gd name="connsiteX0" fmla="*/ 0 w 2317750"/>
              <a:gd name="connsiteY0" fmla="*/ 755650 h 895350"/>
              <a:gd name="connsiteX1" fmla="*/ 400050 w 2317750"/>
              <a:gd name="connsiteY1" fmla="*/ 247650 h 895350"/>
              <a:gd name="connsiteX2" fmla="*/ 895350 w 2317750"/>
              <a:gd name="connsiteY2" fmla="*/ 539750 h 895350"/>
              <a:gd name="connsiteX3" fmla="*/ 1035050 w 2317750"/>
              <a:gd name="connsiteY3" fmla="*/ 508000 h 895350"/>
              <a:gd name="connsiteX4" fmla="*/ 1092200 w 2317750"/>
              <a:gd name="connsiteY4" fmla="*/ 234950 h 895350"/>
              <a:gd name="connsiteX5" fmla="*/ 1206500 w 2317750"/>
              <a:gd name="connsiteY5" fmla="*/ 254000 h 895350"/>
              <a:gd name="connsiteX6" fmla="*/ 1308100 w 2317750"/>
              <a:gd name="connsiteY6" fmla="*/ 215900 h 895350"/>
              <a:gd name="connsiteX7" fmla="*/ 1377950 w 2317750"/>
              <a:gd name="connsiteY7" fmla="*/ 146050 h 895350"/>
              <a:gd name="connsiteX8" fmla="*/ 1390650 w 2317750"/>
              <a:gd name="connsiteY8" fmla="*/ 69850 h 895350"/>
              <a:gd name="connsiteX9" fmla="*/ 1600200 w 2317750"/>
              <a:gd name="connsiteY9" fmla="*/ 0 h 895350"/>
              <a:gd name="connsiteX10" fmla="*/ 1663700 w 2317750"/>
              <a:gd name="connsiteY10" fmla="*/ 0 h 895350"/>
              <a:gd name="connsiteX11" fmla="*/ 1847850 w 2317750"/>
              <a:gd name="connsiteY11" fmla="*/ 190500 h 895350"/>
              <a:gd name="connsiteX12" fmla="*/ 1873250 w 2317750"/>
              <a:gd name="connsiteY12" fmla="*/ 273050 h 895350"/>
              <a:gd name="connsiteX13" fmla="*/ 1917700 w 2317750"/>
              <a:gd name="connsiteY13" fmla="*/ 330200 h 895350"/>
              <a:gd name="connsiteX14" fmla="*/ 1885950 w 2317750"/>
              <a:gd name="connsiteY14" fmla="*/ 596900 h 895350"/>
              <a:gd name="connsiteX15" fmla="*/ 1841500 w 2317750"/>
              <a:gd name="connsiteY15" fmla="*/ 679450 h 895350"/>
              <a:gd name="connsiteX16" fmla="*/ 1841500 w 2317750"/>
              <a:gd name="connsiteY16" fmla="*/ 685800 h 895350"/>
              <a:gd name="connsiteX17" fmla="*/ 1841500 w 2317750"/>
              <a:gd name="connsiteY17" fmla="*/ 685800 h 895350"/>
              <a:gd name="connsiteX18" fmla="*/ 1822450 w 2317750"/>
              <a:gd name="connsiteY18" fmla="*/ 781050 h 895350"/>
              <a:gd name="connsiteX19" fmla="*/ 1911350 w 2317750"/>
              <a:gd name="connsiteY19" fmla="*/ 819150 h 895350"/>
              <a:gd name="connsiteX20" fmla="*/ 2006600 w 2317750"/>
              <a:gd name="connsiteY20" fmla="*/ 800100 h 895350"/>
              <a:gd name="connsiteX21" fmla="*/ 2317750 w 2317750"/>
              <a:gd name="connsiteY21" fmla="*/ 863600 h 895350"/>
              <a:gd name="connsiteX22" fmla="*/ 2279650 w 2317750"/>
              <a:gd name="connsiteY22" fmla="*/ 889000 h 895350"/>
              <a:gd name="connsiteX23" fmla="*/ 44450 w 2317750"/>
              <a:gd name="connsiteY23" fmla="*/ 895350 h 895350"/>
              <a:gd name="connsiteX24" fmla="*/ 0 w 2317750"/>
              <a:gd name="connsiteY24" fmla="*/ 755650 h 895350"/>
              <a:gd name="connsiteX0" fmla="*/ 0 w 2317750"/>
              <a:gd name="connsiteY0" fmla="*/ 755650 h 895350"/>
              <a:gd name="connsiteX1" fmla="*/ 425450 w 2317750"/>
              <a:gd name="connsiteY1" fmla="*/ 292100 h 895350"/>
              <a:gd name="connsiteX2" fmla="*/ 895350 w 2317750"/>
              <a:gd name="connsiteY2" fmla="*/ 539750 h 895350"/>
              <a:gd name="connsiteX3" fmla="*/ 1035050 w 2317750"/>
              <a:gd name="connsiteY3" fmla="*/ 508000 h 895350"/>
              <a:gd name="connsiteX4" fmla="*/ 1092200 w 2317750"/>
              <a:gd name="connsiteY4" fmla="*/ 234950 h 895350"/>
              <a:gd name="connsiteX5" fmla="*/ 1206500 w 2317750"/>
              <a:gd name="connsiteY5" fmla="*/ 254000 h 895350"/>
              <a:gd name="connsiteX6" fmla="*/ 1308100 w 2317750"/>
              <a:gd name="connsiteY6" fmla="*/ 215900 h 895350"/>
              <a:gd name="connsiteX7" fmla="*/ 1377950 w 2317750"/>
              <a:gd name="connsiteY7" fmla="*/ 146050 h 895350"/>
              <a:gd name="connsiteX8" fmla="*/ 1390650 w 2317750"/>
              <a:gd name="connsiteY8" fmla="*/ 69850 h 895350"/>
              <a:gd name="connsiteX9" fmla="*/ 1600200 w 2317750"/>
              <a:gd name="connsiteY9" fmla="*/ 0 h 895350"/>
              <a:gd name="connsiteX10" fmla="*/ 1663700 w 2317750"/>
              <a:gd name="connsiteY10" fmla="*/ 0 h 895350"/>
              <a:gd name="connsiteX11" fmla="*/ 1847850 w 2317750"/>
              <a:gd name="connsiteY11" fmla="*/ 190500 h 895350"/>
              <a:gd name="connsiteX12" fmla="*/ 1873250 w 2317750"/>
              <a:gd name="connsiteY12" fmla="*/ 273050 h 895350"/>
              <a:gd name="connsiteX13" fmla="*/ 1917700 w 2317750"/>
              <a:gd name="connsiteY13" fmla="*/ 330200 h 895350"/>
              <a:gd name="connsiteX14" fmla="*/ 1885950 w 2317750"/>
              <a:gd name="connsiteY14" fmla="*/ 596900 h 895350"/>
              <a:gd name="connsiteX15" fmla="*/ 1841500 w 2317750"/>
              <a:gd name="connsiteY15" fmla="*/ 679450 h 895350"/>
              <a:gd name="connsiteX16" fmla="*/ 1841500 w 2317750"/>
              <a:gd name="connsiteY16" fmla="*/ 685800 h 895350"/>
              <a:gd name="connsiteX17" fmla="*/ 1841500 w 2317750"/>
              <a:gd name="connsiteY17" fmla="*/ 685800 h 895350"/>
              <a:gd name="connsiteX18" fmla="*/ 1822450 w 2317750"/>
              <a:gd name="connsiteY18" fmla="*/ 781050 h 895350"/>
              <a:gd name="connsiteX19" fmla="*/ 1911350 w 2317750"/>
              <a:gd name="connsiteY19" fmla="*/ 819150 h 895350"/>
              <a:gd name="connsiteX20" fmla="*/ 2006600 w 2317750"/>
              <a:gd name="connsiteY20" fmla="*/ 800100 h 895350"/>
              <a:gd name="connsiteX21" fmla="*/ 2317750 w 2317750"/>
              <a:gd name="connsiteY21" fmla="*/ 863600 h 895350"/>
              <a:gd name="connsiteX22" fmla="*/ 2279650 w 2317750"/>
              <a:gd name="connsiteY22" fmla="*/ 889000 h 895350"/>
              <a:gd name="connsiteX23" fmla="*/ 44450 w 2317750"/>
              <a:gd name="connsiteY23" fmla="*/ 895350 h 895350"/>
              <a:gd name="connsiteX24" fmla="*/ 0 w 2317750"/>
              <a:gd name="connsiteY24" fmla="*/ 755650 h 895350"/>
              <a:gd name="connsiteX0" fmla="*/ 0 w 2317750"/>
              <a:gd name="connsiteY0" fmla="*/ 755650 h 895350"/>
              <a:gd name="connsiteX1" fmla="*/ 425450 w 2317750"/>
              <a:gd name="connsiteY1" fmla="*/ 292100 h 895350"/>
              <a:gd name="connsiteX2" fmla="*/ 781050 w 2317750"/>
              <a:gd name="connsiteY2" fmla="*/ 438150 h 895350"/>
              <a:gd name="connsiteX3" fmla="*/ 895350 w 2317750"/>
              <a:gd name="connsiteY3" fmla="*/ 539750 h 895350"/>
              <a:gd name="connsiteX4" fmla="*/ 1035050 w 2317750"/>
              <a:gd name="connsiteY4" fmla="*/ 508000 h 895350"/>
              <a:gd name="connsiteX5" fmla="*/ 1092200 w 2317750"/>
              <a:gd name="connsiteY5" fmla="*/ 234950 h 895350"/>
              <a:gd name="connsiteX6" fmla="*/ 1206500 w 2317750"/>
              <a:gd name="connsiteY6" fmla="*/ 254000 h 895350"/>
              <a:gd name="connsiteX7" fmla="*/ 1308100 w 2317750"/>
              <a:gd name="connsiteY7" fmla="*/ 215900 h 895350"/>
              <a:gd name="connsiteX8" fmla="*/ 1377950 w 2317750"/>
              <a:gd name="connsiteY8" fmla="*/ 146050 h 895350"/>
              <a:gd name="connsiteX9" fmla="*/ 1390650 w 2317750"/>
              <a:gd name="connsiteY9" fmla="*/ 69850 h 895350"/>
              <a:gd name="connsiteX10" fmla="*/ 1600200 w 2317750"/>
              <a:gd name="connsiteY10" fmla="*/ 0 h 895350"/>
              <a:gd name="connsiteX11" fmla="*/ 1663700 w 2317750"/>
              <a:gd name="connsiteY11" fmla="*/ 0 h 895350"/>
              <a:gd name="connsiteX12" fmla="*/ 1847850 w 2317750"/>
              <a:gd name="connsiteY12" fmla="*/ 190500 h 895350"/>
              <a:gd name="connsiteX13" fmla="*/ 1873250 w 2317750"/>
              <a:gd name="connsiteY13" fmla="*/ 273050 h 895350"/>
              <a:gd name="connsiteX14" fmla="*/ 1917700 w 2317750"/>
              <a:gd name="connsiteY14" fmla="*/ 330200 h 895350"/>
              <a:gd name="connsiteX15" fmla="*/ 1885950 w 2317750"/>
              <a:gd name="connsiteY15" fmla="*/ 596900 h 895350"/>
              <a:gd name="connsiteX16" fmla="*/ 1841500 w 2317750"/>
              <a:gd name="connsiteY16" fmla="*/ 679450 h 895350"/>
              <a:gd name="connsiteX17" fmla="*/ 1841500 w 2317750"/>
              <a:gd name="connsiteY17" fmla="*/ 685800 h 895350"/>
              <a:gd name="connsiteX18" fmla="*/ 1841500 w 2317750"/>
              <a:gd name="connsiteY18" fmla="*/ 685800 h 895350"/>
              <a:gd name="connsiteX19" fmla="*/ 1822450 w 2317750"/>
              <a:gd name="connsiteY19" fmla="*/ 781050 h 895350"/>
              <a:gd name="connsiteX20" fmla="*/ 1911350 w 2317750"/>
              <a:gd name="connsiteY20" fmla="*/ 819150 h 895350"/>
              <a:gd name="connsiteX21" fmla="*/ 2006600 w 2317750"/>
              <a:gd name="connsiteY21" fmla="*/ 800100 h 895350"/>
              <a:gd name="connsiteX22" fmla="*/ 2317750 w 2317750"/>
              <a:gd name="connsiteY22" fmla="*/ 863600 h 895350"/>
              <a:gd name="connsiteX23" fmla="*/ 2279650 w 2317750"/>
              <a:gd name="connsiteY23" fmla="*/ 889000 h 895350"/>
              <a:gd name="connsiteX24" fmla="*/ 44450 w 2317750"/>
              <a:gd name="connsiteY24" fmla="*/ 895350 h 895350"/>
              <a:gd name="connsiteX25" fmla="*/ 0 w 2317750"/>
              <a:gd name="connsiteY25" fmla="*/ 755650 h 895350"/>
              <a:gd name="connsiteX0" fmla="*/ 0 w 2317750"/>
              <a:gd name="connsiteY0" fmla="*/ 755650 h 895350"/>
              <a:gd name="connsiteX1" fmla="*/ 425450 w 2317750"/>
              <a:gd name="connsiteY1" fmla="*/ 292100 h 895350"/>
              <a:gd name="connsiteX2" fmla="*/ 781050 w 2317750"/>
              <a:gd name="connsiteY2" fmla="*/ 438150 h 895350"/>
              <a:gd name="connsiteX3" fmla="*/ 895350 w 2317750"/>
              <a:gd name="connsiteY3" fmla="*/ 539750 h 895350"/>
              <a:gd name="connsiteX4" fmla="*/ 1035050 w 2317750"/>
              <a:gd name="connsiteY4" fmla="*/ 508000 h 895350"/>
              <a:gd name="connsiteX5" fmla="*/ 1054100 w 2317750"/>
              <a:gd name="connsiteY5" fmla="*/ 393700 h 895350"/>
              <a:gd name="connsiteX6" fmla="*/ 1092200 w 2317750"/>
              <a:gd name="connsiteY6" fmla="*/ 234950 h 895350"/>
              <a:gd name="connsiteX7" fmla="*/ 1206500 w 2317750"/>
              <a:gd name="connsiteY7" fmla="*/ 254000 h 895350"/>
              <a:gd name="connsiteX8" fmla="*/ 1308100 w 2317750"/>
              <a:gd name="connsiteY8" fmla="*/ 215900 h 895350"/>
              <a:gd name="connsiteX9" fmla="*/ 1377950 w 2317750"/>
              <a:gd name="connsiteY9" fmla="*/ 146050 h 895350"/>
              <a:gd name="connsiteX10" fmla="*/ 1390650 w 2317750"/>
              <a:gd name="connsiteY10" fmla="*/ 69850 h 895350"/>
              <a:gd name="connsiteX11" fmla="*/ 1600200 w 2317750"/>
              <a:gd name="connsiteY11" fmla="*/ 0 h 895350"/>
              <a:gd name="connsiteX12" fmla="*/ 1663700 w 2317750"/>
              <a:gd name="connsiteY12" fmla="*/ 0 h 895350"/>
              <a:gd name="connsiteX13" fmla="*/ 1847850 w 2317750"/>
              <a:gd name="connsiteY13" fmla="*/ 190500 h 895350"/>
              <a:gd name="connsiteX14" fmla="*/ 1873250 w 2317750"/>
              <a:gd name="connsiteY14" fmla="*/ 273050 h 895350"/>
              <a:gd name="connsiteX15" fmla="*/ 1917700 w 2317750"/>
              <a:gd name="connsiteY15" fmla="*/ 330200 h 895350"/>
              <a:gd name="connsiteX16" fmla="*/ 1885950 w 2317750"/>
              <a:gd name="connsiteY16" fmla="*/ 596900 h 895350"/>
              <a:gd name="connsiteX17" fmla="*/ 1841500 w 2317750"/>
              <a:gd name="connsiteY17" fmla="*/ 679450 h 895350"/>
              <a:gd name="connsiteX18" fmla="*/ 1841500 w 2317750"/>
              <a:gd name="connsiteY18" fmla="*/ 685800 h 895350"/>
              <a:gd name="connsiteX19" fmla="*/ 1841500 w 2317750"/>
              <a:gd name="connsiteY19" fmla="*/ 685800 h 895350"/>
              <a:gd name="connsiteX20" fmla="*/ 1822450 w 2317750"/>
              <a:gd name="connsiteY20" fmla="*/ 781050 h 895350"/>
              <a:gd name="connsiteX21" fmla="*/ 1911350 w 2317750"/>
              <a:gd name="connsiteY21" fmla="*/ 819150 h 895350"/>
              <a:gd name="connsiteX22" fmla="*/ 2006600 w 2317750"/>
              <a:gd name="connsiteY22" fmla="*/ 800100 h 895350"/>
              <a:gd name="connsiteX23" fmla="*/ 2317750 w 2317750"/>
              <a:gd name="connsiteY23" fmla="*/ 863600 h 895350"/>
              <a:gd name="connsiteX24" fmla="*/ 2279650 w 2317750"/>
              <a:gd name="connsiteY24" fmla="*/ 889000 h 895350"/>
              <a:gd name="connsiteX25" fmla="*/ 44450 w 2317750"/>
              <a:gd name="connsiteY25" fmla="*/ 895350 h 895350"/>
              <a:gd name="connsiteX26" fmla="*/ 0 w 2317750"/>
              <a:gd name="connsiteY26" fmla="*/ 755650 h 895350"/>
              <a:gd name="connsiteX0" fmla="*/ 0 w 2317750"/>
              <a:gd name="connsiteY0" fmla="*/ 755650 h 895350"/>
              <a:gd name="connsiteX1" fmla="*/ 425450 w 2317750"/>
              <a:gd name="connsiteY1" fmla="*/ 292100 h 895350"/>
              <a:gd name="connsiteX2" fmla="*/ 781050 w 2317750"/>
              <a:gd name="connsiteY2" fmla="*/ 438150 h 895350"/>
              <a:gd name="connsiteX3" fmla="*/ 895350 w 2317750"/>
              <a:gd name="connsiteY3" fmla="*/ 539750 h 895350"/>
              <a:gd name="connsiteX4" fmla="*/ 1079500 w 2317750"/>
              <a:gd name="connsiteY4" fmla="*/ 514350 h 895350"/>
              <a:gd name="connsiteX5" fmla="*/ 1054100 w 2317750"/>
              <a:gd name="connsiteY5" fmla="*/ 393700 h 895350"/>
              <a:gd name="connsiteX6" fmla="*/ 1092200 w 2317750"/>
              <a:gd name="connsiteY6" fmla="*/ 234950 h 895350"/>
              <a:gd name="connsiteX7" fmla="*/ 1206500 w 2317750"/>
              <a:gd name="connsiteY7" fmla="*/ 254000 h 895350"/>
              <a:gd name="connsiteX8" fmla="*/ 1308100 w 2317750"/>
              <a:gd name="connsiteY8" fmla="*/ 215900 h 895350"/>
              <a:gd name="connsiteX9" fmla="*/ 1377950 w 2317750"/>
              <a:gd name="connsiteY9" fmla="*/ 146050 h 895350"/>
              <a:gd name="connsiteX10" fmla="*/ 1390650 w 2317750"/>
              <a:gd name="connsiteY10" fmla="*/ 69850 h 895350"/>
              <a:gd name="connsiteX11" fmla="*/ 1600200 w 2317750"/>
              <a:gd name="connsiteY11" fmla="*/ 0 h 895350"/>
              <a:gd name="connsiteX12" fmla="*/ 1663700 w 2317750"/>
              <a:gd name="connsiteY12" fmla="*/ 0 h 895350"/>
              <a:gd name="connsiteX13" fmla="*/ 1847850 w 2317750"/>
              <a:gd name="connsiteY13" fmla="*/ 190500 h 895350"/>
              <a:gd name="connsiteX14" fmla="*/ 1873250 w 2317750"/>
              <a:gd name="connsiteY14" fmla="*/ 273050 h 895350"/>
              <a:gd name="connsiteX15" fmla="*/ 1917700 w 2317750"/>
              <a:gd name="connsiteY15" fmla="*/ 330200 h 895350"/>
              <a:gd name="connsiteX16" fmla="*/ 1885950 w 2317750"/>
              <a:gd name="connsiteY16" fmla="*/ 596900 h 895350"/>
              <a:gd name="connsiteX17" fmla="*/ 1841500 w 2317750"/>
              <a:gd name="connsiteY17" fmla="*/ 679450 h 895350"/>
              <a:gd name="connsiteX18" fmla="*/ 1841500 w 2317750"/>
              <a:gd name="connsiteY18" fmla="*/ 685800 h 895350"/>
              <a:gd name="connsiteX19" fmla="*/ 1841500 w 2317750"/>
              <a:gd name="connsiteY19" fmla="*/ 685800 h 895350"/>
              <a:gd name="connsiteX20" fmla="*/ 1822450 w 2317750"/>
              <a:gd name="connsiteY20" fmla="*/ 781050 h 895350"/>
              <a:gd name="connsiteX21" fmla="*/ 1911350 w 2317750"/>
              <a:gd name="connsiteY21" fmla="*/ 819150 h 895350"/>
              <a:gd name="connsiteX22" fmla="*/ 2006600 w 2317750"/>
              <a:gd name="connsiteY22" fmla="*/ 800100 h 895350"/>
              <a:gd name="connsiteX23" fmla="*/ 2317750 w 2317750"/>
              <a:gd name="connsiteY23" fmla="*/ 863600 h 895350"/>
              <a:gd name="connsiteX24" fmla="*/ 2279650 w 2317750"/>
              <a:gd name="connsiteY24" fmla="*/ 889000 h 895350"/>
              <a:gd name="connsiteX25" fmla="*/ 44450 w 2317750"/>
              <a:gd name="connsiteY25" fmla="*/ 895350 h 895350"/>
              <a:gd name="connsiteX26" fmla="*/ 0 w 2317750"/>
              <a:gd name="connsiteY26" fmla="*/ 755650 h 895350"/>
              <a:gd name="connsiteX0" fmla="*/ 0 w 2317750"/>
              <a:gd name="connsiteY0" fmla="*/ 755650 h 895350"/>
              <a:gd name="connsiteX1" fmla="*/ 425450 w 2317750"/>
              <a:gd name="connsiteY1" fmla="*/ 292100 h 895350"/>
              <a:gd name="connsiteX2" fmla="*/ 781050 w 2317750"/>
              <a:gd name="connsiteY2" fmla="*/ 438150 h 895350"/>
              <a:gd name="connsiteX3" fmla="*/ 933450 w 2317750"/>
              <a:gd name="connsiteY3" fmla="*/ 584200 h 895350"/>
              <a:gd name="connsiteX4" fmla="*/ 1079500 w 2317750"/>
              <a:gd name="connsiteY4" fmla="*/ 514350 h 895350"/>
              <a:gd name="connsiteX5" fmla="*/ 1054100 w 2317750"/>
              <a:gd name="connsiteY5" fmla="*/ 393700 h 895350"/>
              <a:gd name="connsiteX6" fmla="*/ 1092200 w 2317750"/>
              <a:gd name="connsiteY6" fmla="*/ 234950 h 895350"/>
              <a:gd name="connsiteX7" fmla="*/ 1206500 w 2317750"/>
              <a:gd name="connsiteY7" fmla="*/ 254000 h 895350"/>
              <a:gd name="connsiteX8" fmla="*/ 1308100 w 2317750"/>
              <a:gd name="connsiteY8" fmla="*/ 215900 h 895350"/>
              <a:gd name="connsiteX9" fmla="*/ 1377950 w 2317750"/>
              <a:gd name="connsiteY9" fmla="*/ 146050 h 895350"/>
              <a:gd name="connsiteX10" fmla="*/ 1390650 w 2317750"/>
              <a:gd name="connsiteY10" fmla="*/ 69850 h 895350"/>
              <a:gd name="connsiteX11" fmla="*/ 1600200 w 2317750"/>
              <a:gd name="connsiteY11" fmla="*/ 0 h 895350"/>
              <a:gd name="connsiteX12" fmla="*/ 1663700 w 2317750"/>
              <a:gd name="connsiteY12" fmla="*/ 0 h 895350"/>
              <a:gd name="connsiteX13" fmla="*/ 1847850 w 2317750"/>
              <a:gd name="connsiteY13" fmla="*/ 190500 h 895350"/>
              <a:gd name="connsiteX14" fmla="*/ 1873250 w 2317750"/>
              <a:gd name="connsiteY14" fmla="*/ 273050 h 895350"/>
              <a:gd name="connsiteX15" fmla="*/ 1917700 w 2317750"/>
              <a:gd name="connsiteY15" fmla="*/ 330200 h 895350"/>
              <a:gd name="connsiteX16" fmla="*/ 1885950 w 2317750"/>
              <a:gd name="connsiteY16" fmla="*/ 596900 h 895350"/>
              <a:gd name="connsiteX17" fmla="*/ 1841500 w 2317750"/>
              <a:gd name="connsiteY17" fmla="*/ 679450 h 895350"/>
              <a:gd name="connsiteX18" fmla="*/ 1841500 w 2317750"/>
              <a:gd name="connsiteY18" fmla="*/ 685800 h 895350"/>
              <a:gd name="connsiteX19" fmla="*/ 1841500 w 2317750"/>
              <a:gd name="connsiteY19" fmla="*/ 685800 h 895350"/>
              <a:gd name="connsiteX20" fmla="*/ 1822450 w 2317750"/>
              <a:gd name="connsiteY20" fmla="*/ 781050 h 895350"/>
              <a:gd name="connsiteX21" fmla="*/ 1911350 w 2317750"/>
              <a:gd name="connsiteY21" fmla="*/ 819150 h 895350"/>
              <a:gd name="connsiteX22" fmla="*/ 2006600 w 2317750"/>
              <a:gd name="connsiteY22" fmla="*/ 800100 h 895350"/>
              <a:gd name="connsiteX23" fmla="*/ 2317750 w 2317750"/>
              <a:gd name="connsiteY23" fmla="*/ 863600 h 895350"/>
              <a:gd name="connsiteX24" fmla="*/ 2279650 w 2317750"/>
              <a:gd name="connsiteY24" fmla="*/ 889000 h 895350"/>
              <a:gd name="connsiteX25" fmla="*/ 44450 w 2317750"/>
              <a:gd name="connsiteY25" fmla="*/ 895350 h 895350"/>
              <a:gd name="connsiteX26" fmla="*/ 0 w 2317750"/>
              <a:gd name="connsiteY26" fmla="*/ 75565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317750" h="895350">
                <a:moveTo>
                  <a:pt x="0" y="755650"/>
                </a:moveTo>
                <a:lnTo>
                  <a:pt x="425450" y="292100"/>
                </a:lnTo>
                <a:cubicBezTo>
                  <a:pt x="549275" y="243417"/>
                  <a:pt x="702733" y="396875"/>
                  <a:pt x="781050" y="438150"/>
                </a:cubicBezTo>
                <a:cubicBezTo>
                  <a:pt x="859367" y="479425"/>
                  <a:pt x="884767" y="576792"/>
                  <a:pt x="933450" y="584200"/>
                </a:cubicBezTo>
                <a:lnTo>
                  <a:pt x="1079500" y="514350"/>
                </a:lnTo>
                <a:lnTo>
                  <a:pt x="1054100" y="393700"/>
                </a:lnTo>
                <a:lnTo>
                  <a:pt x="1092200" y="234950"/>
                </a:lnTo>
                <a:lnTo>
                  <a:pt x="1206500" y="254000"/>
                </a:lnTo>
                <a:lnTo>
                  <a:pt x="1308100" y="215900"/>
                </a:lnTo>
                <a:lnTo>
                  <a:pt x="1377950" y="146050"/>
                </a:lnTo>
                <a:lnTo>
                  <a:pt x="1390650" y="69850"/>
                </a:lnTo>
                <a:lnTo>
                  <a:pt x="1600200" y="0"/>
                </a:lnTo>
                <a:lnTo>
                  <a:pt x="1663700" y="0"/>
                </a:lnTo>
                <a:lnTo>
                  <a:pt x="1847850" y="190500"/>
                </a:lnTo>
                <a:lnTo>
                  <a:pt x="1873250" y="273050"/>
                </a:lnTo>
                <a:lnTo>
                  <a:pt x="1917700" y="330200"/>
                </a:lnTo>
                <a:lnTo>
                  <a:pt x="1885950" y="596900"/>
                </a:lnTo>
                <a:cubicBezTo>
                  <a:pt x="1871525" y="617096"/>
                  <a:pt x="1841500" y="649917"/>
                  <a:pt x="1841500" y="679450"/>
                </a:cubicBezTo>
                <a:lnTo>
                  <a:pt x="1841500" y="685800"/>
                </a:lnTo>
                <a:lnTo>
                  <a:pt x="1841500" y="685800"/>
                </a:lnTo>
                <a:lnTo>
                  <a:pt x="1822450" y="781050"/>
                </a:lnTo>
                <a:lnTo>
                  <a:pt x="1911350" y="819150"/>
                </a:lnTo>
                <a:lnTo>
                  <a:pt x="2006600" y="800100"/>
                </a:lnTo>
                <a:lnTo>
                  <a:pt x="2317750" y="863600"/>
                </a:lnTo>
                <a:lnTo>
                  <a:pt x="2279650" y="889000"/>
                </a:lnTo>
                <a:lnTo>
                  <a:pt x="44450" y="895350"/>
                </a:lnTo>
                <a:lnTo>
                  <a:pt x="0" y="755650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8071725" y="2483089"/>
            <a:ext cx="1352550" cy="2457450"/>
          </a:xfrm>
          <a:custGeom>
            <a:avLst/>
            <a:gdLst>
              <a:gd name="connsiteX0" fmla="*/ 1327150 w 1352550"/>
              <a:gd name="connsiteY0" fmla="*/ 0 h 2457450"/>
              <a:gd name="connsiteX1" fmla="*/ 1181100 w 1352550"/>
              <a:gd name="connsiteY1" fmla="*/ 469900 h 2457450"/>
              <a:gd name="connsiteX2" fmla="*/ 1143000 w 1352550"/>
              <a:gd name="connsiteY2" fmla="*/ 501650 h 2457450"/>
              <a:gd name="connsiteX3" fmla="*/ 1117600 w 1352550"/>
              <a:gd name="connsiteY3" fmla="*/ 552450 h 2457450"/>
              <a:gd name="connsiteX4" fmla="*/ 1098550 w 1352550"/>
              <a:gd name="connsiteY4" fmla="*/ 590550 h 2457450"/>
              <a:gd name="connsiteX5" fmla="*/ 1104900 w 1352550"/>
              <a:gd name="connsiteY5" fmla="*/ 660400 h 2457450"/>
              <a:gd name="connsiteX6" fmla="*/ 1117600 w 1352550"/>
              <a:gd name="connsiteY6" fmla="*/ 679450 h 2457450"/>
              <a:gd name="connsiteX7" fmla="*/ 1123950 w 1352550"/>
              <a:gd name="connsiteY7" fmla="*/ 698500 h 2457450"/>
              <a:gd name="connsiteX8" fmla="*/ 1143000 w 1352550"/>
              <a:gd name="connsiteY8" fmla="*/ 704850 h 2457450"/>
              <a:gd name="connsiteX9" fmla="*/ 1174750 w 1352550"/>
              <a:gd name="connsiteY9" fmla="*/ 711200 h 2457450"/>
              <a:gd name="connsiteX10" fmla="*/ 1206500 w 1352550"/>
              <a:gd name="connsiteY10" fmla="*/ 730250 h 2457450"/>
              <a:gd name="connsiteX11" fmla="*/ 1339850 w 1352550"/>
              <a:gd name="connsiteY11" fmla="*/ 1123950 h 2457450"/>
              <a:gd name="connsiteX12" fmla="*/ 1327150 w 1352550"/>
              <a:gd name="connsiteY12" fmla="*/ 1181100 h 2457450"/>
              <a:gd name="connsiteX13" fmla="*/ 1320800 w 1352550"/>
              <a:gd name="connsiteY13" fmla="*/ 1257300 h 2457450"/>
              <a:gd name="connsiteX14" fmla="*/ 1333500 w 1352550"/>
              <a:gd name="connsiteY14" fmla="*/ 1276350 h 2457450"/>
              <a:gd name="connsiteX15" fmla="*/ 1346200 w 1352550"/>
              <a:gd name="connsiteY15" fmla="*/ 1314450 h 2457450"/>
              <a:gd name="connsiteX16" fmla="*/ 1352550 w 1352550"/>
              <a:gd name="connsiteY16" fmla="*/ 1333500 h 2457450"/>
              <a:gd name="connsiteX17" fmla="*/ 1352550 w 1352550"/>
              <a:gd name="connsiteY17" fmla="*/ 1333500 h 2457450"/>
              <a:gd name="connsiteX18" fmla="*/ 1339850 w 1352550"/>
              <a:gd name="connsiteY18" fmla="*/ 1447800 h 2457450"/>
              <a:gd name="connsiteX19" fmla="*/ 1327150 w 1352550"/>
              <a:gd name="connsiteY19" fmla="*/ 1485900 h 2457450"/>
              <a:gd name="connsiteX20" fmla="*/ 1320800 w 1352550"/>
              <a:gd name="connsiteY20" fmla="*/ 1530350 h 2457450"/>
              <a:gd name="connsiteX21" fmla="*/ 1301750 w 1352550"/>
              <a:gd name="connsiteY21" fmla="*/ 1593850 h 2457450"/>
              <a:gd name="connsiteX22" fmla="*/ 1301750 w 1352550"/>
              <a:gd name="connsiteY22" fmla="*/ 1619250 h 2457450"/>
              <a:gd name="connsiteX23" fmla="*/ 1295400 w 1352550"/>
              <a:gd name="connsiteY23" fmla="*/ 1638300 h 2457450"/>
              <a:gd name="connsiteX24" fmla="*/ 1295400 w 1352550"/>
              <a:gd name="connsiteY24" fmla="*/ 1638300 h 2457450"/>
              <a:gd name="connsiteX25" fmla="*/ 1231900 w 1352550"/>
              <a:gd name="connsiteY25" fmla="*/ 1644650 h 2457450"/>
              <a:gd name="connsiteX26" fmla="*/ 1212850 w 1352550"/>
              <a:gd name="connsiteY26" fmla="*/ 1663700 h 2457450"/>
              <a:gd name="connsiteX27" fmla="*/ 1193800 w 1352550"/>
              <a:gd name="connsiteY27" fmla="*/ 1670050 h 2457450"/>
              <a:gd name="connsiteX28" fmla="*/ 1155700 w 1352550"/>
              <a:gd name="connsiteY28" fmla="*/ 1708150 h 2457450"/>
              <a:gd name="connsiteX29" fmla="*/ 1130300 w 1352550"/>
              <a:gd name="connsiteY29" fmla="*/ 1746250 h 2457450"/>
              <a:gd name="connsiteX30" fmla="*/ 1123950 w 1352550"/>
              <a:gd name="connsiteY30" fmla="*/ 1911350 h 2457450"/>
              <a:gd name="connsiteX31" fmla="*/ 1066800 w 1352550"/>
              <a:gd name="connsiteY31" fmla="*/ 2089150 h 2457450"/>
              <a:gd name="connsiteX32" fmla="*/ 984250 w 1352550"/>
              <a:gd name="connsiteY32" fmla="*/ 2133600 h 2457450"/>
              <a:gd name="connsiteX33" fmla="*/ 609600 w 1352550"/>
              <a:gd name="connsiteY33" fmla="*/ 1962150 h 2457450"/>
              <a:gd name="connsiteX34" fmla="*/ 514350 w 1352550"/>
              <a:gd name="connsiteY34" fmla="*/ 1847850 h 2457450"/>
              <a:gd name="connsiteX35" fmla="*/ 431800 w 1352550"/>
              <a:gd name="connsiteY35" fmla="*/ 1879600 h 2457450"/>
              <a:gd name="connsiteX36" fmla="*/ 393700 w 1352550"/>
              <a:gd name="connsiteY36" fmla="*/ 2012950 h 2457450"/>
              <a:gd name="connsiteX37" fmla="*/ 44450 w 1352550"/>
              <a:gd name="connsiteY37" fmla="*/ 2457450 h 2457450"/>
              <a:gd name="connsiteX38" fmla="*/ 0 w 1352550"/>
              <a:gd name="connsiteY38" fmla="*/ 2457450 h 2457450"/>
              <a:gd name="connsiteX39" fmla="*/ 1327150 w 1352550"/>
              <a:gd name="connsiteY39" fmla="*/ 0 h 2457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352550" h="2457450">
                <a:moveTo>
                  <a:pt x="1327150" y="0"/>
                </a:moveTo>
                <a:lnTo>
                  <a:pt x="1181100" y="469900"/>
                </a:lnTo>
                <a:lnTo>
                  <a:pt x="1143000" y="501650"/>
                </a:lnTo>
                <a:cubicBezTo>
                  <a:pt x="1134533" y="518583"/>
                  <a:pt x="1126666" y="535830"/>
                  <a:pt x="1117600" y="552450"/>
                </a:cubicBezTo>
                <a:cubicBezTo>
                  <a:pt x="1096498" y="591138"/>
                  <a:pt x="1111426" y="551921"/>
                  <a:pt x="1098550" y="590550"/>
                </a:cubicBezTo>
                <a:cubicBezTo>
                  <a:pt x="1100667" y="613833"/>
                  <a:pt x="1100001" y="637540"/>
                  <a:pt x="1104900" y="660400"/>
                </a:cubicBezTo>
                <a:cubicBezTo>
                  <a:pt x="1106499" y="667862"/>
                  <a:pt x="1114187" y="672624"/>
                  <a:pt x="1117600" y="679450"/>
                </a:cubicBezTo>
                <a:cubicBezTo>
                  <a:pt x="1120593" y="685437"/>
                  <a:pt x="1119217" y="693767"/>
                  <a:pt x="1123950" y="698500"/>
                </a:cubicBezTo>
                <a:cubicBezTo>
                  <a:pt x="1128683" y="703233"/>
                  <a:pt x="1136506" y="703227"/>
                  <a:pt x="1143000" y="704850"/>
                </a:cubicBezTo>
                <a:cubicBezTo>
                  <a:pt x="1153471" y="707468"/>
                  <a:pt x="1164279" y="708582"/>
                  <a:pt x="1174750" y="711200"/>
                </a:cubicBezTo>
                <a:cubicBezTo>
                  <a:pt x="1196732" y="716695"/>
                  <a:pt x="1191525" y="715275"/>
                  <a:pt x="1206500" y="730250"/>
                </a:cubicBezTo>
                <a:lnTo>
                  <a:pt x="1339850" y="1123950"/>
                </a:lnTo>
                <a:cubicBezTo>
                  <a:pt x="1335617" y="1143000"/>
                  <a:pt x="1333321" y="1162587"/>
                  <a:pt x="1327150" y="1181100"/>
                </a:cubicBezTo>
                <a:cubicBezTo>
                  <a:pt x="1310863" y="1229960"/>
                  <a:pt x="1295913" y="1157751"/>
                  <a:pt x="1320800" y="1257300"/>
                </a:cubicBezTo>
                <a:cubicBezTo>
                  <a:pt x="1322651" y="1264704"/>
                  <a:pt x="1330400" y="1269376"/>
                  <a:pt x="1333500" y="1276350"/>
                </a:cubicBezTo>
                <a:cubicBezTo>
                  <a:pt x="1338937" y="1288583"/>
                  <a:pt x="1341967" y="1301750"/>
                  <a:pt x="1346200" y="1314450"/>
                </a:cubicBezTo>
                <a:lnTo>
                  <a:pt x="1352550" y="1333500"/>
                </a:lnTo>
                <a:lnTo>
                  <a:pt x="1352550" y="1333500"/>
                </a:lnTo>
                <a:cubicBezTo>
                  <a:pt x="1350347" y="1359934"/>
                  <a:pt x="1347755" y="1416179"/>
                  <a:pt x="1339850" y="1447800"/>
                </a:cubicBezTo>
                <a:cubicBezTo>
                  <a:pt x="1336603" y="1460787"/>
                  <a:pt x="1327150" y="1485900"/>
                  <a:pt x="1327150" y="1485900"/>
                </a:cubicBezTo>
                <a:cubicBezTo>
                  <a:pt x="1325033" y="1500717"/>
                  <a:pt x="1324165" y="1515766"/>
                  <a:pt x="1320800" y="1530350"/>
                </a:cubicBezTo>
                <a:cubicBezTo>
                  <a:pt x="1315778" y="1552114"/>
                  <a:pt x="1304542" y="1571510"/>
                  <a:pt x="1301750" y="1593850"/>
                </a:cubicBezTo>
                <a:cubicBezTo>
                  <a:pt x="1300700" y="1602251"/>
                  <a:pt x="1301750" y="1610783"/>
                  <a:pt x="1301750" y="1619250"/>
                </a:cubicBezTo>
                <a:lnTo>
                  <a:pt x="1295400" y="1638300"/>
                </a:lnTo>
                <a:lnTo>
                  <a:pt x="1295400" y="1638300"/>
                </a:lnTo>
                <a:cubicBezTo>
                  <a:pt x="1274233" y="1640417"/>
                  <a:pt x="1252232" y="1638394"/>
                  <a:pt x="1231900" y="1644650"/>
                </a:cubicBezTo>
                <a:cubicBezTo>
                  <a:pt x="1223317" y="1647291"/>
                  <a:pt x="1220322" y="1658719"/>
                  <a:pt x="1212850" y="1663700"/>
                </a:cubicBezTo>
                <a:cubicBezTo>
                  <a:pt x="1207281" y="1667413"/>
                  <a:pt x="1200150" y="1667933"/>
                  <a:pt x="1193800" y="1670050"/>
                </a:cubicBezTo>
                <a:cubicBezTo>
                  <a:pt x="1181100" y="1682750"/>
                  <a:pt x="1161380" y="1691111"/>
                  <a:pt x="1155700" y="1708150"/>
                </a:cubicBezTo>
                <a:cubicBezTo>
                  <a:pt x="1146510" y="1735719"/>
                  <a:pt x="1154083" y="1722467"/>
                  <a:pt x="1130300" y="1746250"/>
                </a:cubicBezTo>
                <a:cubicBezTo>
                  <a:pt x="1115233" y="1821587"/>
                  <a:pt x="1123950" y="1767207"/>
                  <a:pt x="1123950" y="1911350"/>
                </a:cubicBezTo>
                <a:lnTo>
                  <a:pt x="1066800" y="2089150"/>
                </a:lnTo>
                <a:lnTo>
                  <a:pt x="984250" y="2133600"/>
                </a:lnTo>
                <a:lnTo>
                  <a:pt x="609600" y="1962150"/>
                </a:lnTo>
                <a:lnTo>
                  <a:pt x="514350" y="1847850"/>
                </a:lnTo>
                <a:lnTo>
                  <a:pt x="431800" y="1879600"/>
                </a:lnTo>
                <a:lnTo>
                  <a:pt x="393700" y="2012950"/>
                </a:lnTo>
                <a:lnTo>
                  <a:pt x="44450" y="2457450"/>
                </a:lnTo>
                <a:lnTo>
                  <a:pt x="0" y="2457450"/>
                </a:lnTo>
                <a:lnTo>
                  <a:pt x="1327150" y="0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289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6" y="22862"/>
            <a:ext cx="9144000" cy="56170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Kreslení grafů na malou mřížku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584564"/>
            <a:ext cx="11874137" cy="6142807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err="1" smtClean="0"/>
              <a:t>Thm</a:t>
            </a:r>
            <a:r>
              <a:rPr lang="cs-CZ" sz="2000" b="1" dirty="0" smtClean="0"/>
              <a:t>: Rovinná triangulace má nekřížící se přímočaré nakreslení na mřížce lineárního rozměru.</a:t>
            </a:r>
          </a:p>
          <a:p>
            <a:pPr algn="l"/>
            <a:r>
              <a:rPr lang="cs-CZ" sz="2000" b="1" dirty="0" smtClean="0"/>
              <a:t>Důkaz: </a:t>
            </a:r>
            <a:r>
              <a:rPr lang="cs-CZ" sz="2000" dirty="0" smtClean="0"/>
              <a:t>Kreslíme do trojúhelníkové sítě v barycentrických </a:t>
            </a:r>
            <a:r>
              <a:rPr lang="en-US" sz="2000" dirty="0" err="1" smtClean="0"/>
              <a:t>sou</a:t>
            </a:r>
            <a:r>
              <a:rPr lang="cs-CZ" sz="2000" dirty="0" smtClean="0"/>
              <a:t>řadnicích podle následujícího předpisu:</a:t>
            </a:r>
          </a:p>
          <a:p>
            <a:pPr algn="l"/>
            <a:r>
              <a:rPr lang="cs-CZ" sz="2000" dirty="0"/>
              <a:t> </a:t>
            </a:r>
            <a:r>
              <a:rPr lang="cs-CZ" sz="2000" dirty="0" smtClean="0"/>
              <a:t>             Každý vrchol u bude mít 3 souřadnice m(u), z(u) a č(u), které vyjadřují počet vrcholů v modré, zelené</a:t>
            </a:r>
            <a:endParaRPr lang="en-US" sz="2000" dirty="0" smtClean="0"/>
          </a:p>
          <a:p>
            <a:pPr algn="l"/>
            <a:r>
              <a:rPr lang="cs-CZ" sz="2000" dirty="0" smtClean="0"/>
              <a:t>              a červené oblasti, takže m(u)+z(u)+č(u)=n-1 pro každý vrchol u.</a:t>
            </a:r>
          </a:p>
          <a:p>
            <a:pPr algn="l"/>
            <a:endParaRPr lang="cs-CZ" sz="2000" dirty="0"/>
          </a:p>
          <a:p>
            <a:pPr algn="l"/>
            <a:r>
              <a:rPr lang="cs-CZ" sz="2000" dirty="0" smtClean="0"/>
              <a:t>                                              např. </a:t>
            </a:r>
            <a:r>
              <a:rPr lang="cs-CZ" sz="2000" dirty="0"/>
              <a:t>m</a:t>
            </a:r>
            <a:r>
              <a:rPr lang="cs-CZ" sz="2000" dirty="0" smtClean="0"/>
              <a:t>(e) = 2, z(e) = 1, č(e) = 3</a:t>
            </a:r>
          </a:p>
          <a:p>
            <a:pPr algn="l"/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m(g) = 0, z(g) = 1, č(g) = 5</a:t>
            </a:r>
            <a:endParaRPr lang="en-US" sz="2000" dirty="0"/>
          </a:p>
          <a:p>
            <a:pPr algn="l"/>
            <a:r>
              <a:rPr lang="cs-CZ" sz="2000" dirty="0" smtClean="0"/>
              <a:t>                                                         m(f) = 1, z(f) = 2, č(f) = 3 </a:t>
            </a:r>
          </a:p>
          <a:p>
            <a:pPr algn="l"/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 m(c) = 4, z(c) = 1, č(c) = 1</a:t>
            </a:r>
          </a:p>
          <a:p>
            <a:pPr algn="l"/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 m(d) = 3, z(d) = 2, č(d) = 1</a:t>
            </a:r>
          </a:p>
          <a:p>
            <a:pPr algn="l"/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 m(a) = 5, z(a) = 0, č(a) = 1</a:t>
            </a:r>
          </a:p>
          <a:p>
            <a:pPr algn="l"/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  m(b) = 1, z(b) = 5, č(b) = 0</a:t>
            </a:r>
          </a:p>
          <a:p>
            <a:pPr algn="l"/>
            <a:endParaRPr lang="cs-CZ" sz="2000" b="1" dirty="0" smtClean="0"/>
          </a:p>
          <a:p>
            <a:pPr algn="l"/>
            <a:endParaRPr lang="cs-CZ" sz="2000" b="1" dirty="0" smtClean="0"/>
          </a:p>
        </p:txBody>
      </p:sp>
      <p:sp>
        <p:nvSpPr>
          <p:cNvPr id="34" name="Oval 8"/>
          <p:cNvSpPr>
            <a:spLocks noChangeArrowheads="1"/>
          </p:cNvSpPr>
          <p:nvPr/>
        </p:nvSpPr>
        <p:spPr bwMode="auto">
          <a:xfrm>
            <a:off x="1422102" y="5276126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" name="Oval 13"/>
          <p:cNvSpPr>
            <a:spLocks noChangeArrowheads="1"/>
          </p:cNvSpPr>
          <p:nvPr/>
        </p:nvSpPr>
        <p:spPr bwMode="auto">
          <a:xfrm>
            <a:off x="1775948" y="4403794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e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0" name="Oval 14"/>
          <p:cNvSpPr>
            <a:spLocks noChangeArrowheads="1"/>
          </p:cNvSpPr>
          <p:nvPr/>
        </p:nvSpPr>
        <p:spPr bwMode="auto">
          <a:xfrm>
            <a:off x="2437096" y="4345468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f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1" name="Oval 15"/>
          <p:cNvSpPr>
            <a:spLocks noChangeArrowheads="1"/>
          </p:cNvSpPr>
          <p:nvPr/>
        </p:nvSpPr>
        <p:spPr bwMode="auto">
          <a:xfrm>
            <a:off x="2397386" y="5346739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d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2" name="Line 50"/>
          <p:cNvSpPr>
            <a:spLocks noChangeShapeType="1"/>
          </p:cNvSpPr>
          <p:nvPr/>
        </p:nvSpPr>
        <p:spPr bwMode="auto">
          <a:xfrm flipH="1">
            <a:off x="835664" y="5559154"/>
            <a:ext cx="586437" cy="369783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53"/>
          <p:cNvSpPr>
            <a:spLocks noChangeShapeType="1"/>
          </p:cNvSpPr>
          <p:nvPr/>
        </p:nvSpPr>
        <p:spPr bwMode="auto">
          <a:xfrm>
            <a:off x="1726901" y="5428524"/>
            <a:ext cx="670485" cy="71514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4"/>
          <p:cNvSpPr>
            <a:spLocks noChangeShapeType="1"/>
          </p:cNvSpPr>
          <p:nvPr/>
        </p:nvSpPr>
        <p:spPr bwMode="auto">
          <a:xfrm>
            <a:off x="2696397" y="5559154"/>
            <a:ext cx="629258" cy="42475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5"/>
          <p:cNvSpPr>
            <a:spLocks noChangeShapeType="1"/>
          </p:cNvSpPr>
          <p:nvPr/>
        </p:nvSpPr>
        <p:spPr bwMode="auto">
          <a:xfrm flipH="1" flipV="1">
            <a:off x="2720615" y="4650267"/>
            <a:ext cx="636146" cy="127866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6"/>
          <p:cNvSpPr>
            <a:spLocks noChangeShapeType="1"/>
          </p:cNvSpPr>
          <p:nvPr/>
        </p:nvSpPr>
        <p:spPr bwMode="auto">
          <a:xfrm flipV="1">
            <a:off x="2032928" y="4509488"/>
            <a:ext cx="404167" cy="798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7"/>
          <p:cNvSpPr>
            <a:spLocks noChangeShapeType="1"/>
          </p:cNvSpPr>
          <p:nvPr/>
        </p:nvSpPr>
        <p:spPr bwMode="auto">
          <a:xfrm flipH="1">
            <a:off x="1609800" y="4633276"/>
            <a:ext cx="267153" cy="650374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7"/>
          <p:cNvSpPr>
            <a:spLocks noChangeShapeType="1"/>
          </p:cNvSpPr>
          <p:nvPr/>
        </p:nvSpPr>
        <p:spPr bwMode="auto">
          <a:xfrm>
            <a:off x="2019655" y="4720642"/>
            <a:ext cx="404613" cy="660860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7"/>
          <p:cNvSpPr>
            <a:spLocks noChangeShapeType="1"/>
          </p:cNvSpPr>
          <p:nvPr/>
        </p:nvSpPr>
        <p:spPr bwMode="auto">
          <a:xfrm flipH="1">
            <a:off x="773779" y="4633276"/>
            <a:ext cx="1002167" cy="1322663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Oval 14"/>
          <p:cNvSpPr>
            <a:spLocks noChangeArrowheads="1"/>
          </p:cNvSpPr>
          <p:nvPr/>
        </p:nvSpPr>
        <p:spPr bwMode="auto">
          <a:xfrm>
            <a:off x="2056790" y="3064317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g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53" name="Line 57"/>
          <p:cNvSpPr>
            <a:spLocks noChangeShapeType="1"/>
          </p:cNvSpPr>
          <p:nvPr/>
        </p:nvSpPr>
        <p:spPr bwMode="auto">
          <a:xfrm>
            <a:off x="1676484" y="5504725"/>
            <a:ext cx="1630741" cy="53415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7"/>
          <p:cNvSpPr>
            <a:spLocks noChangeShapeType="1"/>
          </p:cNvSpPr>
          <p:nvPr/>
        </p:nvSpPr>
        <p:spPr bwMode="auto">
          <a:xfrm>
            <a:off x="2032929" y="4719305"/>
            <a:ext cx="1323832" cy="125156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Straight Connector 5"/>
          <p:cNvCxnSpPr>
            <a:endCxn id="52" idx="3"/>
          </p:cNvCxnSpPr>
          <p:nvPr/>
        </p:nvCxnSpPr>
        <p:spPr>
          <a:xfrm flipV="1">
            <a:off x="736303" y="3324480"/>
            <a:ext cx="1365124" cy="2584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52" idx="5"/>
          </p:cNvCxnSpPr>
          <p:nvPr/>
        </p:nvCxnSpPr>
        <p:spPr>
          <a:xfrm flipH="1" flipV="1">
            <a:off x="2316953" y="3324480"/>
            <a:ext cx="1142672" cy="25919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9" idx="0"/>
            <a:endCxn id="52" idx="4"/>
          </p:cNvCxnSpPr>
          <p:nvPr/>
        </p:nvCxnSpPr>
        <p:spPr>
          <a:xfrm flipV="1">
            <a:off x="1928348" y="3369117"/>
            <a:ext cx="280842" cy="1034677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0" idx="1"/>
            <a:endCxn id="52" idx="4"/>
          </p:cNvCxnSpPr>
          <p:nvPr/>
        </p:nvCxnSpPr>
        <p:spPr>
          <a:xfrm flipH="1" flipV="1">
            <a:off x="2209190" y="3369117"/>
            <a:ext cx="272543" cy="102098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11"/>
          <p:cNvSpPr>
            <a:spLocks noChangeArrowheads="1"/>
          </p:cNvSpPr>
          <p:nvPr/>
        </p:nvSpPr>
        <p:spPr bwMode="auto">
          <a:xfrm>
            <a:off x="605769" y="5887145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a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8" name="Oval 12"/>
          <p:cNvSpPr>
            <a:spLocks noChangeArrowheads="1"/>
          </p:cNvSpPr>
          <p:nvPr/>
        </p:nvSpPr>
        <p:spPr bwMode="auto">
          <a:xfrm>
            <a:off x="3273145" y="5916443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b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9" name="Line 51"/>
          <p:cNvSpPr>
            <a:spLocks noChangeShapeType="1"/>
          </p:cNvSpPr>
          <p:nvPr/>
        </p:nvSpPr>
        <p:spPr bwMode="auto">
          <a:xfrm>
            <a:off x="910569" y="6068841"/>
            <a:ext cx="2362576" cy="1032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7603435" y="5916443"/>
            <a:ext cx="3866322" cy="3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7603435" y="5428524"/>
            <a:ext cx="3866322" cy="3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603435" y="4940605"/>
            <a:ext cx="3866322" cy="3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7603435" y="4452686"/>
            <a:ext cx="3866322" cy="3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7603435" y="3964767"/>
            <a:ext cx="3866322" cy="3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7603435" y="3476848"/>
            <a:ext cx="3866322" cy="3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7603435" y="2988929"/>
            <a:ext cx="3866322" cy="3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7603435" y="2540506"/>
            <a:ext cx="0" cy="3528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8199782" y="2550826"/>
            <a:ext cx="0" cy="3528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8796129" y="2561146"/>
            <a:ext cx="0" cy="3528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9392476" y="2571466"/>
            <a:ext cx="0" cy="3528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9988823" y="2581786"/>
            <a:ext cx="0" cy="3528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585170" y="2592106"/>
            <a:ext cx="0" cy="3528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1181517" y="2602426"/>
            <a:ext cx="0" cy="3528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434470" y="2882348"/>
            <a:ext cx="3896139" cy="3156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7129670" y="3132056"/>
            <a:ext cx="3896139" cy="3156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6990522" y="3516344"/>
            <a:ext cx="3516986" cy="28530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990522" y="4004263"/>
            <a:ext cx="2894366" cy="23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7042301" y="4556194"/>
            <a:ext cx="2260722" cy="17829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7249813" y="5174134"/>
            <a:ext cx="1461834" cy="1205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576016" y="4304673"/>
            <a:ext cx="616332" cy="1032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9548109" y="6160980"/>
            <a:ext cx="5823" cy="45813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9606666" y="3681254"/>
            <a:ext cx="534461" cy="577399"/>
          </a:xfrm>
          <a:prstGeom prst="straightConnector1">
            <a:avLst/>
          </a:prstGeom>
          <a:ln w="762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8515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6" y="22862"/>
            <a:ext cx="9144000" cy="56170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Kreslení grafů na malou mřížku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584564"/>
            <a:ext cx="11874137" cy="6142807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err="1" smtClean="0"/>
              <a:t>Thm</a:t>
            </a:r>
            <a:r>
              <a:rPr lang="cs-CZ" sz="2000" b="1" dirty="0" smtClean="0"/>
              <a:t>: Rovinná triangulace má nekřížící se přímočaré nakreslení na mřížce lineárního rozměru.</a:t>
            </a:r>
          </a:p>
          <a:p>
            <a:pPr algn="l"/>
            <a:r>
              <a:rPr lang="cs-CZ" sz="2000" b="1" dirty="0" smtClean="0"/>
              <a:t>Důkaz: </a:t>
            </a:r>
            <a:r>
              <a:rPr lang="cs-CZ" sz="2000" dirty="0" smtClean="0"/>
              <a:t>Kreslíme do trojúhelníkové sítě v barycentrických </a:t>
            </a:r>
            <a:r>
              <a:rPr lang="en-US" sz="2000" dirty="0" err="1" smtClean="0"/>
              <a:t>sou</a:t>
            </a:r>
            <a:r>
              <a:rPr lang="cs-CZ" sz="2000" dirty="0" smtClean="0"/>
              <a:t>řadnicích podle následujícího předpisu</a:t>
            </a:r>
            <a:r>
              <a:rPr lang="cs-CZ" sz="2000" dirty="0"/>
              <a:t>:</a:t>
            </a:r>
            <a:endParaRPr lang="cs-CZ" sz="2000" dirty="0" smtClean="0"/>
          </a:p>
          <a:p>
            <a:pPr algn="l"/>
            <a:r>
              <a:rPr lang="cs-CZ" sz="2000" dirty="0"/>
              <a:t> </a:t>
            </a:r>
            <a:r>
              <a:rPr lang="cs-CZ" sz="2000" dirty="0" smtClean="0"/>
              <a:t>             Každý vrchol u bude mít 3 souřadnice m(u), z(u) a č(u), které vyjadřují počet vrcholů v modré, zelené</a:t>
            </a:r>
            <a:endParaRPr lang="en-US" sz="2000" dirty="0" smtClean="0"/>
          </a:p>
          <a:p>
            <a:pPr algn="l"/>
            <a:r>
              <a:rPr lang="cs-CZ" sz="2000" dirty="0" smtClean="0"/>
              <a:t>              a červené oblasti, takže m(u)+z(u)+č(u)=n-1 pro každý vrchol u.</a:t>
            </a:r>
          </a:p>
          <a:p>
            <a:pPr algn="l"/>
            <a:endParaRPr lang="cs-CZ" sz="2000" dirty="0"/>
          </a:p>
          <a:p>
            <a:pPr algn="l"/>
            <a:r>
              <a:rPr lang="cs-CZ" sz="2000" dirty="0" smtClean="0"/>
              <a:t>                                              např. </a:t>
            </a:r>
            <a:r>
              <a:rPr lang="cs-CZ" sz="2000" dirty="0"/>
              <a:t>m</a:t>
            </a:r>
            <a:r>
              <a:rPr lang="cs-CZ" sz="2000" dirty="0" smtClean="0"/>
              <a:t>(e) = 2, z(e) = 1, č(e) = 3</a:t>
            </a:r>
          </a:p>
          <a:p>
            <a:pPr algn="l"/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m(g) = 0, z(g) = 1, č(g) = 5</a:t>
            </a:r>
            <a:endParaRPr lang="en-US" sz="2000" dirty="0"/>
          </a:p>
          <a:p>
            <a:pPr algn="l"/>
            <a:r>
              <a:rPr lang="cs-CZ" sz="2000" dirty="0" smtClean="0"/>
              <a:t>                                                         m(f) = 1, z(f) = 2, č(f) = 3 </a:t>
            </a:r>
          </a:p>
          <a:p>
            <a:pPr algn="l"/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 m(c) = 4, z(c) = 1, č(c) = 1</a:t>
            </a:r>
          </a:p>
          <a:p>
            <a:pPr algn="l"/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 m(d) = 3, z(d) = 2, č(d) = 1</a:t>
            </a:r>
          </a:p>
          <a:p>
            <a:pPr algn="l"/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 m(a) = 5, z(a) = 0, č(a) = 1</a:t>
            </a:r>
          </a:p>
          <a:p>
            <a:pPr algn="l"/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  m(b) = 1, z(b) = 5, č(b) = 0</a:t>
            </a:r>
          </a:p>
          <a:p>
            <a:pPr algn="l"/>
            <a:endParaRPr lang="cs-CZ" sz="2000" b="1" dirty="0" smtClean="0"/>
          </a:p>
          <a:p>
            <a:pPr algn="l"/>
            <a:endParaRPr lang="cs-CZ" sz="2000" b="1" dirty="0" smtClean="0"/>
          </a:p>
        </p:txBody>
      </p:sp>
      <p:sp>
        <p:nvSpPr>
          <p:cNvPr id="34" name="Oval 8"/>
          <p:cNvSpPr>
            <a:spLocks noChangeArrowheads="1"/>
          </p:cNvSpPr>
          <p:nvPr/>
        </p:nvSpPr>
        <p:spPr bwMode="auto">
          <a:xfrm>
            <a:off x="1422102" y="5276126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" name="Oval 13"/>
          <p:cNvSpPr>
            <a:spLocks noChangeArrowheads="1"/>
          </p:cNvSpPr>
          <p:nvPr/>
        </p:nvSpPr>
        <p:spPr bwMode="auto">
          <a:xfrm>
            <a:off x="1775948" y="4403794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e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0" name="Oval 14"/>
          <p:cNvSpPr>
            <a:spLocks noChangeArrowheads="1"/>
          </p:cNvSpPr>
          <p:nvPr/>
        </p:nvSpPr>
        <p:spPr bwMode="auto">
          <a:xfrm>
            <a:off x="2437096" y="4345468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f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1" name="Oval 15"/>
          <p:cNvSpPr>
            <a:spLocks noChangeArrowheads="1"/>
          </p:cNvSpPr>
          <p:nvPr/>
        </p:nvSpPr>
        <p:spPr bwMode="auto">
          <a:xfrm>
            <a:off x="2397386" y="5346739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d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2" name="Line 50"/>
          <p:cNvSpPr>
            <a:spLocks noChangeShapeType="1"/>
          </p:cNvSpPr>
          <p:nvPr/>
        </p:nvSpPr>
        <p:spPr bwMode="auto">
          <a:xfrm flipH="1">
            <a:off x="835664" y="5559154"/>
            <a:ext cx="586437" cy="369783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53"/>
          <p:cNvSpPr>
            <a:spLocks noChangeShapeType="1"/>
          </p:cNvSpPr>
          <p:nvPr/>
        </p:nvSpPr>
        <p:spPr bwMode="auto">
          <a:xfrm>
            <a:off x="1726901" y="5428524"/>
            <a:ext cx="670485" cy="71514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4"/>
          <p:cNvSpPr>
            <a:spLocks noChangeShapeType="1"/>
          </p:cNvSpPr>
          <p:nvPr/>
        </p:nvSpPr>
        <p:spPr bwMode="auto">
          <a:xfrm>
            <a:off x="2696397" y="5559154"/>
            <a:ext cx="629258" cy="42475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5"/>
          <p:cNvSpPr>
            <a:spLocks noChangeShapeType="1"/>
          </p:cNvSpPr>
          <p:nvPr/>
        </p:nvSpPr>
        <p:spPr bwMode="auto">
          <a:xfrm flipH="1" flipV="1">
            <a:off x="2720615" y="4650267"/>
            <a:ext cx="636146" cy="127866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6"/>
          <p:cNvSpPr>
            <a:spLocks noChangeShapeType="1"/>
          </p:cNvSpPr>
          <p:nvPr/>
        </p:nvSpPr>
        <p:spPr bwMode="auto">
          <a:xfrm flipV="1">
            <a:off x="2032928" y="4509488"/>
            <a:ext cx="404167" cy="798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7"/>
          <p:cNvSpPr>
            <a:spLocks noChangeShapeType="1"/>
          </p:cNvSpPr>
          <p:nvPr/>
        </p:nvSpPr>
        <p:spPr bwMode="auto">
          <a:xfrm flipH="1">
            <a:off x="1609800" y="4633276"/>
            <a:ext cx="267153" cy="650374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7"/>
          <p:cNvSpPr>
            <a:spLocks noChangeShapeType="1"/>
          </p:cNvSpPr>
          <p:nvPr/>
        </p:nvSpPr>
        <p:spPr bwMode="auto">
          <a:xfrm>
            <a:off x="2019655" y="4720642"/>
            <a:ext cx="404613" cy="660860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7"/>
          <p:cNvSpPr>
            <a:spLocks noChangeShapeType="1"/>
          </p:cNvSpPr>
          <p:nvPr/>
        </p:nvSpPr>
        <p:spPr bwMode="auto">
          <a:xfrm flipH="1">
            <a:off x="773779" y="4633276"/>
            <a:ext cx="1002167" cy="1322663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Oval 14"/>
          <p:cNvSpPr>
            <a:spLocks noChangeArrowheads="1"/>
          </p:cNvSpPr>
          <p:nvPr/>
        </p:nvSpPr>
        <p:spPr bwMode="auto">
          <a:xfrm>
            <a:off x="2056790" y="3064317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g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53" name="Line 57"/>
          <p:cNvSpPr>
            <a:spLocks noChangeShapeType="1"/>
          </p:cNvSpPr>
          <p:nvPr/>
        </p:nvSpPr>
        <p:spPr bwMode="auto">
          <a:xfrm>
            <a:off x="1676484" y="5504725"/>
            <a:ext cx="1630741" cy="53415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7"/>
          <p:cNvSpPr>
            <a:spLocks noChangeShapeType="1"/>
          </p:cNvSpPr>
          <p:nvPr/>
        </p:nvSpPr>
        <p:spPr bwMode="auto">
          <a:xfrm>
            <a:off x="2032929" y="4719305"/>
            <a:ext cx="1323832" cy="125156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Straight Connector 5"/>
          <p:cNvCxnSpPr>
            <a:endCxn id="52" idx="3"/>
          </p:cNvCxnSpPr>
          <p:nvPr/>
        </p:nvCxnSpPr>
        <p:spPr>
          <a:xfrm flipV="1">
            <a:off x="736303" y="3324480"/>
            <a:ext cx="1365124" cy="2584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52" idx="5"/>
          </p:cNvCxnSpPr>
          <p:nvPr/>
        </p:nvCxnSpPr>
        <p:spPr>
          <a:xfrm flipH="1" flipV="1">
            <a:off x="2316953" y="3324480"/>
            <a:ext cx="1142672" cy="25919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920197" y="3379261"/>
            <a:ext cx="280842" cy="1034677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0" idx="1"/>
            <a:endCxn id="52" idx="4"/>
          </p:cNvCxnSpPr>
          <p:nvPr/>
        </p:nvCxnSpPr>
        <p:spPr>
          <a:xfrm flipH="1" flipV="1">
            <a:off x="2209190" y="3369117"/>
            <a:ext cx="272543" cy="102098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11"/>
          <p:cNvSpPr>
            <a:spLocks noChangeArrowheads="1"/>
          </p:cNvSpPr>
          <p:nvPr/>
        </p:nvSpPr>
        <p:spPr bwMode="auto">
          <a:xfrm>
            <a:off x="605769" y="5887145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a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8" name="Oval 12"/>
          <p:cNvSpPr>
            <a:spLocks noChangeArrowheads="1"/>
          </p:cNvSpPr>
          <p:nvPr/>
        </p:nvSpPr>
        <p:spPr bwMode="auto">
          <a:xfrm>
            <a:off x="3273145" y="5916443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b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9" name="Line 51"/>
          <p:cNvSpPr>
            <a:spLocks noChangeShapeType="1"/>
          </p:cNvSpPr>
          <p:nvPr/>
        </p:nvSpPr>
        <p:spPr bwMode="auto">
          <a:xfrm>
            <a:off x="910569" y="6068841"/>
            <a:ext cx="2362576" cy="1032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7603435" y="5916443"/>
            <a:ext cx="3866322" cy="3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7603435" y="5428524"/>
            <a:ext cx="3866322" cy="3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603435" y="4940605"/>
            <a:ext cx="3866322" cy="3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7603435" y="4452686"/>
            <a:ext cx="3866322" cy="3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7603435" y="3964767"/>
            <a:ext cx="3866322" cy="3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7603435" y="3476848"/>
            <a:ext cx="3866322" cy="3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7603435" y="2988929"/>
            <a:ext cx="3866322" cy="3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7603435" y="2540506"/>
            <a:ext cx="0" cy="3528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8199782" y="2550826"/>
            <a:ext cx="0" cy="3528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8796129" y="2561146"/>
            <a:ext cx="0" cy="3528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9392476" y="2571466"/>
            <a:ext cx="0" cy="3528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9988823" y="2581786"/>
            <a:ext cx="0" cy="3528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585170" y="2592106"/>
            <a:ext cx="0" cy="3528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1181517" y="2602426"/>
            <a:ext cx="0" cy="3528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434470" y="2882348"/>
            <a:ext cx="3896139" cy="3156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7129670" y="3132056"/>
            <a:ext cx="3896139" cy="3156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6990522" y="3516344"/>
            <a:ext cx="3516986" cy="28530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990522" y="4004263"/>
            <a:ext cx="2894366" cy="23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7042301" y="4556194"/>
            <a:ext cx="2260722" cy="17829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7249813" y="5174134"/>
            <a:ext cx="1461834" cy="1205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576016" y="4304673"/>
            <a:ext cx="616332" cy="1032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9548109" y="6160980"/>
            <a:ext cx="5823" cy="45813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9606666" y="3681254"/>
            <a:ext cx="534461" cy="577399"/>
          </a:xfrm>
          <a:prstGeom prst="straightConnector1">
            <a:avLst/>
          </a:prstGeom>
          <a:ln w="762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14"/>
          <p:cNvSpPr>
            <a:spLocks noChangeArrowheads="1"/>
          </p:cNvSpPr>
          <p:nvPr/>
        </p:nvSpPr>
        <p:spPr bwMode="auto">
          <a:xfrm>
            <a:off x="8050691" y="3334513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g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56" name="Oval 14"/>
          <p:cNvSpPr>
            <a:spLocks noChangeArrowheads="1"/>
          </p:cNvSpPr>
          <p:nvPr/>
        </p:nvSpPr>
        <p:spPr bwMode="auto">
          <a:xfrm>
            <a:off x="8643729" y="4327964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f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57" name="Oval 13"/>
          <p:cNvSpPr>
            <a:spLocks noChangeArrowheads="1"/>
          </p:cNvSpPr>
          <p:nvPr/>
        </p:nvSpPr>
        <p:spPr bwMode="auto">
          <a:xfrm>
            <a:off x="8050691" y="4348154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e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58" name="Oval 15"/>
          <p:cNvSpPr>
            <a:spLocks noChangeArrowheads="1"/>
          </p:cNvSpPr>
          <p:nvPr/>
        </p:nvSpPr>
        <p:spPr bwMode="auto">
          <a:xfrm>
            <a:off x="8653052" y="5300839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d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59" name="Oval 8"/>
          <p:cNvSpPr>
            <a:spLocks noChangeArrowheads="1"/>
          </p:cNvSpPr>
          <p:nvPr/>
        </p:nvSpPr>
        <p:spPr bwMode="auto">
          <a:xfrm>
            <a:off x="8039298" y="5319282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" name="Oval 12"/>
          <p:cNvSpPr>
            <a:spLocks noChangeArrowheads="1"/>
          </p:cNvSpPr>
          <p:nvPr/>
        </p:nvSpPr>
        <p:spPr bwMode="auto">
          <a:xfrm>
            <a:off x="10420639" y="5770879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b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61" name="Oval 11"/>
          <p:cNvSpPr>
            <a:spLocks noChangeArrowheads="1"/>
          </p:cNvSpPr>
          <p:nvPr/>
        </p:nvSpPr>
        <p:spPr bwMode="auto">
          <a:xfrm>
            <a:off x="7451034" y="5343531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a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62" name="Line 56"/>
          <p:cNvSpPr>
            <a:spLocks noChangeShapeType="1"/>
          </p:cNvSpPr>
          <p:nvPr/>
        </p:nvSpPr>
        <p:spPr bwMode="auto">
          <a:xfrm flipV="1">
            <a:off x="8364314" y="4472434"/>
            <a:ext cx="297195" cy="19748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8184598" y="3670215"/>
            <a:ext cx="15184" cy="668164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55" idx="5"/>
          </p:cNvCxnSpPr>
          <p:nvPr/>
        </p:nvCxnSpPr>
        <p:spPr>
          <a:xfrm flipH="1" flipV="1">
            <a:off x="8310854" y="3594676"/>
            <a:ext cx="406634" cy="74898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Line 57"/>
          <p:cNvSpPr>
            <a:spLocks noChangeShapeType="1"/>
          </p:cNvSpPr>
          <p:nvPr/>
        </p:nvSpPr>
        <p:spPr bwMode="auto">
          <a:xfrm flipH="1">
            <a:off x="8184596" y="4637331"/>
            <a:ext cx="1" cy="669096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57"/>
          <p:cNvSpPr>
            <a:spLocks noChangeShapeType="1"/>
          </p:cNvSpPr>
          <p:nvPr/>
        </p:nvSpPr>
        <p:spPr bwMode="auto">
          <a:xfrm>
            <a:off x="8272923" y="4633984"/>
            <a:ext cx="444565" cy="672441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57"/>
          <p:cNvSpPr>
            <a:spLocks noChangeShapeType="1"/>
          </p:cNvSpPr>
          <p:nvPr/>
        </p:nvSpPr>
        <p:spPr bwMode="auto">
          <a:xfrm flipH="1">
            <a:off x="7705519" y="4636220"/>
            <a:ext cx="416196" cy="741705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50"/>
          <p:cNvSpPr>
            <a:spLocks noChangeShapeType="1"/>
          </p:cNvSpPr>
          <p:nvPr/>
        </p:nvSpPr>
        <p:spPr bwMode="auto">
          <a:xfrm flipH="1">
            <a:off x="7763919" y="5453276"/>
            <a:ext cx="279950" cy="4675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53"/>
          <p:cNvSpPr>
            <a:spLocks noChangeShapeType="1"/>
          </p:cNvSpPr>
          <p:nvPr/>
        </p:nvSpPr>
        <p:spPr bwMode="auto">
          <a:xfrm flipV="1">
            <a:off x="8334403" y="5453016"/>
            <a:ext cx="318050" cy="15004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57"/>
          <p:cNvSpPr>
            <a:spLocks noChangeShapeType="1"/>
          </p:cNvSpPr>
          <p:nvPr/>
        </p:nvSpPr>
        <p:spPr bwMode="auto">
          <a:xfrm>
            <a:off x="8318662" y="5576225"/>
            <a:ext cx="2100052" cy="31597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54"/>
          <p:cNvSpPr>
            <a:spLocks noChangeShapeType="1"/>
          </p:cNvSpPr>
          <p:nvPr/>
        </p:nvSpPr>
        <p:spPr bwMode="auto">
          <a:xfrm>
            <a:off x="8963866" y="5492265"/>
            <a:ext cx="1481036" cy="37357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57"/>
          <p:cNvSpPr>
            <a:spLocks noChangeShapeType="1"/>
          </p:cNvSpPr>
          <p:nvPr/>
        </p:nvSpPr>
        <p:spPr bwMode="auto">
          <a:xfrm>
            <a:off x="8329332" y="4552525"/>
            <a:ext cx="2115570" cy="1280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55"/>
          <p:cNvSpPr>
            <a:spLocks noChangeShapeType="1"/>
          </p:cNvSpPr>
          <p:nvPr/>
        </p:nvSpPr>
        <p:spPr bwMode="auto">
          <a:xfrm flipH="1" flipV="1">
            <a:off x="8897512" y="4563906"/>
            <a:ext cx="1547390" cy="126065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7" name="Straight Connector 86"/>
          <p:cNvCxnSpPr>
            <a:stCxn id="79" idx="1"/>
            <a:endCxn id="55" idx="3"/>
          </p:cNvCxnSpPr>
          <p:nvPr/>
        </p:nvCxnSpPr>
        <p:spPr>
          <a:xfrm flipV="1">
            <a:off x="7705519" y="3594676"/>
            <a:ext cx="389809" cy="17832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endCxn id="55" idx="5"/>
          </p:cNvCxnSpPr>
          <p:nvPr/>
        </p:nvCxnSpPr>
        <p:spPr>
          <a:xfrm flipH="1" flipV="1">
            <a:off x="8310854" y="3594676"/>
            <a:ext cx="2159851" cy="2193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Line 51"/>
          <p:cNvSpPr>
            <a:spLocks noChangeShapeType="1"/>
          </p:cNvSpPr>
          <p:nvPr/>
        </p:nvSpPr>
        <p:spPr bwMode="auto">
          <a:xfrm>
            <a:off x="7690805" y="5594076"/>
            <a:ext cx="2682144" cy="35906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528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6" y="22862"/>
            <a:ext cx="9144000" cy="56170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Kreslení grafů na malou mřížku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584564"/>
            <a:ext cx="11874137" cy="6142807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Dokažte správnost této konstrukce</a:t>
            </a:r>
          </a:p>
          <a:p>
            <a:r>
              <a:rPr lang="cs-CZ" sz="3600" b="1" dirty="0" smtClean="0">
                <a:solidFill>
                  <a:srgbClr val="FF0000"/>
                </a:solidFill>
              </a:rPr>
              <a:t>Je jasné, že nakreslení se vchází na mřížku lineární velikosti</a:t>
            </a:r>
          </a:p>
          <a:p>
            <a:r>
              <a:rPr lang="cs-CZ" sz="3600" b="1" dirty="0" smtClean="0">
                <a:solidFill>
                  <a:srgbClr val="FF0000"/>
                </a:solidFill>
              </a:rPr>
              <a:t>Zdůvodněte, že žádné dvě hrany se nekříží ani nepřekrývají</a:t>
            </a:r>
          </a:p>
        </p:txBody>
      </p:sp>
      <p:sp>
        <p:nvSpPr>
          <p:cNvPr id="34" name="Oval 8"/>
          <p:cNvSpPr>
            <a:spLocks noChangeArrowheads="1"/>
          </p:cNvSpPr>
          <p:nvPr/>
        </p:nvSpPr>
        <p:spPr bwMode="auto">
          <a:xfrm>
            <a:off x="1422102" y="5276126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" name="Oval 13"/>
          <p:cNvSpPr>
            <a:spLocks noChangeArrowheads="1"/>
          </p:cNvSpPr>
          <p:nvPr/>
        </p:nvSpPr>
        <p:spPr bwMode="auto">
          <a:xfrm>
            <a:off x="1775948" y="4403794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e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0" name="Oval 14"/>
          <p:cNvSpPr>
            <a:spLocks noChangeArrowheads="1"/>
          </p:cNvSpPr>
          <p:nvPr/>
        </p:nvSpPr>
        <p:spPr bwMode="auto">
          <a:xfrm>
            <a:off x="2437096" y="4345468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f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1" name="Oval 15"/>
          <p:cNvSpPr>
            <a:spLocks noChangeArrowheads="1"/>
          </p:cNvSpPr>
          <p:nvPr/>
        </p:nvSpPr>
        <p:spPr bwMode="auto">
          <a:xfrm>
            <a:off x="2397386" y="5346739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d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2" name="Line 50"/>
          <p:cNvSpPr>
            <a:spLocks noChangeShapeType="1"/>
          </p:cNvSpPr>
          <p:nvPr/>
        </p:nvSpPr>
        <p:spPr bwMode="auto">
          <a:xfrm flipH="1">
            <a:off x="835664" y="5559154"/>
            <a:ext cx="586437" cy="369783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53"/>
          <p:cNvSpPr>
            <a:spLocks noChangeShapeType="1"/>
          </p:cNvSpPr>
          <p:nvPr/>
        </p:nvSpPr>
        <p:spPr bwMode="auto">
          <a:xfrm>
            <a:off x="1726901" y="5428524"/>
            <a:ext cx="670485" cy="71514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4"/>
          <p:cNvSpPr>
            <a:spLocks noChangeShapeType="1"/>
          </p:cNvSpPr>
          <p:nvPr/>
        </p:nvSpPr>
        <p:spPr bwMode="auto">
          <a:xfrm>
            <a:off x="2696397" y="5559154"/>
            <a:ext cx="629258" cy="42475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5"/>
          <p:cNvSpPr>
            <a:spLocks noChangeShapeType="1"/>
          </p:cNvSpPr>
          <p:nvPr/>
        </p:nvSpPr>
        <p:spPr bwMode="auto">
          <a:xfrm flipH="1" flipV="1">
            <a:off x="2720615" y="4650267"/>
            <a:ext cx="636146" cy="127866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6"/>
          <p:cNvSpPr>
            <a:spLocks noChangeShapeType="1"/>
          </p:cNvSpPr>
          <p:nvPr/>
        </p:nvSpPr>
        <p:spPr bwMode="auto">
          <a:xfrm flipV="1">
            <a:off x="2032928" y="4509488"/>
            <a:ext cx="404167" cy="798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7"/>
          <p:cNvSpPr>
            <a:spLocks noChangeShapeType="1"/>
          </p:cNvSpPr>
          <p:nvPr/>
        </p:nvSpPr>
        <p:spPr bwMode="auto">
          <a:xfrm flipH="1">
            <a:off x="1609800" y="4633276"/>
            <a:ext cx="267153" cy="650374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7"/>
          <p:cNvSpPr>
            <a:spLocks noChangeShapeType="1"/>
          </p:cNvSpPr>
          <p:nvPr/>
        </p:nvSpPr>
        <p:spPr bwMode="auto">
          <a:xfrm>
            <a:off x="2019655" y="4720642"/>
            <a:ext cx="404613" cy="660860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7"/>
          <p:cNvSpPr>
            <a:spLocks noChangeShapeType="1"/>
          </p:cNvSpPr>
          <p:nvPr/>
        </p:nvSpPr>
        <p:spPr bwMode="auto">
          <a:xfrm flipH="1">
            <a:off x="773779" y="4633276"/>
            <a:ext cx="1002167" cy="1322663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Oval 14"/>
          <p:cNvSpPr>
            <a:spLocks noChangeArrowheads="1"/>
          </p:cNvSpPr>
          <p:nvPr/>
        </p:nvSpPr>
        <p:spPr bwMode="auto">
          <a:xfrm>
            <a:off x="2056790" y="3064317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g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53" name="Line 57"/>
          <p:cNvSpPr>
            <a:spLocks noChangeShapeType="1"/>
          </p:cNvSpPr>
          <p:nvPr/>
        </p:nvSpPr>
        <p:spPr bwMode="auto">
          <a:xfrm>
            <a:off x="1676484" y="5504725"/>
            <a:ext cx="1630741" cy="53415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7"/>
          <p:cNvSpPr>
            <a:spLocks noChangeShapeType="1"/>
          </p:cNvSpPr>
          <p:nvPr/>
        </p:nvSpPr>
        <p:spPr bwMode="auto">
          <a:xfrm>
            <a:off x="2032929" y="4719305"/>
            <a:ext cx="1323832" cy="125156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Straight Connector 5"/>
          <p:cNvCxnSpPr>
            <a:endCxn id="52" idx="3"/>
          </p:cNvCxnSpPr>
          <p:nvPr/>
        </p:nvCxnSpPr>
        <p:spPr>
          <a:xfrm flipV="1">
            <a:off x="736303" y="3324480"/>
            <a:ext cx="1365124" cy="2584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52" idx="5"/>
          </p:cNvCxnSpPr>
          <p:nvPr/>
        </p:nvCxnSpPr>
        <p:spPr>
          <a:xfrm flipH="1" flipV="1">
            <a:off x="2316953" y="3324480"/>
            <a:ext cx="1142672" cy="25919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920197" y="3379261"/>
            <a:ext cx="280842" cy="1034677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0" idx="1"/>
            <a:endCxn id="52" idx="4"/>
          </p:cNvCxnSpPr>
          <p:nvPr/>
        </p:nvCxnSpPr>
        <p:spPr>
          <a:xfrm flipH="1" flipV="1">
            <a:off x="2209190" y="3369117"/>
            <a:ext cx="272543" cy="102098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11"/>
          <p:cNvSpPr>
            <a:spLocks noChangeArrowheads="1"/>
          </p:cNvSpPr>
          <p:nvPr/>
        </p:nvSpPr>
        <p:spPr bwMode="auto">
          <a:xfrm>
            <a:off x="605769" y="5887145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a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8" name="Oval 12"/>
          <p:cNvSpPr>
            <a:spLocks noChangeArrowheads="1"/>
          </p:cNvSpPr>
          <p:nvPr/>
        </p:nvSpPr>
        <p:spPr bwMode="auto">
          <a:xfrm>
            <a:off x="3273145" y="5916443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b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9" name="Line 51"/>
          <p:cNvSpPr>
            <a:spLocks noChangeShapeType="1"/>
          </p:cNvSpPr>
          <p:nvPr/>
        </p:nvSpPr>
        <p:spPr bwMode="auto">
          <a:xfrm>
            <a:off x="910569" y="6068841"/>
            <a:ext cx="2362576" cy="1032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7603435" y="5916443"/>
            <a:ext cx="3866322" cy="3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7603435" y="5428524"/>
            <a:ext cx="3866322" cy="3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603435" y="4940605"/>
            <a:ext cx="3866322" cy="3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7603435" y="4452686"/>
            <a:ext cx="3866322" cy="3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7603435" y="3964767"/>
            <a:ext cx="3866322" cy="3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7603435" y="3476848"/>
            <a:ext cx="3866322" cy="3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7603435" y="2988929"/>
            <a:ext cx="3866322" cy="3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7603435" y="2540506"/>
            <a:ext cx="0" cy="3528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8199782" y="2550826"/>
            <a:ext cx="0" cy="3528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8796129" y="2561146"/>
            <a:ext cx="0" cy="3528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9392476" y="2571466"/>
            <a:ext cx="0" cy="3528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9988823" y="2581786"/>
            <a:ext cx="0" cy="3528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585170" y="2592106"/>
            <a:ext cx="0" cy="3528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1181517" y="2602426"/>
            <a:ext cx="0" cy="3528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434470" y="2882348"/>
            <a:ext cx="3896139" cy="3156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7129670" y="3132056"/>
            <a:ext cx="3896139" cy="3156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6990522" y="3516344"/>
            <a:ext cx="3516986" cy="28530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990522" y="4004263"/>
            <a:ext cx="2894366" cy="23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7042301" y="4556194"/>
            <a:ext cx="2260722" cy="17829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7249813" y="5174134"/>
            <a:ext cx="1461834" cy="1205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576016" y="4304673"/>
            <a:ext cx="616332" cy="1032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9548109" y="6160980"/>
            <a:ext cx="5823" cy="45813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9606666" y="3681254"/>
            <a:ext cx="534461" cy="577399"/>
          </a:xfrm>
          <a:prstGeom prst="straightConnector1">
            <a:avLst/>
          </a:prstGeom>
          <a:ln w="762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14"/>
          <p:cNvSpPr>
            <a:spLocks noChangeArrowheads="1"/>
          </p:cNvSpPr>
          <p:nvPr/>
        </p:nvSpPr>
        <p:spPr bwMode="auto">
          <a:xfrm>
            <a:off x="8050691" y="3334513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g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56" name="Oval 14"/>
          <p:cNvSpPr>
            <a:spLocks noChangeArrowheads="1"/>
          </p:cNvSpPr>
          <p:nvPr/>
        </p:nvSpPr>
        <p:spPr bwMode="auto">
          <a:xfrm>
            <a:off x="8643729" y="4327964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f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57" name="Oval 13"/>
          <p:cNvSpPr>
            <a:spLocks noChangeArrowheads="1"/>
          </p:cNvSpPr>
          <p:nvPr/>
        </p:nvSpPr>
        <p:spPr bwMode="auto">
          <a:xfrm>
            <a:off x="8050691" y="4348154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e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58" name="Oval 15"/>
          <p:cNvSpPr>
            <a:spLocks noChangeArrowheads="1"/>
          </p:cNvSpPr>
          <p:nvPr/>
        </p:nvSpPr>
        <p:spPr bwMode="auto">
          <a:xfrm>
            <a:off x="8653052" y="5300839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d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59" name="Oval 8"/>
          <p:cNvSpPr>
            <a:spLocks noChangeArrowheads="1"/>
          </p:cNvSpPr>
          <p:nvPr/>
        </p:nvSpPr>
        <p:spPr bwMode="auto">
          <a:xfrm>
            <a:off x="8039298" y="5319282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" name="Oval 12"/>
          <p:cNvSpPr>
            <a:spLocks noChangeArrowheads="1"/>
          </p:cNvSpPr>
          <p:nvPr/>
        </p:nvSpPr>
        <p:spPr bwMode="auto">
          <a:xfrm>
            <a:off x="10420639" y="5770879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b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61" name="Oval 11"/>
          <p:cNvSpPr>
            <a:spLocks noChangeArrowheads="1"/>
          </p:cNvSpPr>
          <p:nvPr/>
        </p:nvSpPr>
        <p:spPr bwMode="auto">
          <a:xfrm>
            <a:off x="7451034" y="5343531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a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62" name="Line 56"/>
          <p:cNvSpPr>
            <a:spLocks noChangeShapeType="1"/>
          </p:cNvSpPr>
          <p:nvPr/>
        </p:nvSpPr>
        <p:spPr bwMode="auto">
          <a:xfrm flipV="1">
            <a:off x="8364314" y="4472434"/>
            <a:ext cx="297195" cy="19748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8184598" y="3670215"/>
            <a:ext cx="15184" cy="668164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55" idx="5"/>
          </p:cNvCxnSpPr>
          <p:nvPr/>
        </p:nvCxnSpPr>
        <p:spPr>
          <a:xfrm flipH="1" flipV="1">
            <a:off x="8310854" y="3594676"/>
            <a:ext cx="406634" cy="74898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Line 57"/>
          <p:cNvSpPr>
            <a:spLocks noChangeShapeType="1"/>
          </p:cNvSpPr>
          <p:nvPr/>
        </p:nvSpPr>
        <p:spPr bwMode="auto">
          <a:xfrm flipH="1">
            <a:off x="8184596" y="4637331"/>
            <a:ext cx="1" cy="669096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57"/>
          <p:cNvSpPr>
            <a:spLocks noChangeShapeType="1"/>
          </p:cNvSpPr>
          <p:nvPr/>
        </p:nvSpPr>
        <p:spPr bwMode="auto">
          <a:xfrm>
            <a:off x="8272923" y="4633984"/>
            <a:ext cx="444565" cy="672441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57"/>
          <p:cNvSpPr>
            <a:spLocks noChangeShapeType="1"/>
          </p:cNvSpPr>
          <p:nvPr/>
        </p:nvSpPr>
        <p:spPr bwMode="auto">
          <a:xfrm flipH="1">
            <a:off x="7705519" y="4636220"/>
            <a:ext cx="416196" cy="741705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50"/>
          <p:cNvSpPr>
            <a:spLocks noChangeShapeType="1"/>
          </p:cNvSpPr>
          <p:nvPr/>
        </p:nvSpPr>
        <p:spPr bwMode="auto">
          <a:xfrm flipH="1">
            <a:off x="7763919" y="5453276"/>
            <a:ext cx="279950" cy="4675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53"/>
          <p:cNvSpPr>
            <a:spLocks noChangeShapeType="1"/>
          </p:cNvSpPr>
          <p:nvPr/>
        </p:nvSpPr>
        <p:spPr bwMode="auto">
          <a:xfrm flipV="1">
            <a:off x="8334403" y="5453016"/>
            <a:ext cx="318050" cy="15004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57"/>
          <p:cNvSpPr>
            <a:spLocks noChangeShapeType="1"/>
          </p:cNvSpPr>
          <p:nvPr/>
        </p:nvSpPr>
        <p:spPr bwMode="auto">
          <a:xfrm>
            <a:off x="8318662" y="5576225"/>
            <a:ext cx="2100052" cy="31597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54"/>
          <p:cNvSpPr>
            <a:spLocks noChangeShapeType="1"/>
          </p:cNvSpPr>
          <p:nvPr/>
        </p:nvSpPr>
        <p:spPr bwMode="auto">
          <a:xfrm>
            <a:off x="8963866" y="5492265"/>
            <a:ext cx="1481036" cy="37357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57"/>
          <p:cNvSpPr>
            <a:spLocks noChangeShapeType="1"/>
          </p:cNvSpPr>
          <p:nvPr/>
        </p:nvSpPr>
        <p:spPr bwMode="auto">
          <a:xfrm>
            <a:off x="8329332" y="4552525"/>
            <a:ext cx="2115570" cy="1280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55"/>
          <p:cNvSpPr>
            <a:spLocks noChangeShapeType="1"/>
          </p:cNvSpPr>
          <p:nvPr/>
        </p:nvSpPr>
        <p:spPr bwMode="auto">
          <a:xfrm flipH="1" flipV="1">
            <a:off x="8897512" y="4563906"/>
            <a:ext cx="1547390" cy="126065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7" name="Straight Connector 86"/>
          <p:cNvCxnSpPr>
            <a:stCxn id="79" idx="1"/>
            <a:endCxn id="55" idx="3"/>
          </p:cNvCxnSpPr>
          <p:nvPr/>
        </p:nvCxnSpPr>
        <p:spPr>
          <a:xfrm flipV="1">
            <a:off x="7705519" y="3594676"/>
            <a:ext cx="389809" cy="17832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endCxn id="55" idx="5"/>
          </p:cNvCxnSpPr>
          <p:nvPr/>
        </p:nvCxnSpPr>
        <p:spPr>
          <a:xfrm flipH="1" flipV="1">
            <a:off x="8310854" y="3594676"/>
            <a:ext cx="2159851" cy="2193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Line 51"/>
          <p:cNvSpPr>
            <a:spLocks noChangeShapeType="1"/>
          </p:cNvSpPr>
          <p:nvPr/>
        </p:nvSpPr>
        <p:spPr bwMode="auto">
          <a:xfrm>
            <a:off x="7690805" y="5594076"/>
            <a:ext cx="2682144" cy="35906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626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6" y="22862"/>
            <a:ext cx="9144000" cy="56170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Kreslení grafů na malou mřížku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584564"/>
            <a:ext cx="11874137" cy="6142807"/>
          </a:xfrm>
        </p:spPr>
        <p:txBody>
          <a:bodyPr>
            <a:normAutofit lnSpcReduction="10000"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Dokažte správnost této konstrukce</a:t>
            </a:r>
          </a:p>
          <a:p>
            <a:r>
              <a:rPr lang="cs-CZ" sz="3600" b="1" dirty="0" smtClean="0">
                <a:solidFill>
                  <a:srgbClr val="FF0000"/>
                </a:solidFill>
              </a:rPr>
              <a:t>Je jasné, že nakreslení se vchází na mřížku lineární velikosti</a:t>
            </a:r>
          </a:p>
          <a:p>
            <a:r>
              <a:rPr lang="cs-CZ" sz="3600" b="1" dirty="0" smtClean="0">
                <a:solidFill>
                  <a:srgbClr val="FF0000"/>
                </a:solidFill>
              </a:rPr>
              <a:t>Zdůvodněte, že žádné dvě hrany se nekříží ani nepřekrývají</a:t>
            </a:r>
          </a:p>
          <a:p>
            <a:r>
              <a:rPr lang="cs-CZ" sz="3600" b="1" dirty="0" smtClean="0">
                <a:solidFill>
                  <a:srgbClr val="FF0000"/>
                </a:solidFill>
              </a:rPr>
              <a:t>Hint: </a:t>
            </a:r>
          </a:p>
          <a:p>
            <a:r>
              <a:rPr lang="cs-CZ" sz="3600" b="1" dirty="0" smtClean="0">
                <a:solidFill>
                  <a:srgbClr val="FF0000"/>
                </a:solidFill>
              </a:rPr>
              <a:t>Ukažte, že v obou </a:t>
            </a:r>
          </a:p>
          <a:p>
            <a:r>
              <a:rPr lang="cs-CZ" sz="3600" b="1" dirty="0">
                <a:solidFill>
                  <a:srgbClr val="FF0000"/>
                </a:solidFill>
              </a:rPr>
              <a:t>n</a:t>
            </a:r>
            <a:r>
              <a:rPr lang="cs-CZ" sz="3600" b="1" dirty="0" smtClean="0">
                <a:solidFill>
                  <a:srgbClr val="FF0000"/>
                </a:solidFill>
              </a:rPr>
              <a:t>akresleních</a:t>
            </a:r>
          </a:p>
          <a:p>
            <a:r>
              <a:rPr lang="cs-CZ" sz="3600" b="1" dirty="0">
                <a:solidFill>
                  <a:srgbClr val="FF0000"/>
                </a:solidFill>
              </a:rPr>
              <a:t>j</a:t>
            </a:r>
            <a:r>
              <a:rPr lang="cs-CZ" sz="3600" b="1" dirty="0" smtClean="0">
                <a:solidFill>
                  <a:srgbClr val="FF0000"/>
                </a:solidFill>
              </a:rPr>
              <a:t>sou</a:t>
            </a:r>
          </a:p>
          <a:p>
            <a:r>
              <a:rPr lang="cs-CZ" sz="3600" b="1" dirty="0">
                <a:solidFill>
                  <a:srgbClr val="FF0000"/>
                </a:solidFill>
              </a:rPr>
              <a:t>r</a:t>
            </a:r>
            <a:r>
              <a:rPr lang="cs-CZ" sz="3600" b="1" dirty="0" smtClean="0">
                <a:solidFill>
                  <a:srgbClr val="FF0000"/>
                </a:solidFill>
              </a:rPr>
              <a:t>otation schemes</a:t>
            </a:r>
          </a:p>
          <a:p>
            <a:r>
              <a:rPr lang="cs-CZ" sz="3600" b="1" dirty="0">
                <a:solidFill>
                  <a:srgbClr val="FF0000"/>
                </a:solidFill>
              </a:rPr>
              <a:t>u</a:t>
            </a:r>
            <a:r>
              <a:rPr lang="cs-CZ" sz="3600" b="1" smtClean="0">
                <a:solidFill>
                  <a:srgbClr val="FF0000"/>
                </a:solidFill>
              </a:rPr>
              <a:t> </a:t>
            </a:r>
            <a:r>
              <a:rPr lang="cs-CZ" sz="3600" b="1" dirty="0" smtClean="0">
                <a:solidFill>
                  <a:srgbClr val="FF0000"/>
                </a:solidFill>
              </a:rPr>
              <a:t>každého vrcholu</a:t>
            </a:r>
          </a:p>
          <a:p>
            <a:r>
              <a:rPr lang="cs-CZ" sz="3600" b="1" dirty="0" smtClean="0">
                <a:solidFill>
                  <a:srgbClr val="FF0000"/>
                </a:solidFill>
              </a:rPr>
              <a:t>stejné</a:t>
            </a:r>
          </a:p>
        </p:txBody>
      </p:sp>
      <p:sp>
        <p:nvSpPr>
          <p:cNvPr id="34" name="Oval 8"/>
          <p:cNvSpPr>
            <a:spLocks noChangeArrowheads="1"/>
          </p:cNvSpPr>
          <p:nvPr/>
        </p:nvSpPr>
        <p:spPr bwMode="auto">
          <a:xfrm>
            <a:off x="1422102" y="5276126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" name="Oval 13"/>
          <p:cNvSpPr>
            <a:spLocks noChangeArrowheads="1"/>
          </p:cNvSpPr>
          <p:nvPr/>
        </p:nvSpPr>
        <p:spPr bwMode="auto">
          <a:xfrm>
            <a:off x="1775948" y="4403794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e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0" name="Oval 14"/>
          <p:cNvSpPr>
            <a:spLocks noChangeArrowheads="1"/>
          </p:cNvSpPr>
          <p:nvPr/>
        </p:nvSpPr>
        <p:spPr bwMode="auto">
          <a:xfrm>
            <a:off x="2437096" y="4345468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f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1" name="Oval 15"/>
          <p:cNvSpPr>
            <a:spLocks noChangeArrowheads="1"/>
          </p:cNvSpPr>
          <p:nvPr/>
        </p:nvSpPr>
        <p:spPr bwMode="auto">
          <a:xfrm>
            <a:off x="2397386" y="5346739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d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2" name="Line 50"/>
          <p:cNvSpPr>
            <a:spLocks noChangeShapeType="1"/>
          </p:cNvSpPr>
          <p:nvPr/>
        </p:nvSpPr>
        <p:spPr bwMode="auto">
          <a:xfrm flipH="1">
            <a:off x="835664" y="5559154"/>
            <a:ext cx="586437" cy="369783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53"/>
          <p:cNvSpPr>
            <a:spLocks noChangeShapeType="1"/>
          </p:cNvSpPr>
          <p:nvPr/>
        </p:nvSpPr>
        <p:spPr bwMode="auto">
          <a:xfrm>
            <a:off x="1726901" y="5428524"/>
            <a:ext cx="670485" cy="71514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4"/>
          <p:cNvSpPr>
            <a:spLocks noChangeShapeType="1"/>
          </p:cNvSpPr>
          <p:nvPr/>
        </p:nvSpPr>
        <p:spPr bwMode="auto">
          <a:xfrm>
            <a:off x="2696397" y="5559154"/>
            <a:ext cx="629258" cy="42475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5"/>
          <p:cNvSpPr>
            <a:spLocks noChangeShapeType="1"/>
          </p:cNvSpPr>
          <p:nvPr/>
        </p:nvSpPr>
        <p:spPr bwMode="auto">
          <a:xfrm flipH="1" flipV="1">
            <a:off x="2720615" y="4650267"/>
            <a:ext cx="636146" cy="127866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6"/>
          <p:cNvSpPr>
            <a:spLocks noChangeShapeType="1"/>
          </p:cNvSpPr>
          <p:nvPr/>
        </p:nvSpPr>
        <p:spPr bwMode="auto">
          <a:xfrm flipV="1">
            <a:off x="2032928" y="4509488"/>
            <a:ext cx="404167" cy="798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7"/>
          <p:cNvSpPr>
            <a:spLocks noChangeShapeType="1"/>
          </p:cNvSpPr>
          <p:nvPr/>
        </p:nvSpPr>
        <p:spPr bwMode="auto">
          <a:xfrm flipH="1">
            <a:off x="1609800" y="4633276"/>
            <a:ext cx="267153" cy="650374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7"/>
          <p:cNvSpPr>
            <a:spLocks noChangeShapeType="1"/>
          </p:cNvSpPr>
          <p:nvPr/>
        </p:nvSpPr>
        <p:spPr bwMode="auto">
          <a:xfrm>
            <a:off x="2019655" y="4720642"/>
            <a:ext cx="404613" cy="660860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7"/>
          <p:cNvSpPr>
            <a:spLocks noChangeShapeType="1"/>
          </p:cNvSpPr>
          <p:nvPr/>
        </p:nvSpPr>
        <p:spPr bwMode="auto">
          <a:xfrm flipH="1">
            <a:off x="773779" y="4633276"/>
            <a:ext cx="1002167" cy="1322663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Oval 14"/>
          <p:cNvSpPr>
            <a:spLocks noChangeArrowheads="1"/>
          </p:cNvSpPr>
          <p:nvPr/>
        </p:nvSpPr>
        <p:spPr bwMode="auto">
          <a:xfrm>
            <a:off x="2056790" y="3064317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g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53" name="Line 57"/>
          <p:cNvSpPr>
            <a:spLocks noChangeShapeType="1"/>
          </p:cNvSpPr>
          <p:nvPr/>
        </p:nvSpPr>
        <p:spPr bwMode="auto">
          <a:xfrm>
            <a:off x="1676484" y="5504725"/>
            <a:ext cx="1630741" cy="53415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7"/>
          <p:cNvSpPr>
            <a:spLocks noChangeShapeType="1"/>
          </p:cNvSpPr>
          <p:nvPr/>
        </p:nvSpPr>
        <p:spPr bwMode="auto">
          <a:xfrm>
            <a:off x="2032929" y="4719305"/>
            <a:ext cx="1323832" cy="125156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Straight Connector 5"/>
          <p:cNvCxnSpPr>
            <a:endCxn id="52" idx="3"/>
          </p:cNvCxnSpPr>
          <p:nvPr/>
        </p:nvCxnSpPr>
        <p:spPr>
          <a:xfrm flipV="1">
            <a:off x="736303" y="3324480"/>
            <a:ext cx="1365124" cy="2584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52" idx="5"/>
          </p:cNvCxnSpPr>
          <p:nvPr/>
        </p:nvCxnSpPr>
        <p:spPr>
          <a:xfrm flipH="1" flipV="1">
            <a:off x="2316953" y="3324480"/>
            <a:ext cx="1142672" cy="25919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920197" y="3379261"/>
            <a:ext cx="280842" cy="1034677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0" idx="1"/>
            <a:endCxn id="52" idx="4"/>
          </p:cNvCxnSpPr>
          <p:nvPr/>
        </p:nvCxnSpPr>
        <p:spPr>
          <a:xfrm flipH="1" flipV="1">
            <a:off x="2209190" y="3369117"/>
            <a:ext cx="272543" cy="102098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11"/>
          <p:cNvSpPr>
            <a:spLocks noChangeArrowheads="1"/>
          </p:cNvSpPr>
          <p:nvPr/>
        </p:nvSpPr>
        <p:spPr bwMode="auto">
          <a:xfrm>
            <a:off x="605769" y="5887145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a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8" name="Oval 12"/>
          <p:cNvSpPr>
            <a:spLocks noChangeArrowheads="1"/>
          </p:cNvSpPr>
          <p:nvPr/>
        </p:nvSpPr>
        <p:spPr bwMode="auto">
          <a:xfrm>
            <a:off x="3273145" y="5916443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b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9" name="Line 51"/>
          <p:cNvSpPr>
            <a:spLocks noChangeShapeType="1"/>
          </p:cNvSpPr>
          <p:nvPr/>
        </p:nvSpPr>
        <p:spPr bwMode="auto">
          <a:xfrm>
            <a:off x="910569" y="6068841"/>
            <a:ext cx="2362576" cy="1032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8272332" y="5869766"/>
            <a:ext cx="3866322" cy="3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8272332" y="5381847"/>
            <a:ext cx="3866322" cy="3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8272332" y="4893928"/>
            <a:ext cx="3866322" cy="3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8272332" y="4406009"/>
            <a:ext cx="3866322" cy="3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8272332" y="3918090"/>
            <a:ext cx="3866322" cy="3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8272332" y="3430171"/>
            <a:ext cx="3866322" cy="3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8272332" y="2942252"/>
            <a:ext cx="3866322" cy="3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8272332" y="2493829"/>
            <a:ext cx="0" cy="3528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8868679" y="2504149"/>
            <a:ext cx="0" cy="3528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9465026" y="2514469"/>
            <a:ext cx="0" cy="3528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0061373" y="2524789"/>
            <a:ext cx="0" cy="3528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0657720" y="2535109"/>
            <a:ext cx="0" cy="3528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1254067" y="2545429"/>
            <a:ext cx="0" cy="3528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1850414" y="2555749"/>
            <a:ext cx="0" cy="3528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8103367" y="2835671"/>
            <a:ext cx="3896139" cy="3156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7798567" y="3085379"/>
            <a:ext cx="3896139" cy="3156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7659419" y="3469667"/>
            <a:ext cx="3516986" cy="28530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7659419" y="3957586"/>
            <a:ext cx="2894366" cy="23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7711198" y="4509517"/>
            <a:ext cx="2260722" cy="17829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7918710" y="5127457"/>
            <a:ext cx="1461834" cy="1205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244913" y="4257996"/>
            <a:ext cx="616332" cy="1032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10217006" y="6114303"/>
            <a:ext cx="5823" cy="45813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0275563" y="3634577"/>
            <a:ext cx="534461" cy="577399"/>
          </a:xfrm>
          <a:prstGeom prst="straightConnector1">
            <a:avLst/>
          </a:prstGeom>
          <a:ln w="762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14"/>
          <p:cNvSpPr>
            <a:spLocks noChangeArrowheads="1"/>
          </p:cNvSpPr>
          <p:nvPr/>
        </p:nvSpPr>
        <p:spPr bwMode="auto">
          <a:xfrm>
            <a:off x="8719588" y="3287836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g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56" name="Oval 14"/>
          <p:cNvSpPr>
            <a:spLocks noChangeArrowheads="1"/>
          </p:cNvSpPr>
          <p:nvPr/>
        </p:nvSpPr>
        <p:spPr bwMode="auto">
          <a:xfrm>
            <a:off x="9312626" y="4281287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f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57" name="Oval 13"/>
          <p:cNvSpPr>
            <a:spLocks noChangeArrowheads="1"/>
          </p:cNvSpPr>
          <p:nvPr/>
        </p:nvSpPr>
        <p:spPr bwMode="auto">
          <a:xfrm>
            <a:off x="8719588" y="4301477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e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58" name="Oval 15"/>
          <p:cNvSpPr>
            <a:spLocks noChangeArrowheads="1"/>
          </p:cNvSpPr>
          <p:nvPr/>
        </p:nvSpPr>
        <p:spPr bwMode="auto">
          <a:xfrm>
            <a:off x="9321949" y="5254162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d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59" name="Oval 8"/>
          <p:cNvSpPr>
            <a:spLocks noChangeArrowheads="1"/>
          </p:cNvSpPr>
          <p:nvPr/>
        </p:nvSpPr>
        <p:spPr bwMode="auto">
          <a:xfrm>
            <a:off x="8708195" y="5272605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" name="Oval 12"/>
          <p:cNvSpPr>
            <a:spLocks noChangeArrowheads="1"/>
          </p:cNvSpPr>
          <p:nvPr/>
        </p:nvSpPr>
        <p:spPr bwMode="auto">
          <a:xfrm>
            <a:off x="11089536" y="5724202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b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61" name="Oval 11"/>
          <p:cNvSpPr>
            <a:spLocks noChangeArrowheads="1"/>
          </p:cNvSpPr>
          <p:nvPr/>
        </p:nvSpPr>
        <p:spPr bwMode="auto">
          <a:xfrm>
            <a:off x="8119931" y="5296854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a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62" name="Line 56"/>
          <p:cNvSpPr>
            <a:spLocks noChangeShapeType="1"/>
          </p:cNvSpPr>
          <p:nvPr/>
        </p:nvSpPr>
        <p:spPr bwMode="auto">
          <a:xfrm flipV="1">
            <a:off x="9033211" y="4425757"/>
            <a:ext cx="297195" cy="19748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8853495" y="3623538"/>
            <a:ext cx="15184" cy="668164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55" idx="5"/>
          </p:cNvCxnSpPr>
          <p:nvPr/>
        </p:nvCxnSpPr>
        <p:spPr>
          <a:xfrm flipH="1" flipV="1">
            <a:off x="8979751" y="3547999"/>
            <a:ext cx="406634" cy="74898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Line 57"/>
          <p:cNvSpPr>
            <a:spLocks noChangeShapeType="1"/>
          </p:cNvSpPr>
          <p:nvPr/>
        </p:nvSpPr>
        <p:spPr bwMode="auto">
          <a:xfrm flipH="1">
            <a:off x="8853493" y="4590654"/>
            <a:ext cx="1" cy="669096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57"/>
          <p:cNvSpPr>
            <a:spLocks noChangeShapeType="1"/>
          </p:cNvSpPr>
          <p:nvPr/>
        </p:nvSpPr>
        <p:spPr bwMode="auto">
          <a:xfrm>
            <a:off x="8941820" y="4587307"/>
            <a:ext cx="444565" cy="672441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57"/>
          <p:cNvSpPr>
            <a:spLocks noChangeShapeType="1"/>
          </p:cNvSpPr>
          <p:nvPr/>
        </p:nvSpPr>
        <p:spPr bwMode="auto">
          <a:xfrm flipH="1">
            <a:off x="8374416" y="4589543"/>
            <a:ext cx="416196" cy="741705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50"/>
          <p:cNvSpPr>
            <a:spLocks noChangeShapeType="1"/>
          </p:cNvSpPr>
          <p:nvPr/>
        </p:nvSpPr>
        <p:spPr bwMode="auto">
          <a:xfrm flipH="1">
            <a:off x="8432816" y="5406599"/>
            <a:ext cx="279950" cy="4675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53"/>
          <p:cNvSpPr>
            <a:spLocks noChangeShapeType="1"/>
          </p:cNvSpPr>
          <p:nvPr/>
        </p:nvSpPr>
        <p:spPr bwMode="auto">
          <a:xfrm flipV="1">
            <a:off x="9003300" y="5406339"/>
            <a:ext cx="318050" cy="15004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57"/>
          <p:cNvSpPr>
            <a:spLocks noChangeShapeType="1"/>
          </p:cNvSpPr>
          <p:nvPr/>
        </p:nvSpPr>
        <p:spPr bwMode="auto">
          <a:xfrm>
            <a:off x="8987559" y="5529548"/>
            <a:ext cx="2100052" cy="31597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54"/>
          <p:cNvSpPr>
            <a:spLocks noChangeShapeType="1"/>
          </p:cNvSpPr>
          <p:nvPr/>
        </p:nvSpPr>
        <p:spPr bwMode="auto">
          <a:xfrm>
            <a:off x="9632763" y="5445588"/>
            <a:ext cx="1481036" cy="37357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57"/>
          <p:cNvSpPr>
            <a:spLocks noChangeShapeType="1"/>
          </p:cNvSpPr>
          <p:nvPr/>
        </p:nvSpPr>
        <p:spPr bwMode="auto">
          <a:xfrm>
            <a:off x="8998229" y="4505848"/>
            <a:ext cx="2115570" cy="1280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55"/>
          <p:cNvSpPr>
            <a:spLocks noChangeShapeType="1"/>
          </p:cNvSpPr>
          <p:nvPr/>
        </p:nvSpPr>
        <p:spPr bwMode="auto">
          <a:xfrm flipH="1" flipV="1">
            <a:off x="9566409" y="4517229"/>
            <a:ext cx="1547390" cy="126065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7" name="Straight Connector 86"/>
          <p:cNvCxnSpPr>
            <a:stCxn id="79" idx="1"/>
            <a:endCxn id="55" idx="3"/>
          </p:cNvCxnSpPr>
          <p:nvPr/>
        </p:nvCxnSpPr>
        <p:spPr>
          <a:xfrm flipV="1">
            <a:off x="8374416" y="3547999"/>
            <a:ext cx="389809" cy="17832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endCxn id="55" idx="5"/>
          </p:cNvCxnSpPr>
          <p:nvPr/>
        </p:nvCxnSpPr>
        <p:spPr>
          <a:xfrm flipH="1" flipV="1">
            <a:off x="8979751" y="3547999"/>
            <a:ext cx="2159851" cy="2193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Line 51"/>
          <p:cNvSpPr>
            <a:spLocks noChangeShapeType="1"/>
          </p:cNvSpPr>
          <p:nvPr/>
        </p:nvSpPr>
        <p:spPr bwMode="auto">
          <a:xfrm>
            <a:off x="8359702" y="5547399"/>
            <a:ext cx="2682144" cy="35906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23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- 23. 3. 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7" y="1018902"/>
            <a:ext cx="11913326" cy="5682343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Kreslení grafů na malou mřížku</a:t>
            </a:r>
            <a:endParaRPr lang="en-US" dirty="0"/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5066574" y="35052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4761774" y="5181600"/>
            <a:ext cx="27432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>
            <a:off x="4761774" y="4800600"/>
            <a:ext cx="27432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>
            <a:off x="4761774" y="4419600"/>
            <a:ext cx="27432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>
            <a:off x="4761774" y="4038600"/>
            <a:ext cx="27432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>
            <a:off x="4761774" y="3657600"/>
            <a:ext cx="27432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>
            <a:off x="4761774" y="3276600"/>
            <a:ext cx="27432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2"/>
          <p:cNvSpPr>
            <a:spLocks noChangeShapeType="1"/>
          </p:cNvSpPr>
          <p:nvPr/>
        </p:nvSpPr>
        <p:spPr bwMode="auto">
          <a:xfrm>
            <a:off x="4761774" y="3276600"/>
            <a:ext cx="0" cy="1905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>
            <a:off x="5218974" y="3276600"/>
            <a:ext cx="0" cy="1905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>
            <a:off x="5676174" y="3276600"/>
            <a:ext cx="0" cy="1905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5"/>
          <p:cNvSpPr>
            <a:spLocks noChangeShapeType="1"/>
          </p:cNvSpPr>
          <p:nvPr/>
        </p:nvSpPr>
        <p:spPr bwMode="auto">
          <a:xfrm>
            <a:off x="6133374" y="3276600"/>
            <a:ext cx="0" cy="1905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6"/>
          <p:cNvSpPr>
            <a:spLocks noChangeShapeType="1"/>
          </p:cNvSpPr>
          <p:nvPr/>
        </p:nvSpPr>
        <p:spPr bwMode="auto">
          <a:xfrm>
            <a:off x="6590574" y="3276600"/>
            <a:ext cx="0" cy="1905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7"/>
          <p:cNvSpPr>
            <a:spLocks noChangeShapeType="1"/>
          </p:cNvSpPr>
          <p:nvPr/>
        </p:nvSpPr>
        <p:spPr bwMode="auto">
          <a:xfrm>
            <a:off x="7047774" y="3276600"/>
            <a:ext cx="0" cy="1905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8"/>
          <p:cNvSpPr>
            <a:spLocks noChangeShapeType="1"/>
          </p:cNvSpPr>
          <p:nvPr/>
        </p:nvSpPr>
        <p:spPr bwMode="auto">
          <a:xfrm>
            <a:off x="7504974" y="3276600"/>
            <a:ext cx="0" cy="1905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42"/>
          <p:cNvSpPr>
            <a:spLocks noChangeShapeType="1"/>
          </p:cNvSpPr>
          <p:nvPr/>
        </p:nvSpPr>
        <p:spPr bwMode="auto">
          <a:xfrm>
            <a:off x="5218974" y="4419600"/>
            <a:ext cx="1828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3"/>
          <p:cNvSpPr>
            <a:spLocks noChangeShapeType="1"/>
          </p:cNvSpPr>
          <p:nvPr/>
        </p:nvSpPr>
        <p:spPr bwMode="auto">
          <a:xfrm flipH="1" flipV="1">
            <a:off x="5218974" y="4038600"/>
            <a:ext cx="0" cy="1143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4"/>
          <p:cNvSpPr>
            <a:spLocks noChangeShapeType="1"/>
          </p:cNvSpPr>
          <p:nvPr/>
        </p:nvSpPr>
        <p:spPr bwMode="auto">
          <a:xfrm flipH="1" flipV="1">
            <a:off x="6133374" y="4419600"/>
            <a:ext cx="0" cy="762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5"/>
          <p:cNvSpPr>
            <a:spLocks noChangeShapeType="1"/>
          </p:cNvSpPr>
          <p:nvPr/>
        </p:nvSpPr>
        <p:spPr bwMode="auto">
          <a:xfrm flipV="1">
            <a:off x="6590574" y="3276600"/>
            <a:ext cx="0" cy="1143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6"/>
          <p:cNvSpPr>
            <a:spLocks noChangeShapeType="1"/>
          </p:cNvSpPr>
          <p:nvPr/>
        </p:nvSpPr>
        <p:spPr bwMode="auto">
          <a:xfrm flipV="1">
            <a:off x="7047774" y="3657600"/>
            <a:ext cx="0" cy="1143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7"/>
          <p:cNvSpPr>
            <a:spLocks noChangeShapeType="1"/>
          </p:cNvSpPr>
          <p:nvPr/>
        </p:nvSpPr>
        <p:spPr bwMode="auto">
          <a:xfrm flipV="1">
            <a:off x="4761774" y="5181600"/>
            <a:ext cx="27432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8"/>
          <p:cNvSpPr>
            <a:spLocks noChangeShapeType="1"/>
          </p:cNvSpPr>
          <p:nvPr/>
        </p:nvSpPr>
        <p:spPr bwMode="auto">
          <a:xfrm>
            <a:off x="4761774" y="4038600"/>
            <a:ext cx="914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9"/>
          <p:cNvSpPr>
            <a:spLocks noChangeShapeType="1"/>
          </p:cNvSpPr>
          <p:nvPr/>
        </p:nvSpPr>
        <p:spPr bwMode="auto">
          <a:xfrm flipV="1">
            <a:off x="4761774" y="3276600"/>
            <a:ext cx="27432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7"/>
          <p:cNvSpPr>
            <a:spLocks noChangeShapeType="1"/>
          </p:cNvSpPr>
          <p:nvPr/>
        </p:nvSpPr>
        <p:spPr bwMode="auto">
          <a:xfrm flipV="1">
            <a:off x="5353050" y="3333204"/>
            <a:ext cx="647156" cy="24493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Oval 10"/>
          <p:cNvSpPr>
            <a:spLocks noChangeArrowheads="1"/>
          </p:cNvSpPr>
          <p:nvPr/>
        </p:nvSpPr>
        <p:spPr bwMode="auto">
          <a:xfrm>
            <a:off x="5523774" y="4286796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" name="Oval 10"/>
          <p:cNvSpPr>
            <a:spLocks noChangeArrowheads="1"/>
          </p:cNvSpPr>
          <p:nvPr/>
        </p:nvSpPr>
        <p:spPr bwMode="auto">
          <a:xfrm>
            <a:off x="4616813" y="5017223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" name="Oval 10"/>
          <p:cNvSpPr>
            <a:spLocks noChangeArrowheads="1"/>
          </p:cNvSpPr>
          <p:nvPr/>
        </p:nvSpPr>
        <p:spPr bwMode="auto">
          <a:xfrm>
            <a:off x="6456499" y="5085804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" name="Oval 10"/>
          <p:cNvSpPr>
            <a:spLocks noChangeArrowheads="1"/>
          </p:cNvSpPr>
          <p:nvPr/>
        </p:nvSpPr>
        <p:spPr bwMode="auto">
          <a:xfrm>
            <a:off x="5980975" y="3129642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" name="Oval 10"/>
          <p:cNvSpPr>
            <a:spLocks noChangeArrowheads="1"/>
          </p:cNvSpPr>
          <p:nvPr/>
        </p:nvSpPr>
        <p:spPr bwMode="auto">
          <a:xfrm>
            <a:off x="6876142" y="3905796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" name="Oval 10"/>
          <p:cNvSpPr>
            <a:spLocks noChangeArrowheads="1"/>
          </p:cNvSpPr>
          <p:nvPr/>
        </p:nvSpPr>
        <p:spPr bwMode="auto">
          <a:xfrm>
            <a:off x="7352575" y="4656908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" name="Line 57"/>
          <p:cNvSpPr>
            <a:spLocks noChangeShapeType="1"/>
          </p:cNvSpPr>
          <p:nvPr/>
        </p:nvSpPr>
        <p:spPr bwMode="auto">
          <a:xfrm flipV="1">
            <a:off x="4894943" y="4527360"/>
            <a:ext cx="655863" cy="513817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57"/>
          <p:cNvSpPr>
            <a:spLocks noChangeShapeType="1"/>
          </p:cNvSpPr>
          <p:nvPr/>
        </p:nvSpPr>
        <p:spPr bwMode="auto">
          <a:xfrm flipV="1">
            <a:off x="4887143" y="3790404"/>
            <a:ext cx="244927" cy="1250772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57"/>
          <p:cNvSpPr>
            <a:spLocks noChangeShapeType="1"/>
          </p:cNvSpPr>
          <p:nvPr/>
        </p:nvSpPr>
        <p:spPr bwMode="auto">
          <a:xfrm flipV="1">
            <a:off x="6646455" y="4202978"/>
            <a:ext cx="286476" cy="882826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57"/>
          <p:cNvSpPr>
            <a:spLocks noChangeShapeType="1"/>
          </p:cNvSpPr>
          <p:nvPr/>
        </p:nvSpPr>
        <p:spPr bwMode="auto">
          <a:xfrm flipV="1">
            <a:off x="5791017" y="3426827"/>
            <a:ext cx="304801" cy="885013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57"/>
          <p:cNvSpPr>
            <a:spLocks noChangeShapeType="1"/>
          </p:cNvSpPr>
          <p:nvPr/>
        </p:nvSpPr>
        <p:spPr bwMode="auto">
          <a:xfrm flipV="1">
            <a:off x="4933408" y="5169623"/>
            <a:ext cx="1532708" cy="11976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57"/>
          <p:cNvSpPr>
            <a:spLocks noChangeShapeType="1"/>
          </p:cNvSpPr>
          <p:nvPr/>
        </p:nvSpPr>
        <p:spPr bwMode="auto">
          <a:xfrm flipV="1">
            <a:off x="5810250" y="4107182"/>
            <a:ext cx="1065892" cy="270503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57"/>
          <p:cNvSpPr>
            <a:spLocks noChangeShapeType="1"/>
          </p:cNvSpPr>
          <p:nvPr/>
        </p:nvSpPr>
        <p:spPr bwMode="auto">
          <a:xfrm>
            <a:off x="6256747" y="3275781"/>
            <a:ext cx="619394" cy="667022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57"/>
          <p:cNvSpPr>
            <a:spLocks noChangeShapeType="1"/>
          </p:cNvSpPr>
          <p:nvPr/>
        </p:nvSpPr>
        <p:spPr bwMode="auto">
          <a:xfrm>
            <a:off x="7134678" y="4181068"/>
            <a:ext cx="255452" cy="458426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57"/>
          <p:cNvSpPr>
            <a:spLocks noChangeShapeType="1"/>
          </p:cNvSpPr>
          <p:nvPr/>
        </p:nvSpPr>
        <p:spPr bwMode="auto">
          <a:xfrm flipV="1">
            <a:off x="6786426" y="4905103"/>
            <a:ext cx="566148" cy="313505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6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- 23. 3. 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862149"/>
            <a:ext cx="11874137" cy="586522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Dotykové reprezentace grafů</a:t>
            </a:r>
          </a:p>
          <a:p>
            <a:pPr algn="l"/>
            <a:endParaRPr lang="cs-CZ" dirty="0"/>
          </a:p>
          <a:p>
            <a:pPr algn="l"/>
            <a:r>
              <a:rPr lang="cs-CZ" b="1" dirty="0" smtClean="0"/>
              <a:t>Thm. Každý rovinný bipartitní graf je dotykovým grafem vodorovných a svislých úseček (tzv. Grid Contact Graph)</a:t>
            </a:r>
          </a:p>
          <a:p>
            <a:pPr algn="l"/>
            <a:r>
              <a:rPr lang="cs-CZ" dirty="0" smtClean="0"/>
              <a:t>H. De Fraysseix, P. Ossona de Mendez, J. Pach: </a:t>
            </a:r>
            <a:r>
              <a:rPr lang="en-US" dirty="0" smtClean="0"/>
              <a:t>Representation of planar graphs by segments</a:t>
            </a:r>
            <a:r>
              <a:rPr lang="cs-CZ" dirty="0" smtClean="0"/>
              <a:t>, in Intuitive Geometry, </a:t>
            </a:r>
            <a:r>
              <a:rPr lang="pt-BR" dirty="0" smtClean="0"/>
              <a:t>Colloquia Mathematica Sociates Janos Bolyai</a:t>
            </a:r>
            <a:r>
              <a:rPr lang="cs-CZ" dirty="0" smtClean="0"/>
              <a:t>, 1991</a:t>
            </a:r>
          </a:p>
          <a:p>
            <a:pPr algn="l"/>
            <a:r>
              <a:rPr lang="cs-CZ" dirty="0" smtClean="0"/>
              <a:t>S. Bellantoni, Irith Ben-Arroyo Hartman, Teresa M. Przytycka, Sue Whitesides: Grid intersection graphs and boxicity. Discret. Math. 114(1-3): 41-49 (1993)</a:t>
            </a:r>
          </a:p>
          <a:p>
            <a:pPr algn="l"/>
            <a:endParaRPr lang="cs-CZ" dirty="0" smtClean="0"/>
          </a:p>
          <a:p>
            <a:pPr algn="l"/>
            <a:r>
              <a:rPr lang="cs-CZ" b="1" dirty="0" smtClean="0"/>
              <a:t>Thm. Každý rovinný graf je dotykový graf trojúhelníků</a:t>
            </a:r>
          </a:p>
          <a:p>
            <a:pPr algn="l"/>
            <a:r>
              <a:rPr lang="cs-CZ" dirty="0" smtClean="0"/>
              <a:t>H. De Fraysseix, P. Ossona de Mendez, P. Rosensthiel: On triangle contact graphs, Comb. Probab. Comput. 3: 233-246 (1994)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83849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- 23. 3. 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862149"/>
            <a:ext cx="11874137" cy="586522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Dotykové reprezentace grafů</a:t>
            </a:r>
          </a:p>
          <a:p>
            <a:pPr algn="l"/>
            <a:r>
              <a:rPr lang="cs-CZ" b="1" dirty="0" smtClean="0"/>
              <a:t>Thm. Každý rovinný bipartitní graf je dotykovým grafem vodorovných a svislých úseček (tzv. Grid Contact Graph)</a:t>
            </a:r>
          </a:p>
          <a:p>
            <a:pPr algn="l"/>
            <a:r>
              <a:rPr lang="cs-CZ" dirty="0" smtClean="0"/>
              <a:t>H. De Fraysseix, P. Ossona de Mendez, J. Pach: </a:t>
            </a:r>
            <a:r>
              <a:rPr lang="en-US" dirty="0" smtClean="0"/>
              <a:t>Representation of planar graphs by segments</a:t>
            </a:r>
            <a:r>
              <a:rPr lang="cs-CZ" dirty="0" smtClean="0"/>
              <a:t>, in Intuitive Geometry, </a:t>
            </a:r>
            <a:r>
              <a:rPr lang="pt-BR" dirty="0" smtClean="0"/>
              <a:t>Colloquia Mathematica Sociates Janos Bolyai</a:t>
            </a:r>
            <a:r>
              <a:rPr lang="cs-CZ" dirty="0" smtClean="0"/>
              <a:t>, 1991</a:t>
            </a:r>
          </a:p>
          <a:p>
            <a:pPr algn="l"/>
            <a:r>
              <a:rPr lang="cs-CZ" dirty="0" smtClean="0"/>
              <a:t>S. Bellantoni, Irith Ben-Arroyo Hartman, Teresa M. Przytycka, Sue Whitesides: Grid intersection graphs and boxicity. Discret. Math. 114(1-3): 41-49 (1993)</a:t>
            </a:r>
          </a:p>
          <a:p>
            <a:pPr algn="l"/>
            <a:r>
              <a:rPr lang="cs-CZ" dirty="0" smtClean="0">
                <a:hlinkClick r:id="rId2"/>
              </a:rPr>
              <a:t>https://www.sciencedirect.com/science/article/pii/0012365X9390354V?via%3Dihub</a:t>
            </a:r>
            <a:r>
              <a:rPr lang="cs-CZ" dirty="0" smtClean="0"/>
              <a:t> </a:t>
            </a:r>
          </a:p>
          <a:p>
            <a:pPr algn="l"/>
            <a:r>
              <a:rPr lang="cs-CZ" i="1" dirty="0" smtClean="0"/>
              <a:t>                                           důkaz založen na technice </a:t>
            </a:r>
            <a:r>
              <a:rPr lang="cs-CZ" b="1" i="1" dirty="0" smtClean="0"/>
              <a:t>st-numbering (bipolar orientations)</a:t>
            </a:r>
          </a:p>
          <a:p>
            <a:pPr algn="l"/>
            <a:r>
              <a:rPr lang="cs-CZ" b="1" dirty="0" smtClean="0"/>
              <a:t>Thm. Každý rovinný graf je dotykový graf trojúhelníků</a:t>
            </a:r>
          </a:p>
          <a:p>
            <a:pPr algn="l"/>
            <a:r>
              <a:rPr lang="cs-CZ" dirty="0" smtClean="0"/>
              <a:t>H. De Fraysseix, P. Ossona de Mendez, P. Rosensthiel: On triangle contact graphs, Comb. Probab. Comput. 3: 233-246 (1994)</a:t>
            </a:r>
          </a:p>
          <a:p>
            <a:pPr algn="l"/>
            <a:r>
              <a:rPr lang="cs-CZ" dirty="0"/>
              <a:t> </a:t>
            </a:r>
            <a:r>
              <a:rPr lang="cs-CZ" dirty="0" smtClean="0"/>
              <a:t>                                          </a:t>
            </a:r>
            <a:r>
              <a:rPr lang="cs-CZ" i="1" dirty="0" smtClean="0"/>
              <a:t>důkaz založen na technice </a:t>
            </a:r>
            <a:r>
              <a:rPr lang="cs-CZ" b="1" i="1" dirty="0" smtClean="0"/>
              <a:t>canonical ordering (Schnyder woods)</a:t>
            </a:r>
          </a:p>
        </p:txBody>
      </p:sp>
    </p:spTree>
    <p:extLst>
      <p:ext uri="{BB962C8B-B14F-4D97-AF65-F5344CB8AC3E}">
        <p14:creationId xmlns:p14="http://schemas.microsoft.com/office/powerpoint/2010/main" val="3017288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- 23. 3. 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862149"/>
            <a:ext cx="11874137" cy="5865222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rgbClr val="0070C0"/>
                </a:solidFill>
              </a:rPr>
              <a:t>Kreslení grafů na malou mřížku</a:t>
            </a:r>
          </a:p>
          <a:p>
            <a:endParaRPr lang="cs-CZ" dirty="0"/>
          </a:p>
          <a:p>
            <a:pPr algn="l"/>
            <a:r>
              <a:rPr lang="en-US" dirty="0" smtClean="0"/>
              <a:t>Hubert de </a:t>
            </a:r>
            <a:r>
              <a:rPr lang="en-US" dirty="0" err="1" smtClean="0"/>
              <a:t>Fraysseix</a:t>
            </a:r>
            <a:r>
              <a:rPr lang="en-US" dirty="0" smtClean="0"/>
              <a:t>, </a:t>
            </a:r>
            <a:r>
              <a:rPr lang="en-US" dirty="0" err="1" smtClean="0"/>
              <a:t>János</a:t>
            </a:r>
            <a:r>
              <a:rPr lang="en-US" dirty="0" smtClean="0"/>
              <a:t> </a:t>
            </a:r>
            <a:r>
              <a:rPr lang="en-US" dirty="0" err="1" smtClean="0"/>
              <a:t>Pach</a:t>
            </a:r>
            <a:r>
              <a:rPr lang="en-US" dirty="0" smtClean="0"/>
              <a:t>, Richard Pollack:</a:t>
            </a:r>
            <a:r>
              <a:rPr lang="cs-CZ" dirty="0" smtClean="0"/>
              <a:t> </a:t>
            </a:r>
            <a:r>
              <a:rPr lang="en-US" dirty="0" smtClean="0"/>
              <a:t>How to draw a planar graph on a grid. </a:t>
            </a:r>
            <a:r>
              <a:rPr lang="en-US" dirty="0" err="1" smtClean="0"/>
              <a:t>Combinatorica</a:t>
            </a:r>
            <a:r>
              <a:rPr lang="en-US" dirty="0" smtClean="0"/>
              <a:t> 10(1): 41-51 (1990)</a:t>
            </a:r>
            <a:r>
              <a:rPr lang="cs-CZ" dirty="0" smtClean="0"/>
              <a:t> </a:t>
            </a:r>
            <a:r>
              <a:rPr lang="cs-CZ" dirty="0" smtClean="0">
                <a:hlinkClick r:id="rId2"/>
              </a:rPr>
              <a:t>https://link.springer.com/article/10.1007%2FBF02122694</a:t>
            </a:r>
            <a:endParaRPr lang="cs-CZ" dirty="0" smtClean="0"/>
          </a:p>
          <a:p>
            <a:pPr algn="l"/>
            <a:endParaRPr lang="cs-CZ" dirty="0"/>
          </a:p>
          <a:p>
            <a:pPr algn="l"/>
            <a:r>
              <a:rPr lang="cs-CZ" dirty="0" smtClean="0"/>
              <a:t>                                                                                </a:t>
            </a:r>
            <a:r>
              <a:rPr lang="cs-CZ" i="1" dirty="0" smtClean="0"/>
              <a:t>používá indukci</a:t>
            </a:r>
          </a:p>
          <a:p>
            <a:pPr algn="l"/>
            <a:endParaRPr lang="cs-CZ" i="1" dirty="0" smtClean="0"/>
          </a:p>
          <a:p>
            <a:pPr algn="l"/>
            <a:r>
              <a:rPr lang="cs-CZ" i="1" dirty="0"/>
              <a:t> </a:t>
            </a:r>
            <a:r>
              <a:rPr lang="cs-CZ" i="1" dirty="0" smtClean="0"/>
              <a:t>         Elegantnější </a:t>
            </a:r>
            <a:r>
              <a:rPr lang="cs-CZ" dirty="0" smtClean="0"/>
              <a:t> </a:t>
            </a:r>
            <a:r>
              <a:rPr lang="cs-CZ" i="1" dirty="0" smtClean="0"/>
              <a:t>důkaz je založen na technice </a:t>
            </a:r>
            <a:r>
              <a:rPr lang="cs-CZ" b="1" i="1" dirty="0" smtClean="0"/>
              <a:t>canonical ordering (Schnyder woods)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88441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6" y="22862"/>
            <a:ext cx="9144000" cy="56170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St-numbering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584564"/>
            <a:ext cx="11874137" cy="6142807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err="1" smtClean="0"/>
              <a:t>Definice</a:t>
            </a:r>
            <a:r>
              <a:rPr lang="en-US" sz="2000" b="1" dirty="0" smtClean="0"/>
              <a:t>: </a:t>
            </a:r>
            <a:r>
              <a:rPr lang="en-US" sz="2000" dirty="0" smtClean="0"/>
              <a:t>Ac</a:t>
            </a:r>
            <a:r>
              <a:rPr lang="cs-CZ" sz="2000" dirty="0" smtClean="0"/>
              <a:t>yklická orientace s právě jedním zdrojem a právě jedním stokem.</a:t>
            </a:r>
            <a:endParaRPr lang="en-US" sz="2000" dirty="0" smtClean="0"/>
          </a:p>
          <a:p>
            <a:pPr algn="l"/>
            <a:r>
              <a:rPr lang="cs-CZ" sz="2000" dirty="0" smtClean="0"/>
              <a:t>Každý vidí</a:t>
            </a:r>
            <a:r>
              <a:rPr lang="en-US" sz="2000" dirty="0" smtClean="0"/>
              <a:t>: </a:t>
            </a:r>
            <a:r>
              <a:rPr lang="cs-CZ" sz="2000" dirty="0" smtClean="0"/>
              <a:t>Každý</a:t>
            </a:r>
            <a:r>
              <a:rPr lang="en-US" sz="2000" dirty="0" smtClean="0"/>
              <a:t> </a:t>
            </a:r>
            <a:r>
              <a:rPr lang="cs-CZ" sz="2000" dirty="0" smtClean="0"/>
              <a:t>vrcholově-2-souvislý graf má </a:t>
            </a:r>
            <a:r>
              <a:rPr lang="en-US" sz="2000" dirty="0" err="1" smtClean="0"/>
              <a:t>st</a:t>
            </a:r>
            <a:r>
              <a:rPr lang="en-US" sz="2000" dirty="0" smtClean="0"/>
              <a:t>-numbering.</a:t>
            </a:r>
          </a:p>
          <a:p>
            <a:pPr algn="l"/>
            <a:r>
              <a:rPr lang="en-US" sz="2000" b="1" dirty="0" smtClean="0"/>
              <a:t>Lemma:  </a:t>
            </a:r>
            <a:r>
              <a:rPr lang="cs-CZ" sz="2000" b="1" dirty="0" smtClean="0"/>
              <a:t>Rovinný vrcholově-2-souvislý graf má st-numbering a rovinné (nekřížící se) nakreslení, v němž jsou všechny hrany y-monotónní (vedou zdola nahoru) a žádné dva vrcholy nemají stejnou y-souřadnici.</a:t>
            </a:r>
          </a:p>
          <a:p>
            <a:pPr algn="l"/>
            <a:r>
              <a:rPr lang="cs-CZ" sz="2000" b="1" dirty="0" smtClean="0"/>
              <a:t>Důkaz ušatým lemmatem: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1. Vezmi rovinné nakreslení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2. Začni vnější stěnou, přeresli tak, aby hranice</a:t>
            </a:r>
          </a:p>
          <a:p>
            <a:pPr algn="l">
              <a:spcBef>
                <a:spcPts val="0"/>
              </a:spcBef>
            </a:pPr>
            <a:r>
              <a:rPr lang="cs-CZ" sz="2000" dirty="0"/>
              <a:t> </a:t>
            </a:r>
            <a:r>
              <a:rPr lang="cs-CZ" sz="2000" dirty="0" smtClean="0"/>
              <a:t>   byla konvexní, zorientuj hraniční kružnici tak,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    aby levá a pravá část hranice byla zorientovaná</a:t>
            </a:r>
          </a:p>
          <a:p>
            <a:pPr algn="l">
              <a:spcBef>
                <a:spcPts val="0"/>
              </a:spcBef>
            </a:pPr>
            <a:r>
              <a:rPr lang="cs-CZ" sz="2000" dirty="0"/>
              <a:t> </a:t>
            </a:r>
            <a:r>
              <a:rPr lang="cs-CZ" sz="2000" dirty="0" smtClean="0"/>
              <a:t>   zdola nahoru, to budiž invariant indukce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3. Každé ucho se přidává do některé vnitřní stěny,</a:t>
            </a:r>
          </a:p>
          <a:p>
            <a:pPr algn="l">
              <a:spcBef>
                <a:spcPts val="0"/>
              </a:spcBef>
            </a:pPr>
            <a:r>
              <a:rPr lang="cs-CZ" sz="2000" dirty="0"/>
              <a:t> </a:t>
            </a:r>
            <a:r>
              <a:rPr lang="cs-CZ" sz="2000" dirty="0" smtClean="0"/>
              <a:t>   buď spojující vrcholy na stejné části hranice, nebo</a:t>
            </a:r>
          </a:p>
          <a:p>
            <a:pPr algn="l">
              <a:spcBef>
                <a:spcPts val="0"/>
              </a:spcBef>
            </a:pPr>
            <a:r>
              <a:rPr lang="cs-CZ" sz="2000" dirty="0"/>
              <a:t> </a:t>
            </a:r>
            <a:r>
              <a:rPr lang="cs-CZ" sz="2000" dirty="0" smtClean="0"/>
              <a:t>   jde napříč; nakresli tak, aby celé ucho bylo </a:t>
            </a:r>
          </a:p>
          <a:p>
            <a:pPr algn="l">
              <a:spcBef>
                <a:spcPts val="0"/>
              </a:spcBef>
            </a:pPr>
            <a:r>
              <a:rPr lang="cs-CZ" sz="2000" dirty="0"/>
              <a:t> </a:t>
            </a:r>
            <a:r>
              <a:rPr lang="cs-CZ" sz="2000" dirty="0" smtClean="0"/>
              <a:t>  y-monotónní, a zorientuj jako orientovanou cestu </a:t>
            </a:r>
          </a:p>
          <a:p>
            <a:pPr algn="l">
              <a:spcBef>
                <a:spcPts val="0"/>
              </a:spcBef>
            </a:pPr>
            <a:r>
              <a:rPr lang="cs-CZ" sz="2000" dirty="0"/>
              <a:t> </a:t>
            </a:r>
            <a:r>
              <a:rPr lang="cs-CZ" sz="2000" dirty="0" smtClean="0"/>
              <a:t>  od spodního vrcholu k hornímu.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4. Očísluj vrcholy podle y-souřadnice</a:t>
            </a:r>
          </a:p>
          <a:p>
            <a:pPr algn="l"/>
            <a:endParaRPr lang="cs-CZ" sz="2000" b="1" dirty="0" smtClean="0"/>
          </a:p>
          <a:p>
            <a:pPr algn="l"/>
            <a:endParaRPr lang="cs-CZ" b="1" dirty="0" smtClean="0"/>
          </a:p>
        </p:txBody>
      </p:sp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6566264" y="4319452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endParaRPr lang="cs-CZ" altLang="en-US" sz="2400" i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Oval 9"/>
          <p:cNvSpPr>
            <a:spLocks noChangeArrowheads="1"/>
          </p:cNvSpPr>
          <p:nvPr/>
        </p:nvSpPr>
        <p:spPr bwMode="auto">
          <a:xfrm>
            <a:off x="7709264" y="4776652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latin typeface="Times New Roman" panose="02020603050405020304" pitchFamily="18" charset="0"/>
              </a:rPr>
              <a:t>c</a:t>
            </a:r>
            <a:endParaRPr lang="cs-CZ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7442564" y="3329941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 dirty="0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auto">
          <a:xfrm>
            <a:off x="7556864" y="5843452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latin typeface="Times New Roman" panose="02020603050405020304" pitchFamily="18" charset="0"/>
              </a:rPr>
              <a:t>a</a:t>
            </a:r>
            <a:endParaRPr lang="cs-CZ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8" name="Oval 12"/>
          <p:cNvSpPr>
            <a:spLocks noChangeArrowheads="1"/>
          </p:cNvSpPr>
          <p:nvPr/>
        </p:nvSpPr>
        <p:spPr bwMode="auto">
          <a:xfrm>
            <a:off x="7328264" y="5005252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latin typeface="Times New Roman" panose="02020603050405020304" pitchFamily="18" charset="0"/>
              </a:rPr>
              <a:t>2</a:t>
            </a:r>
            <a:endParaRPr lang="cs-CZ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9" name="Oval 13"/>
          <p:cNvSpPr>
            <a:spLocks noChangeArrowheads="1"/>
          </p:cNvSpPr>
          <p:nvPr/>
        </p:nvSpPr>
        <p:spPr bwMode="auto">
          <a:xfrm>
            <a:off x="8090264" y="4243252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latin typeface="Times New Roman" panose="02020603050405020304" pitchFamily="18" charset="0"/>
              </a:rPr>
              <a:t>5</a:t>
            </a:r>
            <a:endParaRPr lang="cs-CZ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10" name="Oval 14"/>
          <p:cNvSpPr>
            <a:spLocks noChangeArrowheads="1"/>
          </p:cNvSpPr>
          <p:nvPr/>
        </p:nvSpPr>
        <p:spPr bwMode="auto">
          <a:xfrm>
            <a:off x="8318864" y="4776652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latin typeface="Times New Roman" panose="02020603050405020304" pitchFamily="18" charset="0"/>
              </a:rPr>
              <a:t>6</a:t>
            </a:r>
            <a:endParaRPr lang="cs-CZ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11" name="Oval 15"/>
          <p:cNvSpPr>
            <a:spLocks noChangeArrowheads="1"/>
          </p:cNvSpPr>
          <p:nvPr/>
        </p:nvSpPr>
        <p:spPr bwMode="auto">
          <a:xfrm>
            <a:off x="7861664" y="5310052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latin typeface="Times New Roman" panose="02020603050405020304" pitchFamily="18" charset="0"/>
              </a:rPr>
              <a:t>4</a:t>
            </a:r>
            <a:endParaRPr lang="cs-CZ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12" name="Line 50"/>
          <p:cNvSpPr>
            <a:spLocks noChangeShapeType="1"/>
          </p:cNvSpPr>
          <p:nvPr/>
        </p:nvSpPr>
        <p:spPr bwMode="auto">
          <a:xfrm>
            <a:off x="6871064" y="4624252"/>
            <a:ext cx="533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51"/>
          <p:cNvSpPr>
            <a:spLocks noChangeShapeType="1"/>
          </p:cNvSpPr>
          <p:nvPr/>
        </p:nvSpPr>
        <p:spPr bwMode="auto">
          <a:xfrm>
            <a:off x="7556864" y="5310052"/>
            <a:ext cx="76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52"/>
          <p:cNvSpPr>
            <a:spLocks noChangeShapeType="1"/>
          </p:cNvSpPr>
          <p:nvPr/>
        </p:nvSpPr>
        <p:spPr bwMode="auto">
          <a:xfrm flipV="1">
            <a:off x="7633064" y="5005252"/>
            <a:ext cx="76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53"/>
          <p:cNvSpPr>
            <a:spLocks noChangeShapeType="1"/>
          </p:cNvSpPr>
          <p:nvPr/>
        </p:nvSpPr>
        <p:spPr bwMode="auto">
          <a:xfrm flipV="1">
            <a:off x="7785464" y="5614852"/>
            <a:ext cx="152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54"/>
          <p:cNvSpPr>
            <a:spLocks noChangeShapeType="1"/>
          </p:cNvSpPr>
          <p:nvPr/>
        </p:nvSpPr>
        <p:spPr bwMode="auto">
          <a:xfrm>
            <a:off x="7937864" y="5081452"/>
            <a:ext cx="76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55"/>
          <p:cNvSpPr>
            <a:spLocks noChangeShapeType="1"/>
          </p:cNvSpPr>
          <p:nvPr/>
        </p:nvSpPr>
        <p:spPr bwMode="auto">
          <a:xfrm>
            <a:off x="8014064" y="4929052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56"/>
          <p:cNvSpPr>
            <a:spLocks noChangeShapeType="1"/>
          </p:cNvSpPr>
          <p:nvPr/>
        </p:nvSpPr>
        <p:spPr bwMode="auto">
          <a:xfrm flipV="1">
            <a:off x="7937864" y="4548052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57"/>
          <p:cNvSpPr>
            <a:spLocks noChangeShapeType="1"/>
          </p:cNvSpPr>
          <p:nvPr/>
        </p:nvSpPr>
        <p:spPr bwMode="auto">
          <a:xfrm>
            <a:off x="7747364" y="3624944"/>
            <a:ext cx="495300" cy="6183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57"/>
          <p:cNvSpPr>
            <a:spLocks noChangeShapeType="1"/>
          </p:cNvSpPr>
          <p:nvPr/>
        </p:nvSpPr>
        <p:spPr bwMode="auto">
          <a:xfrm>
            <a:off x="8376014" y="4482737"/>
            <a:ext cx="19050" cy="29391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57"/>
          <p:cNvSpPr>
            <a:spLocks noChangeShapeType="1"/>
          </p:cNvSpPr>
          <p:nvPr/>
        </p:nvSpPr>
        <p:spPr bwMode="auto">
          <a:xfrm flipH="1">
            <a:off x="6871064" y="3569426"/>
            <a:ext cx="666750" cy="75002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Oval 8"/>
          <p:cNvSpPr>
            <a:spLocks noChangeArrowheads="1"/>
          </p:cNvSpPr>
          <p:nvPr/>
        </p:nvSpPr>
        <p:spPr bwMode="auto">
          <a:xfrm>
            <a:off x="9283610" y="437497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6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1" name="Oval 9"/>
          <p:cNvSpPr>
            <a:spLocks noChangeArrowheads="1"/>
          </p:cNvSpPr>
          <p:nvPr/>
        </p:nvSpPr>
        <p:spPr bwMode="auto">
          <a:xfrm>
            <a:off x="10883810" y="496062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4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2" name="Oval 10"/>
          <p:cNvSpPr>
            <a:spLocks noChangeArrowheads="1"/>
          </p:cNvSpPr>
          <p:nvPr/>
        </p:nvSpPr>
        <p:spPr bwMode="auto">
          <a:xfrm>
            <a:off x="10159910" y="3385459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9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3" name="Oval 11"/>
          <p:cNvSpPr>
            <a:spLocks noChangeArrowheads="1"/>
          </p:cNvSpPr>
          <p:nvPr/>
        </p:nvSpPr>
        <p:spPr bwMode="auto">
          <a:xfrm>
            <a:off x="10274210" y="589897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1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4" name="Oval 12"/>
          <p:cNvSpPr>
            <a:spLocks noChangeArrowheads="1"/>
          </p:cNvSpPr>
          <p:nvPr/>
        </p:nvSpPr>
        <p:spPr bwMode="auto">
          <a:xfrm>
            <a:off x="9550310" y="5277396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3333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3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5" name="Oval 13"/>
          <p:cNvSpPr>
            <a:spLocks noChangeArrowheads="1"/>
          </p:cNvSpPr>
          <p:nvPr/>
        </p:nvSpPr>
        <p:spPr bwMode="auto">
          <a:xfrm>
            <a:off x="10784479" y="387967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3333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8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6" name="Oval 14"/>
          <p:cNvSpPr>
            <a:spLocks noChangeArrowheads="1"/>
          </p:cNvSpPr>
          <p:nvPr/>
        </p:nvSpPr>
        <p:spPr bwMode="auto">
          <a:xfrm>
            <a:off x="11001699" y="4490087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3333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5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7" name="Oval 15"/>
          <p:cNvSpPr>
            <a:spLocks noChangeArrowheads="1"/>
          </p:cNvSpPr>
          <p:nvPr/>
        </p:nvSpPr>
        <p:spPr bwMode="auto">
          <a:xfrm>
            <a:off x="10648995" y="5388970"/>
            <a:ext cx="308881" cy="304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3333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2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8" name="Line 50"/>
          <p:cNvSpPr>
            <a:spLocks noChangeShapeType="1"/>
          </p:cNvSpPr>
          <p:nvPr/>
        </p:nvSpPr>
        <p:spPr bwMode="auto">
          <a:xfrm>
            <a:off x="9518922" y="4662352"/>
            <a:ext cx="133441" cy="615044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1"/>
          <p:cNvSpPr>
            <a:spLocks noChangeShapeType="1"/>
          </p:cNvSpPr>
          <p:nvPr/>
        </p:nvSpPr>
        <p:spPr bwMode="auto">
          <a:xfrm>
            <a:off x="9830076" y="5558796"/>
            <a:ext cx="495300" cy="392974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2"/>
          <p:cNvSpPr>
            <a:spLocks noChangeShapeType="1"/>
          </p:cNvSpPr>
          <p:nvPr/>
        </p:nvSpPr>
        <p:spPr bwMode="auto">
          <a:xfrm flipV="1">
            <a:off x="9855110" y="5124998"/>
            <a:ext cx="1028698" cy="228598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3"/>
          <p:cNvSpPr>
            <a:spLocks noChangeShapeType="1"/>
          </p:cNvSpPr>
          <p:nvPr/>
        </p:nvSpPr>
        <p:spPr bwMode="auto">
          <a:xfrm flipV="1">
            <a:off x="10502809" y="5693770"/>
            <a:ext cx="228327" cy="2052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4"/>
          <p:cNvSpPr>
            <a:spLocks noChangeShapeType="1"/>
          </p:cNvSpPr>
          <p:nvPr/>
        </p:nvSpPr>
        <p:spPr bwMode="auto">
          <a:xfrm flipV="1">
            <a:off x="10883808" y="5258886"/>
            <a:ext cx="74068" cy="130083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6"/>
          <p:cNvSpPr>
            <a:spLocks noChangeShapeType="1"/>
          </p:cNvSpPr>
          <p:nvPr/>
        </p:nvSpPr>
        <p:spPr bwMode="auto">
          <a:xfrm flipV="1">
            <a:off x="9550310" y="4297682"/>
            <a:ext cx="444862" cy="185055"/>
          </a:xfrm>
          <a:prstGeom prst="line">
            <a:avLst/>
          </a:prstGeom>
          <a:noFill/>
          <a:ln w="28575">
            <a:solidFill>
              <a:srgbClr val="FFC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7"/>
          <p:cNvSpPr>
            <a:spLocks noChangeShapeType="1"/>
          </p:cNvSpPr>
          <p:nvPr/>
        </p:nvSpPr>
        <p:spPr bwMode="auto">
          <a:xfrm>
            <a:off x="10464709" y="3599908"/>
            <a:ext cx="338818" cy="327661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7"/>
          <p:cNvSpPr>
            <a:spLocks noChangeShapeType="1"/>
          </p:cNvSpPr>
          <p:nvPr/>
        </p:nvSpPr>
        <p:spPr bwMode="auto">
          <a:xfrm flipH="1">
            <a:off x="9518922" y="3634741"/>
            <a:ext cx="666750" cy="750026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Oval 14"/>
          <p:cNvSpPr>
            <a:spLocks noChangeArrowheads="1"/>
          </p:cNvSpPr>
          <p:nvPr/>
        </p:nvSpPr>
        <p:spPr bwMode="auto">
          <a:xfrm>
            <a:off x="7334387" y="4482737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>
                <a:latin typeface="Times New Roman" panose="02020603050405020304" pitchFamily="18" charset="0"/>
              </a:rPr>
              <a:t>7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59" name="Line 57"/>
          <p:cNvSpPr>
            <a:spLocks noChangeShapeType="1"/>
          </p:cNvSpPr>
          <p:nvPr/>
        </p:nvSpPr>
        <p:spPr bwMode="auto">
          <a:xfrm>
            <a:off x="6867344" y="4482738"/>
            <a:ext cx="467041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57"/>
          <p:cNvSpPr>
            <a:spLocks noChangeShapeType="1"/>
          </p:cNvSpPr>
          <p:nvPr/>
        </p:nvSpPr>
        <p:spPr bwMode="auto">
          <a:xfrm flipV="1">
            <a:off x="7623223" y="4406537"/>
            <a:ext cx="467041" cy="17961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Oval 14"/>
          <p:cNvSpPr>
            <a:spLocks noChangeArrowheads="1"/>
          </p:cNvSpPr>
          <p:nvPr/>
        </p:nvSpPr>
        <p:spPr bwMode="auto">
          <a:xfrm>
            <a:off x="10007874" y="4101737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>
                <a:latin typeface="Times New Roman" panose="02020603050405020304" pitchFamily="18" charset="0"/>
              </a:rPr>
              <a:t>7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62" name="Line 56"/>
          <p:cNvSpPr>
            <a:spLocks noChangeShapeType="1"/>
          </p:cNvSpPr>
          <p:nvPr/>
        </p:nvSpPr>
        <p:spPr bwMode="auto">
          <a:xfrm flipV="1">
            <a:off x="10325376" y="4063461"/>
            <a:ext cx="458104" cy="143869"/>
          </a:xfrm>
          <a:prstGeom prst="line">
            <a:avLst/>
          </a:prstGeom>
          <a:noFill/>
          <a:ln w="28575">
            <a:solidFill>
              <a:srgbClr val="FFC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10759115" y="4108450"/>
            <a:ext cx="181935" cy="882650"/>
          </a:xfrm>
          <a:custGeom>
            <a:avLst/>
            <a:gdLst>
              <a:gd name="connsiteX0" fmla="*/ 181935 w 181935"/>
              <a:gd name="connsiteY0" fmla="*/ 882650 h 882650"/>
              <a:gd name="connsiteX1" fmla="*/ 4135 w 181935"/>
              <a:gd name="connsiteY1" fmla="*/ 565150 h 882650"/>
              <a:gd name="connsiteX2" fmla="*/ 73985 w 181935"/>
              <a:gd name="connsiteY2" fmla="*/ 0 h 8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935" h="882650">
                <a:moveTo>
                  <a:pt x="181935" y="882650"/>
                </a:moveTo>
                <a:cubicBezTo>
                  <a:pt x="102031" y="797454"/>
                  <a:pt x="22127" y="712258"/>
                  <a:pt x="4135" y="565150"/>
                </a:cubicBezTo>
                <a:cubicBezTo>
                  <a:pt x="-13857" y="418042"/>
                  <a:pt x="30064" y="209021"/>
                  <a:pt x="73985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Line 53"/>
          <p:cNvSpPr>
            <a:spLocks noChangeShapeType="1"/>
          </p:cNvSpPr>
          <p:nvPr/>
        </p:nvSpPr>
        <p:spPr bwMode="auto">
          <a:xfrm flipV="1">
            <a:off x="11122520" y="4787536"/>
            <a:ext cx="34701" cy="180435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53"/>
          <p:cNvSpPr>
            <a:spLocks noChangeShapeType="1"/>
          </p:cNvSpPr>
          <p:nvPr/>
        </p:nvSpPr>
        <p:spPr bwMode="auto">
          <a:xfrm flipH="1" flipV="1">
            <a:off x="11004550" y="4184468"/>
            <a:ext cx="117970" cy="305618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04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6" y="22862"/>
            <a:ext cx="9144000" cy="56170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Viditelnostní repretentace rovinného 2-souvislého grafu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584564"/>
            <a:ext cx="11874137" cy="6142807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 smtClean="0"/>
              <a:t>Thm</a:t>
            </a:r>
            <a:r>
              <a:rPr lang="en-US" sz="2000" b="1" dirty="0" smtClean="0"/>
              <a:t>: </a:t>
            </a:r>
            <a:r>
              <a:rPr lang="cs-CZ" sz="2000" dirty="0"/>
              <a:t>K</a:t>
            </a:r>
            <a:r>
              <a:rPr lang="cs-CZ" sz="2000" dirty="0" smtClean="0"/>
              <a:t>aždý rovinný vrcholově-2-souvislý graf má reprezentaci, ve které vrcholy jsou reprezentovány disjunktními vodorovnými úsečkami, stěny jsou reprezentovány disjunktními svislými úsečkami a hrany odpovídají obdélníkům v této reprezentaci.</a:t>
            </a:r>
            <a:endParaRPr lang="en-US" sz="2000" dirty="0" smtClean="0"/>
          </a:p>
          <a:p>
            <a:pPr algn="l"/>
            <a:endParaRPr lang="cs-CZ" sz="2000" b="1" dirty="0" smtClean="0"/>
          </a:p>
          <a:p>
            <a:pPr algn="l"/>
            <a:endParaRPr lang="cs-CZ" b="1" dirty="0" smtClean="0"/>
          </a:p>
        </p:txBody>
      </p:sp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3008056" y="4513365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Oval 9"/>
          <p:cNvSpPr>
            <a:spLocks noChangeArrowheads="1"/>
          </p:cNvSpPr>
          <p:nvPr/>
        </p:nvSpPr>
        <p:spPr bwMode="auto">
          <a:xfrm>
            <a:off x="3902412" y="433375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latin typeface="Times New Roman" panose="02020603050405020304" pitchFamily="18" charset="0"/>
              </a:rPr>
              <a:t>c</a:t>
            </a:r>
            <a:endParaRPr lang="cs-CZ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3884356" y="3523854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endParaRPr lang="cs-CZ" altLang="en-US" sz="24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auto">
          <a:xfrm>
            <a:off x="2945842" y="3691074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 dirty="0">
                <a:latin typeface="Times New Roman" panose="02020603050405020304" pitchFamily="18" charset="0"/>
              </a:rPr>
              <a:t>a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8" name="Oval 12"/>
          <p:cNvSpPr>
            <a:spLocks noChangeArrowheads="1"/>
          </p:cNvSpPr>
          <p:nvPr/>
        </p:nvSpPr>
        <p:spPr bwMode="auto">
          <a:xfrm>
            <a:off x="7660639" y="4452024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>
                <a:latin typeface="Times New Roman" panose="02020603050405020304" pitchFamily="18" charset="0"/>
              </a:rPr>
              <a:t>2</a:t>
            </a:r>
            <a:endParaRPr lang="cs-CZ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9" name="Oval 13"/>
          <p:cNvSpPr>
            <a:spLocks noChangeArrowheads="1"/>
          </p:cNvSpPr>
          <p:nvPr/>
        </p:nvSpPr>
        <p:spPr bwMode="auto">
          <a:xfrm>
            <a:off x="7677069" y="3069014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7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12" name="Line 50"/>
          <p:cNvSpPr>
            <a:spLocks noChangeShapeType="1"/>
          </p:cNvSpPr>
          <p:nvPr/>
        </p:nvSpPr>
        <p:spPr bwMode="auto">
          <a:xfrm>
            <a:off x="2500419" y="4081202"/>
            <a:ext cx="533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57"/>
          <p:cNvSpPr>
            <a:spLocks noChangeShapeType="1"/>
          </p:cNvSpPr>
          <p:nvPr/>
        </p:nvSpPr>
        <p:spPr bwMode="auto">
          <a:xfrm>
            <a:off x="4133918" y="3772048"/>
            <a:ext cx="495300" cy="6183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57"/>
          <p:cNvSpPr>
            <a:spLocks noChangeShapeType="1"/>
          </p:cNvSpPr>
          <p:nvPr/>
        </p:nvSpPr>
        <p:spPr bwMode="auto">
          <a:xfrm flipH="1">
            <a:off x="3312856" y="3763339"/>
            <a:ext cx="666750" cy="75002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Oval 8"/>
          <p:cNvSpPr>
            <a:spLocks noChangeArrowheads="1"/>
          </p:cNvSpPr>
          <p:nvPr/>
        </p:nvSpPr>
        <p:spPr bwMode="auto">
          <a:xfrm>
            <a:off x="5964873" y="4620233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>
                <a:latin typeface="Times New Roman" panose="02020603050405020304" pitchFamily="18" charset="0"/>
              </a:rPr>
              <a:t>a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2" name="Oval 10"/>
          <p:cNvSpPr>
            <a:spLocks noChangeArrowheads="1"/>
          </p:cNvSpPr>
          <p:nvPr/>
        </p:nvSpPr>
        <p:spPr bwMode="auto">
          <a:xfrm>
            <a:off x="9034896" y="2538749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>
                <a:latin typeface="Times New Roman" panose="02020603050405020304" pitchFamily="18" charset="0"/>
              </a:rPr>
              <a:t>b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59" name="Line 57"/>
          <p:cNvSpPr>
            <a:spLocks noChangeShapeType="1"/>
          </p:cNvSpPr>
          <p:nvPr/>
        </p:nvSpPr>
        <p:spPr bwMode="auto">
          <a:xfrm>
            <a:off x="3309136" y="4676650"/>
            <a:ext cx="450161" cy="26887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57"/>
          <p:cNvSpPr>
            <a:spLocks noChangeShapeType="1"/>
          </p:cNvSpPr>
          <p:nvPr/>
        </p:nvSpPr>
        <p:spPr bwMode="auto">
          <a:xfrm>
            <a:off x="3528392" y="3201637"/>
            <a:ext cx="409259" cy="36228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052931" y="3409122"/>
            <a:ext cx="283909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393494" y="4345578"/>
            <a:ext cx="283909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41421" y="3451015"/>
            <a:ext cx="45719" cy="18037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8919229" y="2538749"/>
            <a:ext cx="45719" cy="18037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036904" y="3691074"/>
            <a:ext cx="1441174" cy="390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Edge 27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331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6" y="22862"/>
            <a:ext cx="9144000" cy="56170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Viditelnostní repretentace rovinného 2-souvislého grafu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584564"/>
            <a:ext cx="11874137" cy="6142807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 smtClean="0"/>
              <a:t>Thm</a:t>
            </a:r>
            <a:r>
              <a:rPr lang="en-US" sz="2000" b="1" dirty="0" smtClean="0"/>
              <a:t>: </a:t>
            </a:r>
            <a:r>
              <a:rPr lang="cs-CZ" sz="2000" dirty="0"/>
              <a:t>K</a:t>
            </a:r>
            <a:r>
              <a:rPr lang="cs-CZ" sz="2000" dirty="0" smtClean="0"/>
              <a:t>aždý rovinný vrcholově-2-souvislý graf má reprezentaci, ve které vrcholy jsou reprezentovány disjunktními vodorovnými úsečkami, stěny jsou reprezentovány disjunktními svislými úsečkami a hrany odpovídají obdélníkům v této reprezentaci.</a:t>
            </a:r>
          </a:p>
          <a:p>
            <a:pPr algn="l"/>
            <a:r>
              <a:rPr lang="cs-CZ" sz="2000" b="1" dirty="0" smtClean="0"/>
              <a:t>Důkaz konstrukcí: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1. Nakresli G v st-numbering podle lemmatu</a:t>
            </a:r>
            <a:endParaRPr lang="en-US" sz="2000" dirty="0" smtClean="0"/>
          </a:p>
          <a:p>
            <a:pPr algn="l">
              <a:spcBef>
                <a:spcPts val="0"/>
              </a:spcBef>
            </a:pPr>
            <a:r>
              <a:rPr lang="cs-CZ" sz="2000" dirty="0" smtClean="0"/>
              <a:t>2. Vkresli duální graf, všechny hrany zorientuj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    zleva doprava. Tohle je též st-numbering. </a:t>
            </a:r>
            <a:endParaRPr lang="cs-CZ" dirty="0"/>
          </a:p>
          <a:p>
            <a:pPr algn="l">
              <a:spcBef>
                <a:spcPts val="0"/>
              </a:spcBef>
            </a:pPr>
            <a:r>
              <a:rPr lang="cs-CZ" sz="2000" dirty="0" smtClean="0"/>
              <a:t>3. Očísluj stěny A...Z podle tohoto st-numberingu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4. Ve čtvercové mřížce očísluj vodorovné linky </a:t>
            </a:r>
          </a:p>
          <a:p>
            <a:pPr algn="l">
              <a:spcBef>
                <a:spcPts val="0"/>
              </a:spcBef>
            </a:pPr>
            <a:r>
              <a:rPr lang="cs-CZ" sz="2000" dirty="0"/>
              <a:t> </a:t>
            </a:r>
            <a:r>
              <a:rPr lang="cs-CZ" sz="2000" dirty="0" smtClean="0"/>
              <a:t>    1...n, svislé linky A...Z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5. Vrchol k budiž úsečka na lince k začínající na svislé 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    lince odpovídající incidentní stěně s nejmenším </a:t>
            </a:r>
          </a:p>
          <a:p>
            <a:pPr algn="l">
              <a:spcBef>
                <a:spcPts val="0"/>
              </a:spcBef>
            </a:pPr>
            <a:r>
              <a:rPr lang="cs-CZ" sz="2000" dirty="0"/>
              <a:t> </a:t>
            </a:r>
            <a:r>
              <a:rPr lang="cs-CZ" sz="2000" dirty="0" smtClean="0"/>
              <a:t>   jménem a končící na svislé stěně odpovídající</a:t>
            </a:r>
          </a:p>
          <a:p>
            <a:pPr algn="l">
              <a:spcBef>
                <a:spcPts val="0"/>
              </a:spcBef>
            </a:pPr>
            <a:r>
              <a:rPr lang="cs-CZ" sz="2000" dirty="0"/>
              <a:t> </a:t>
            </a:r>
            <a:r>
              <a:rPr lang="cs-CZ" sz="2000" dirty="0" smtClean="0"/>
              <a:t>   incidentní stěně s největším jménem.</a:t>
            </a:r>
          </a:p>
          <a:p>
            <a:pPr algn="l">
              <a:spcBef>
                <a:spcPts val="0"/>
              </a:spcBef>
            </a:pPr>
            <a:r>
              <a:rPr lang="cs-CZ" sz="2000" dirty="0" smtClean="0"/>
              <a:t>6. Stěna h budiž reprezentována svislou úsečkou na</a:t>
            </a:r>
          </a:p>
          <a:p>
            <a:pPr algn="l">
              <a:spcBef>
                <a:spcPts val="0"/>
              </a:spcBef>
            </a:pPr>
            <a:r>
              <a:rPr lang="cs-CZ" sz="2000" dirty="0"/>
              <a:t> </a:t>
            </a:r>
            <a:r>
              <a:rPr lang="cs-CZ" sz="2000" dirty="0" smtClean="0"/>
              <a:t>   lince h, její dolní konec bude na lince odpovídající</a:t>
            </a:r>
          </a:p>
          <a:p>
            <a:pPr algn="l">
              <a:spcBef>
                <a:spcPts val="0"/>
              </a:spcBef>
            </a:pPr>
            <a:r>
              <a:rPr lang="cs-CZ" sz="2000" dirty="0"/>
              <a:t> </a:t>
            </a:r>
            <a:r>
              <a:rPr lang="cs-CZ" sz="2000" dirty="0" smtClean="0"/>
              <a:t>   nejnižšímu vrcholu této stěny a horní konec na lince</a:t>
            </a:r>
          </a:p>
          <a:p>
            <a:pPr algn="l">
              <a:spcBef>
                <a:spcPts val="0"/>
              </a:spcBef>
            </a:pPr>
            <a:r>
              <a:rPr lang="cs-CZ" sz="2000" dirty="0"/>
              <a:t> </a:t>
            </a:r>
            <a:r>
              <a:rPr lang="cs-CZ" sz="2000" dirty="0" smtClean="0"/>
              <a:t>   odpovídající nejvyššímu vrcholu. </a:t>
            </a:r>
          </a:p>
        </p:txBody>
      </p:sp>
      <p:sp>
        <p:nvSpPr>
          <p:cNvPr id="25" name="Oval 8"/>
          <p:cNvSpPr>
            <a:spLocks noChangeArrowheads="1"/>
          </p:cNvSpPr>
          <p:nvPr/>
        </p:nvSpPr>
        <p:spPr bwMode="auto">
          <a:xfrm>
            <a:off x="7822421" y="3777535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6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6" name="Oval 9"/>
          <p:cNvSpPr>
            <a:spLocks noChangeArrowheads="1"/>
          </p:cNvSpPr>
          <p:nvPr/>
        </p:nvSpPr>
        <p:spPr bwMode="auto">
          <a:xfrm>
            <a:off x="9422756" y="4333086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4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7" name="Oval 10"/>
          <p:cNvSpPr>
            <a:spLocks noChangeArrowheads="1"/>
          </p:cNvSpPr>
          <p:nvPr/>
        </p:nvSpPr>
        <p:spPr bwMode="auto">
          <a:xfrm>
            <a:off x="8660758" y="1873624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i="0" dirty="0" smtClean="0">
                <a:latin typeface="Times New Roman" panose="02020603050405020304" pitchFamily="18" charset="0"/>
              </a:rPr>
              <a:t>9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8" name="Oval 11"/>
          <p:cNvSpPr>
            <a:spLocks noChangeArrowheads="1"/>
          </p:cNvSpPr>
          <p:nvPr/>
        </p:nvSpPr>
        <p:spPr bwMode="auto">
          <a:xfrm>
            <a:off x="8698203" y="5766511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1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9" name="Oval 12"/>
          <p:cNvSpPr>
            <a:spLocks noChangeArrowheads="1"/>
          </p:cNvSpPr>
          <p:nvPr/>
        </p:nvSpPr>
        <p:spPr bwMode="auto">
          <a:xfrm>
            <a:off x="8124590" y="5014151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3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30" name="Oval 13"/>
          <p:cNvSpPr>
            <a:spLocks noChangeArrowheads="1"/>
          </p:cNvSpPr>
          <p:nvPr/>
        </p:nvSpPr>
        <p:spPr bwMode="auto">
          <a:xfrm>
            <a:off x="9361094" y="2310756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8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31" name="Oval 14"/>
          <p:cNvSpPr>
            <a:spLocks noChangeArrowheads="1"/>
          </p:cNvSpPr>
          <p:nvPr/>
        </p:nvSpPr>
        <p:spPr bwMode="auto">
          <a:xfrm>
            <a:off x="9704825" y="3565469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5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32" name="Oval 15"/>
          <p:cNvSpPr>
            <a:spLocks noChangeArrowheads="1"/>
          </p:cNvSpPr>
          <p:nvPr/>
        </p:nvSpPr>
        <p:spPr bwMode="auto">
          <a:xfrm>
            <a:off x="9234589" y="5051924"/>
            <a:ext cx="308881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 smtClean="0">
                <a:latin typeface="Times New Roman" panose="02020603050405020304" pitchFamily="18" charset="0"/>
              </a:rPr>
              <a:t>2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33" name="Line 50"/>
          <p:cNvSpPr>
            <a:spLocks noChangeShapeType="1"/>
          </p:cNvSpPr>
          <p:nvPr/>
        </p:nvSpPr>
        <p:spPr bwMode="auto">
          <a:xfrm>
            <a:off x="8057870" y="4082335"/>
            <a:ext cx="133441" cy="93181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51"/>
          <p:cNvSpPr>
            <a:spLocks noChangeShapeType="1"/>
          </p:cNvSpPr>
          <p:nvPr/>
        </p:nvSpPr>
        <p:spPr bwMode="auto">
          <a:xfrm>
            <a:off x="8311689" y="5268879"/>
            <a:ext cx="412930" cy="52610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52"/>
          <p:cNvSpPr>
            <a:spLocks noChangeShapeType="1"/>
          </p:cNvSpPr>
          <p:nvPr/>
        </p:nvSpPr>
        <p:spPr bwMode="auto">
          <a:xfrm flipV="1">
            <a:off x="8360833" y="4543561"/>
            <a:ext cx="1109030" cy="52317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53"/>
          <p:cNvSpPr>
            <a:spLocks noChangeShapeType="1"/>
          </p:cNvSpPr>
          <p:nvPr/>
        </p:nvSpPr>
        <p:spPr bwMode="auto">
          <a:xfrm flipV="1">
            <a:off x="8929107" y="5302958"/>
            <a:ext cx="393321" cy="4920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54"/>
          <p:cNvSpPr>
            <a:spLocks noChangeShapeType="1"/>
          </p:cNvSpPr>
          <p:nvPr/>
        </p:nvSpPr>
        <p:spPr bwMode="auto">
          <a:xfrm flipV="1">
            <a:off x="9469863" y="4628970"/>
            <a:ext cx="73607" cy="44163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56"/>
          <p:cNvSpPr>
            <a:spLocks noChangeShapeType="1"/>
          </p:cNvSpPr>
          <p:nvPr/>
        </p:nvSpPr>
        <p:spPr bwMode="auto">
          <a:xfrm flipV="1">
            <a:off x="8115676" y="3301498"/>
            <a:ext cx="567178" cy="54554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57"/>
          <p:cNvSpPr>
            <a:spLocks noChangeShapeType="1"/>
          </p:cNvSpPr>
          <p:nvPr/>
        </p:nvSpPr>
        <p:spPr bwMode="auto">
          <a:xfrm>
            <a:off x="9003003" y="2108611"/>
            <a:ext cx="360502" cy="2607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57"/>
          <p:cNvSpPr>
            <a:spLocks noChangeShapeType="1"/>
          </p:cNvSpPr>
          <p:nvPr/>
        </p:nvSpPr>
        <p:spPr bwMode="auto">
          <a:xfrm flipH="1">
            <a:off x="8017694" y="2178424"/>
            <a:ext cx="724735" cy="16294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Oval 14"/>
          <p:cNvSpPr>
            <a:spLocks noChangeArrowheads="1"/>
          </p:cNvSpPr>
          <p:nvPr/>
        </p:nvSpPr>
        <p:spPr bwMode="auto">
          <a:xfrm>
            <a:off x="8616674" y="3050741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dirty="0">
                <a:latin typeface="Times New Roman" panose="02020603050405020304" pitchFamily="18" charset="0"/>
              </a:rPr>
              <a:t>7</a:t>
            </a:r>
            <a:endParaRPr lang="cs-CZ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44" name="Line 56"/>
          <p:cNvSpPr>
            <a:spLocks noChangeShapeType="1"/>
          </p:cNvSpPr>
          <p:nvPr/>
        </p:nvSpPr>
        <p:spPr bwMode="auto">
          <a:xfrm flipV="1">
            <a:off x="8902990" y="2536281"/>
            <a:ext cx="519482" cy="59883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3"/>
          <p:cNvSpPr>
            <a:spLocks noChangeShapeType="1"/>
          </p:cNvSpPr>
          <p:nvPr/>
        </p:nvSpPr>
        <p:spPr bwMode="auto">
          <a:xfrm flipV="1">
            <a:off x="9661468" y="3900368"/>
            <a:ext cx="137877" cy="39968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3"/>
          <p:cNvSpPr>
            <a:spLocks noChangeShapeType="1"/>
          </p:cNvSpPr>
          <p:nvPr/>
        </p:nvSpPr>
        <p:spPr bwMode="auto">
          <a:xfrm flipH="1" flipV="1">
            <a:off x="9543470" y="2615556"/>
            <a:ext cx="287738" cy="91963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H="1" flipV="1">
            <a:off x="9469863" y="2622734"/>
            <a:ext cx="73607" cy="167731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69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2709</Words>
  <Application>Microsoft Office PowerPoint</Application>
  <PresentationFormat>Widescreen</PresentationFormat>
  <Paragraphs>533</Paragraphs>
  <Slides>27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Office Theme</vt:lpstr>
      <vt:lpstr>Geometrické reprezentace grafů II - 23. 3. 2020</vt:lpstr>
      <vt:lpstr>Geometrické reprezentace grafů II - 23. 3. 2020</vt:lpstr>
      <vt:lpstr>Geometrické reprezentace grafů II - 23. 3. 2020</vt:lpstr>
      <vt:lpstr>Geometrické reprezentace grafů II - 23. 3. 2020</vt:lpstr>
      <vt:lpstr>Geometrické reprezentace grafů II - 23. 3. 2020</vt:lpstr>
      <vt:lpstr>Geometrické reprezentace grafů II - 23. 3. 2020</vt:lpstr>
      <vt:lpstr>St-numbering</vt:lpstr>
      <vt:lpstr>Viditelnostní repretentace rovinného 2-souvislého grafu</vt:lpstr>
      <vt:lpstr>Viditelnostní repretentace rovinného 2-souvislého grafu</vt:lpstr>
      <vt:lpstr>Viditelnostní repretentace rovinného 2-souvislého grafu</vt:lpstr>
      <vt:lpstr>Viditelnostní repretentace rovinného 2-souvislého grafu</vt:lpstr>
      <vt:lpstr>Viditelnostní repretentace rovinného 2-souvislého grafu</vt:lpstr>
      <vt:lpstr>Viditelnostní repretentace rovinného 2-souvislého grafu</vt:lpstr>
      <vt:lpstr>Dotyková reprezentace rovinného bipartitního grafu</vt:lpstr>
      <vt:lpstr>Dotyková reprezentace rovinného bipartitního grafu</vt:lpstr>
      <vt:lpstr>Canonical ordering</vt:lpstr>
      <vt:lpstr>Canonical ordering</vt:lpstr>
      <vt:lpstr>Canonical ordering</vt:lpstr>
      <vt:lpstr>Canonical ordering</vt:lpstr>
      <vt:lpstr>Canonical ordering</vt:lpstr>
      <vt:lpstr>Canonical ordering</vt:lpstr>
      <vt:lpstr>Kreslení grafů na malou mřížku</vt:lpstr>
      <vt:lpstr>Kreslení grafů na malou mřížku</vt:lpstr>
      <vt:lpstr>Kreslení grafů na malou mřížku</vt:lpstr>
      <vt:lpstr>Kreslení grafů na malou mřížku</vt:lpstr>
      <vt:lpstr>Kreslení grafů na malou mřížku</vt:lpstr>
      <vt:lpstr>Kreslení grafů na malou mřížku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Geometrické reprezentace grafů II - 23. 3. 2020</dc:title>
  <dc:creator>Jan Kratochvíl</dc:creator>
  <cp:lastModifiedBy>Jan Kratochvíl</cp:lastModifiedBy>
  <cp:revision>34</cp:revision>
  <dcterms:created xsi:type="dcterms:W3CDTF">2020-03-22T14:21:35Z</dcterms:created>
  <dcterms:modified xsi:type="dcterms:W3CDTF">2020-03-23T00:23:24Z</dcterms:modified>
</cp:coreProperties>
</file>