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0" r:id="rId3"/>
    <p:sldId id="275" r:id="rId4"/>
    <p:sldId id="276" r:id="rId5"/>
    <p:sldId id="271" r:id="rId6"/>
    <p:sldId id="272" r:id="rId7"/>
    <p:sldId id="273" r:id="rId8"/>
    <p:sldId id="289" r:id="rId9"/>
    <p:sldId id="291" r:id="rId10"/>
    <p:sldId id="284" r:id="rId11"/>
    <p:sldId id="292" r:id="rId12"/>
    <p:sldId id="293" r:id="rId13"/>
    <p:sldId id="285" r:id="rId14"/>
    <p:sldId id="286" r:id="rId15"/>
    <p:sldId id="287" r:id="rId16"/>
    <p:sldId id="288" r:id="rId17"/>
    <p:sldId id="294" r:id="rId18"/>
    <p:sldId id="277" r:id="rId19"/>
    <p:sldId id="295" r:id="rId20"/>
    <p:sldId id="296" r:id="rId21"/>
    <p:sldId id="279" r:id="rId22"/>
    <p:sldId id="280" r:id="rId23"/>
    <p:sldId id="297" r:id="rId24"/>
    <p:sldId id="298" r:id="rId25"/>
    <p:sldId id="300" r:id="rId26"/>
    <p:sldId id="301" r:id="rId27"/>
    <p:sldId id="302" r:id="rId28"/>
    <p:sldId id="303" r:id="rId29"/>
    <p:sldId id="304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7105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00C8B-FA75-48B9-A912-198AF634C3C6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09B15-2A41-40AF-9F4C-3BF89ADB3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70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09B15-2A41-40AF-9F4C-3BF89ADB36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1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156-7DE5-48D5-AF1B-15F48A8ADE31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DC0156-7DE5-48D5-AF1B-15F48A8ADE31}" type="datetimeFigureOut">
              <a:rPr lang="en-US" smtClean="0"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0CC4A97-5D27-49A5-AB2D-C95566DA87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cap="none" dirty="0" smtClean="0"/>
              <a:t>Catalytic computation</a:t>
            </a:r>
            <a:endParaRPr lang="en-US" sz="3600" cap="non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32004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Michal </a:t>
            </a:r>
            <a:r>
              <a:rPr lang="en-US" dirty="0" err="1" smtClean="0">
                <a:solidFill>
                  <a:srgbClr val="7030A0"/>
                </a:solidFill>
              </a:rPr>
              <a:t>Kouck</a:t>
            </a:r>
            <a:r>
              <a:rPr lang="cs-CZ" dirty="0" smtClean="0">
                <a:solidFill>
                  <a:srgbClr val="7030A0"/>
                </a:solidFill>
              </a:rPr>
              <a:t>ý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Charles University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Based on joint work with: </a:t>
            </a:r>
            <a:r>
              <a:rPr lang="en-US" sz="2000" dirty="0" smtClean="0">
                <a:solidFill>
                  <a:srgbClr val="7030A0"/>
                </a:solidFill>
              </a:rPr>
              <a:t>H. </a:t>
            </a:r>
            <a:r>
              <a:rPr lang="en-US" sz="2000" dirty="0" err="1" smtClean="0">
                <a:solidFill>
                  <a:srgbClr val="7030A0"/>
                </a:solidFill>
              </a:rPr>
              <a:t>Buhrman</a:t>
            </a:r>
            <a:r>
              <a:rPr lang="en-US" sz="2000" dirty="0" smtClean="0">
                <a:solidFill>
                  <a:srgbClr val="7030A0"/>
                </a:solidFill>
              </a:rPr>
              <a:t>, R. Cleve, </a:t>
            </a:r>
            <a:br>
              <a:rPr lang="en-US" sz="2000" dirty="0" smtClean="0">
                <a:solidFill>
                  <a:srgbClr val="7030A0"/>
                </a:solidFill>
              </a:rPr>
            </a:br>
            <a:r>
              <a:rPr lang="en-US" sz="2000" dirty="0" smtClean="0">
                <a:solidFill>
                  <a:srgbClr val="7030A0"/>
                </a:solidFill>
              </a:rPr>
              <a:t>B. </a:t>
            </a:r>
            <a:r>
              <a:rPr lang="en-US" sz="2000" dirty="0" err="1" smtClean="0">
                <a:solidFill>
                  <a:srgbClr val="7030A0"/>
                </a:solidFill>
              </a:rPr>
              <a:t>Loff</a:t>
            </a:r>
            <a:r>
              <a:rPr lang="en-US" sz="2000" dirty="0" smtClean="0">
                <a:solidFill>
                  <a:srgbClr val="7030A0"/>
                </a:solidFill>
              </a:rPr>
              <a:t>, F. </a:t>
            </a:r>
            <a:r>
              <a:rPr lang="en-US" sz="2000" dirty="0" err="1" smtClean="0">
                <a:solidFill>
                  <a:srgbClr val="7030A0"/>
                </a:solidFill>
              </a:rPr>
              <a:t>Speelman</a:t>
            </a:r>
            <a:r>
              <a:rPr lang="en-US" sz="2000" dirty="0" smtClean="0">
                <a:solidFill>
                  <a:srgbClr val="7030A0"/>
                </a:solidFill>
              </a:rPr>
              <a:t>, …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Studied already in </a:t>
            </a:r>
            <a:r>
              <a:rPr lang="en-US" dirty="0"/>
              <a:t>‘</a:t>
            </a:r>
            <a:r>
              <a:rPr lang="en-US" dirty="0" smtClean="0"/>
              <a:t>60-’70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Physicists interested in reversible computation as it does not have to lose energy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Erasing information always leads to release of energy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Operations of quantum computers are reversible (except for measurements)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2060"/>
                </a:solidFill>
              </a:rPr>
              <a:t>Bennet</a:t>
            </a:r>
            <a:r>
              <a:rPr lang="en-US" dirty="0">
                <a:solidFill>
                  <a:srgbClr val="002060"/>
                </a:solidFill>
              </a:rPr>
              <a:t> 80’s:</a:t>
            </a:r>
            <a:r>
              <a:rPr lang="en-US" dirty="0"/>
              <a:t> Any computation can be simulated reversibly.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	    space 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/>
              <a:t> and time </a:t>
            </a:r>
            <a:r>
              <a:rPr lang="en-US" i="1" dirty="0">
                <a:solidFill>
                  <a:srgbClr val="002060"/>
                </a:solidFill>
              </a:rPr>
              <a:t>T</a:t>
            </a:r>
            <a:r>
              <a:rPr lang="en-US" dirty="0"/>
              <a:t> 			irreversible</a:t>
            </a:r>
            <a:br>
              <a:rPr lang="en-US" dirty="0"/>
            </a:br>
            <a:r>
              <a:rPr lang="en-US" dirty="0"/>
              <a:t>		     → </a:t>
            </a:r>
            <a:br>
              <a:rPr lang="en-US" dirty="0"/>
            </a:br>
            <a:r>
              <a:rPr lang="en-US" dirty="0"/>
              <a:t>	space 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log </a:t>
            </a:r>
            <a:r>
              <a:rPr lang="en-US" i="1" dirty="0">
                <a:solidFill>
                  <a:srgbClr val="002060"/>
                </a:solidFill>
              </a:rPr>
              <a:t>T</a:t>
            </a:r>
            <a:r>
              <a:rPr lang="en-US" dirty="0"/>
              <a:t> and time </a:t>
            </a:r>
            <a:r>
              <a:rPr lang="en-US" i="1" dirty="0" smtClean="0">
                <a:solidFill>
                  <a:srgbClr val="002060"/>
                </a:solidFill>
              </a:rPr>
              <a:t>T</a:t>
            </a:r>
            <a:r>
              <a:rPr lang="en-US" baseline="30000" dirty="0" smtClean="0">
                <a:solidFill>
                  <a:srgbClr val="002060"/>
                </a:solidFill>
              </a:rPr>
              <a:t> 1+</a:t>
            </a:r>
            <a:r>
              <a:rPr lang="el-GR" baseline="30000" dirty="0" smtClean="0">
                <a:solidFill>
                  <a:srgbClr val="002060"/>
                </a:solidFill>
              </a:rPr>
              <a:t>ε</a:t>
            </a:r>
            <a:r>
              <a:rPr lang="en-US" dirty="0" smtClean="0"/>
              <a:t> </a:t>
            </a:r>
            <a:r>
              <a:rPr lang="en-US" dirty="0"/>
              <a:t>	 	</a:t>
            </a:r>
            <a:r>
              <a:rPr lang="en-US" dirty="0" smtClean="0"/>
              <a:t>reversible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Approach:</a:t>
            </a:r>
            <a:r>
              <a:rPr lang="en-US" dirty="0"/>
              <a:t> </a:t>
            </a:r>
            <a:r>
              <a:rPr lang="en-US" dirty="0" smtClean="0"/>
              <a:t>Record </a:t>
            </a:r>
            <a:r>
              <a:rPr lang="en-US" dirty="0"/>
              <a:t>history of actions taken by the Turing machine on an extra history tape.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XOR the description of actions with the content of </a:t>
            </a:r>
            <a:r>
              <a:rPr lang="en-US" dirty="0" smtClean="0"/>
              <a:t>the history tape.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Disadvantage:</a:t>
            </a:r>
            <a:r>
              <a:rPr lang="en-US" dirty="0"/>
              <a:t> </a:t>
            </a:r>
            <a:r>
              <a:rPr lang="en-US" dirty="0" smtClean="0"/>
              <a:t>History </a:t>
            </a:r>
            <a:r>
              <a:rPr lang="en-US" dirty="0"/>
              <a:t>tape has to be set to all </a:t>
            </a:r>
            <a:r>
              <a:rPr lang="en-US" dirty="0" smtClean="0"/>
              <a:t>zero </a:t>
            </a:r>
            <a:r>
              <a:rPr lang="en-US" dirty="0"/>
              <a:t>at the beginning.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200" dirty="0">
                <a:solidFill>
                  <a:srgbClr val="002060"/>
                </a:solidFill>
              </a:rPr>
              <a:t>Lange-McKenzie-</a:t>
            </a:r>
            <a:r>
              <a:rPr lang="en-US" sz="2200" dirty="0" err="1">
                <a:solidFill>
                  <a:srgbClr val="002060"/>
                </a:solidFill>
              </a:rPr>
              <a:t>Tapp</a:t>
            </a:r>
            <a:r>
              <a:rPr lang="en-US" sz="2200" dirty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90’s:</a:t>
            </a:r>
            <a:r>
              <a:rPr lang="en-US" sz="2200" dirty="0" smtClean="0"/>
              <a:t> </a:t>
            </a:r>
            <a:r>
              <a:rPr lang="en-US" sz="2200" dirty="0"/>
              <a:t>Any computation can be simulated reversibly.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/>
              <a:t>	   </a:t>
            </a:r>
            <a:r>
              <a:rPr lang="en-US" sz="2200" dirty="0" smtClean="0"/>
              <a:t>space </a:t>
            </a:r>
            <a:r>
              <a:rPr lang="en-US" sz="2200" i="1" dirty="0">
                <a:solidFill>
                  <a:srgbClr val="002060"/>
                </a:solidFill>
              </a:rPr>
              <a:t>S</a:t>
            </a:r>
            <a:r>
              <a:rPr lang="en-US" sz="2200" dirty="0"/>
              <a:t> and time </a:t>
            </a:r>
            <a:r>
              <a:rPr lang="en-US" sz="2200" i="1" dirty="0">
                <a:solidFill>
                  <a:srgbClr val="002060"/>
                </a:solidFill>
              </a:rPr>
              <a:t>T</a:t>
            </a:r>
            <a:r>
              <a:rPr lang="en-US" sz="2200" dirty="0"/>
              <a:t> 			</a:t>
            </a:r>
            <a:r>
              <a:rPr lang="en-US" sz="2200" dirty="0" smtClean="0"/>
              <a:t>	irreversible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		     → </a:t>
            </a:r>
            <a:br>
              <a:rPr lang="en-US" sz="2200" dirty="0"/>
            </a:br>
            <a:r>
              <a:rPr lang="en-US" sz="2200" dirty="0"/>
              <a:t>	 </a:t>
            </a:r>
            <a:r>
              <a:rPr lang="en-US" sz="2200" dirty="0" smtClean="0"/>
              <a:t>  space </a:t>
            </a:r>
            <a:r>
              <a:rPr lang="en-US" sz="2200" i="1" dirty="0">
                <a:solidFill>
                  <a:srgbClr val="002060"/>
                </a:solidFill>
              </a:rPr>
              <a:t>S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dirty="0"/>
              <a:t>time </a:t>
            </a:r>
            <a:r>
              <a:rPr lang="en-US" sz="2200" dirty="0" smtClean="0">
                <a:solidFill>
                  <a:srgbClr val="002060"/>
                </a:solidFill>
              </a:rPr>
              <a:t>2</a:t>
            </a:r>
            <a:r>
              <a:rPr lang="en-US" sz="2200" i="1" baseline="30000" dirty="0" smtClean="0">
                <a:solidFill>
                  <a:srgbClr val="002060"/>
                </a:solidFill>
              </a:rPr>
              <a:t>T</a:t>
            </a:r>
            <a:r>
              <a:rPr lang="en-US" sz="2200" dirty="0" smtClean="0"/>
              <a:t> 	</a:t>
            </a:r>
            <a:r>
              <a:rPr lang="en-US" sz="2200" dirty="0"/>
              <a:t>	 	</a:t>
            </a:r>
            <a:r>
              <a:rPr lang="en-US" sz="2200" dirty="0" smtClean="0"/>
              <a:t>reversible</a:t>
            </a:r>
            <a:endParaRPr lang="en-US" sz="22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200" dirty="0">
                <a:solidFill>
                  <a:srgbClr val="002060"/>
                </a:solidFill>
              </a:rPr>
              <a:t>Approach:</a:t>
            </a:r>
            <a:r>
              <a:rPr lang="en-US" sz="2200" dirty="0"/>
              <a:t> Traverse reversibly the configuration graph. </a:t>
            </a:r>
            <a:endParaRPr lang="en-US" sz="2200" dirty="0" smtClean="0"/>
          </a:p>
          <a:p>
            <a:pPr marL="0" indent="0">
              <a:spcBef>
                <a:spcPts val="2400"/>
              </a:spcBef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3600"/>
              </a:spcBef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Disadvantage:</a:t>
            </a:r>
            <a:r>
              <a:rPr lang="en-US" sz="2200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Takes long time. 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Requires clock to revert to the initial state.</a:t>
            </a:r>
            <a:endParaRPr lang="en-US" sz="2200" dirty="0"/>
          </a:p>
          <a:p>
            <a:pPr>
              <a:spcBef>
                <a:spcPts val="600"/>
              </a:spcBef>
            </a:pPr>
            <a:endParaRPr lang="en-US" sz="2200" dirty="0"/>
          </a:p>
        </p:txBody>
      </p:sp>
      <p:sp>
        <p:nvSpPr>
          <p:cNvPr id="4" name="Oval 3"/>
          <p:cNvSpPr/>
          <p:nvPr/>
        </p:nvSpPr>
        <p:spPr>
          <a:xfrm>
            <a:off x="5345897" y="448838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80359" y="486938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55497" y="448838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79297" y="529434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17497" y="452648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74697" y="452648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31897" y="452648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8497" y="529434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47512" y="5707585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70453" y="4655070"/>
            <a:ext cx="167054" cy="19050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24701" y="5026548"/>
            <a:ext cx="180580" cy="250918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837657" y="4695231"/>
            <a:ext cx="307731" cy="572738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732759" y="4664600"/>
            <a:ext cx="222738" cy="193965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031697" y="5414153"/>
            <a:ext cx="515815" cy="341054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189351" y="4705263"/>
            <a:ext cx="61546" cy="549519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250898" y="4705263"/>
            <a:ext cx="380999" cy="589084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724822" y="5446747"/>
            <a:ext cx="381001" cy="322744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222686" y="6062209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724822" y="5831407"/>
            <a:ext cx="495302" cy="257178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5564972" y="4343400"/>
            <a:ext cx="2359828" cy="1597548"/>
          </a:xfrm>
          <a:custGeom>
            <a:avLst/>
            <a:gdLst>
              <a:gd name="connsiteX0" fmla="*/ 0 w 2359828"/>
              <a:gd name="connsiteY0" fmla="*/ 159273 h 1597548"/>
              <a:gd name="connsiteX1" fmla="*/ 128588 w 2359828"/>
              <a:gd name="connsiteY1" fmla="*/ 359298 h 1597548"/>
              <a:gd name="connsiteX2" fmla="*/ 447675 w 2359828"/>
              <a:gd name="connsiteY2" fmla="*/ 6873 h 1597548"/>
              <a:gd name="connsiteX3" fmla="*/ 690563 w 2359828"/>
              <a:gd name="connsiteY3" fmla="*/ 164035 h 1597548"/>
              <a:gd name="connsiteX4" fmla="*/ 285750 w 2359828"/>
              <a:gd name="connsiteY4" fmla="*/ 616473 h 1597548"/>
              <a:gd name="connsiteX5" fmla="*/ 490538 w 2359828"/>
              <a:gd name="connsiteY5" fmla="*/ 883173 h 1597548"/>
              <a:gd name="connsiteX6" fmla="*/ 1081088 w 2359828"/>
              <a:gd name="connsiteY6" fmla="*/ 1297510 h 1597548"/>
              <a:gd name="connsiteX7" fmla="*/ 1452563 w 2359828"/>
              <a:gd name="connsiteY7" fmla="*/ 1030810 h 1597548"/>
              <a:gd name="connsiteX8" fmla="*/ 1052513 w 2359828"/>
              <a:gd name="connsiteY8" fmla="*/ 254523 h 1597548"/>
              <a:gd name="connsiteX9" fmla="*/ 1281113 w 2359828"/>
              <a:gd name="connsiteY9" fmla="*/ 59260 h 1597548"/>
              <a:gd name="connsiteX10" fmla="*/ 1533525 w 2359828"/>
              <a:gd name="connsiteY10" fmla="*/ 564085 h 1597548"/>
              <a:gd name="connsiteX11" fmla="*/ 1566863 w 2359828"/>
              <a:gd name="connsiteY11" fmla="*/ 87835 h 1597548"/>
              <a:gd name="connsiteX12" fmla="*/ 1843088 w 2359828"/>
              <a:gd name="connsiteY12" fmla="*/ 173560 h 1597548"/>
              <a:gd name="connsiteX13" fmla="*/ 1762125 w 2359828"/>
              <a:gd name="connsiteY13" fmla="*/ 630760 h 1597548"/>
              <a:gd name="connsiteX14" fmla="*/ 2057400 w 2359828"/>
              <a:gd name="connsiteY14" fmla="*/ 97360 h 1597548"/>
              <a:gd name="connsiteX15" fmla="*/ 2352675 w 2359828"/>
              <a:gd name="connsiteY15" fmla="*/ 216423 h 1597548"/>
              <a:gd name="connsiteX16" fmla="*/ 1743075 w 2359828"/>
              <a:gd name="connsiteY16" fmla="*/ 1173685 h 1597548"/>
              <a:gd name="connsiteX17" fmla="*/ 1304925 w 2359828"/>
              <a:gd name="connsiteY17" fmla="*/ 1449910 h 1597548"/>
              <a:gd name="connsiteX18" fmla="*/ 1747838 w 2359828"/>
              <a:gd name="connsiteY18" fmla="*/ 1597548 h 159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59828" h="1597548">
                <a:moveTo>
                  <a:pt x="0" y="159273"/>
                </a:moveTo>
                <a:cubicBezTo>
                  <a:pt x="26988" y="271985"/>
                  <a:pt x="53976" y="384698"/>
                  <a:pt x="128588" y="359298"/>
                </a:cubicBezTo>
                <a:cubicBezTo>
                  <a:pt x="203200" y="333898"/>
                  <a:pt x="354013" y="39417"/>
                  <a:pt x="447675" y="6873"/>
                </a:cubicBezTo>
                <a:cubicBezTo>
                  <a:pt x="541338" y="-25671"/>
                  <a:pt x="717551" y="62435"/>
                  <a:pt x="690563" y="164035"/>
                </a:cubicBezTo>
                <a:cubicBezTo>
                  <a:pt x="663575" y="265635"/>
                  <a:pt x="319088" y="496617"/>
                  <a:pt x="285750" y="616473"/>
                </a:cubicBezTo>
                <a:cubicBezTo>
                  <a:pt x="252413" y="736329"/>
                  <a:pt x="357982" y="769667"/>
                  <a:pt x="490538" y="883173"/>
                </a:cubicBezTo>
                <a:cubicBezTo>
                  <a:pt x="623094" y="996679"/>
                  <a:pt x="920751" y="1272904"/>
                  <a:pt x="1081088" y="1297510"/>
                </a:cubicBezTo>
                <a:cubicBezTo>
                  <a:pt x="1241426" y="1322116"/>
                  <a:pt x="1457325" y="1204641"/>
                  <a:pt x="1452563" y="1030810"/>
                </a:cubicBezTo>
                <a:cubicBezTo>
                  <a:pt x="1447801" y="856979"/>
                  <a:pt x="1081088" y="416448"/>
                  <a:pt x="1052513" y="254523"/>
                </a:cubicBezTo>
                <a:cubicBezTo>
                  <a:pt x="1023938" y="92598"/>
                  <a:pt x="1200944" y="7666"/>
                  <a:pt x="1281113" y="59260"/>
                </a:cubicBezTo>
                <a:cubicBezTo>
                  <a:pt x="1361282" y="110854"/>
                  <a:pt x="1485900" y="559323"/>
                  <a:pt x="1533525" y="564085"/>
                </a:cubicBezTo>
                <a:cubicBezTo>
                  <a:pt x="1581150" y="568847"/>
                  <a:pt x="1515269" y="152922"/>
                  <a:pt x="1566863" y="87835"/>
                </a:cubicBezTo>
                <a:cubicBezTo>
                  <a:pt x="1618457" y="22748"/>
                  <a:pt x="1810544" y="83072"/>
                  <a:pt x="1843088" y="173560"/>
                </a:cubicBezTo>
                <a:cubicBezTo>
                  <a:pt x="1875632" y="264048"/>
                  <a:pt x="1726406" y="643460"/>
                  <a:pt x="1762125" y="630760"/>
                </a:cubicBezTo>
                <a:cubicBezTo>
                  <a:pt x="1797844" y="618060"/>
                  <a:pt x="1958975" y="166416"/>
                  <a:pt x="2057400" y="97360"/>
                </a:cubicBezTo>
                <a:cubicBezTo>
                  <a:pt x="2155825" y="28304"/>
                  <a:pt x="2405062" y="37036"/>
                  <a:pt x="2352675" y="216423"/>
                </a:cubicBezTo>
                <a:cubicBezTo>
                  <a:pt x="2300288" y="395810"/>
                  <a:pt x="1917700" y="968104"/>
                  <a:pt x="1743075" y="1173685"/>
                </a:cubicBezTo>
                <a:cubicBezTo>
                  <a:pt x="1568450" y="1379266"/>
                  <a:pt x="1304131" y="1379266"/>
                  <a:pt x="1304925" y="1449910"/>
                </a:cubicBezTo>
                <a:cubicBezTo>
                  <a:pt x="1305719" y="1520554"/>
                  <a:pt x="1674019" y="1572942"/>
                  <a:pt x="1747838" y="1597548"/>
                </a:cubicBezTo>
              </a:path>
            </a:pathLst>
          </a:custGeom>
          <a:noFill/>
          <a:ln>
            <a:solidFill>
              <a:schemeClr val="accent6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6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circuits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err="1" smtClean="0"/>
              <a:t>Toffoli</a:t>
            </a:r>
            <a:r>
              <a:rPr lang="en-US" dirty="0" smtClean="0"/>
              <a:t> gate</a:t>
            </a:r>
            <a:endParaRPr lang="cs-CZ" dirty="0" smtClean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 smtClean="0"/>
              <a:t>b=1, c=1    →   NOT</a:t>
            </a:r>
          </a:p>
          <a:p>
            <a:pPr>
              <a:spcBef>
                <a:spcPts val="600"/>
              </a:spcBef>
            </a:pPr>
            <a:r>
              <a:rPr lang="en-US" dirty="0"/>
              <a:t>c=0 </a:t>
            </a:r>
            <a:r>
              <a:rPr lang="en-US" dirty="0" smtClean="0"/>
              <a:t>	         →   AND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 Can simulate arbitrary Boolean circuits.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Disadvantage: </a:t>
            </a:r>
            <a:r>
              <a:rPr lang="en-US" dirty="0" smtClean="0"/>
              <a:t>Needs a particular setting of auxiliary bits.</a:t>
            </a:r>
            <a:endParaRPr lang="cs-CZ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509405" y="2438400"/>
            <a:ext cx="0" cy="1143000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66607" y="2405400"/>
            <a:ext cx="0" cy="1143000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23807" y="2405400"/>
            <a:ext cx="0" cy="1143000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466205" y="2933700"/>
            <a:ext cx="86400" cy="86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23082" y="2923500"/>
            <a:ext cx="86400" cy="86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Or 10"/>
          <p:cNvSpPr/>
          <p:nvPr/>
        </p:nvSpPr>
        <p:spPr>
          <a:xfrm>
            <a:off x="6281281" y="2839741"/>
            <a:ext cx="263127" cy="263124"/>
          </a:xfrm>
          <a:prstGeom prst="flowChar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6"/>
          </p:cNvCxnSpPr>
          <p:nvPr/>
        </p:nvCxnSpPr>
        <p:spPr>
          <a:xfrm flipV="1">
            <a:off x="5552605" y="2966700"/>
            <a:ext cx="871202" cy="10200"/>
          </a:xfrm>
          <a:prstGeom prst="line">
            <a:avLst/>
          </a:prstGeom>
          <a:ln w="1524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0" y="3593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    b     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25208" y="198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    b     c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⊕ (a &amp; 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Branching programs, straight-line programs …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2060"/>
                </a:solidFill>
              </a:rPr>
              <a:t>Barrington 88: </a:t>
            </a:r>
            <a:r>
              <a:rPr lang="en-US" dirty="0"/>
              <a:t>P</a:t>
            </a:r>
            <a:r>
              <a:rPr lang="en-US" dirty="0" smtClean="0"/>
              <a:t>ermutation branching programs of width five can evaluate Boolean formula.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2060"/>
                </a:solidFill>
              </a:rPr>
              <a:t>Ben-Or &amp; Cleve’89: </a:t>
            </a:r>
            <a:r>
              <a:rPr lang="en-US" dirty="0" smtClean="0"/>
              <a:t>Straight-line programs with three registers can evaluate formula over arbitrary ring R(+,∙).</a:t>
            </a:r>
            <a:endParaRPr lang="cs-CZ" dirty="0" smtClean="0"/>
          </a:p>
          <a:p>
            <a:pPr>
              <a:spcBef>
                <a:spcPts val="600"/>
              </a:spcBef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40194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98884" y="432798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87968" y="46290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32798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7846" y="4662091"/>
            <a:ext cx="484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7558" y="466947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5069587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i="1" baseline="-25000" dirty="0" smtClean="0">
                <a:solidFill>
                  <a:srgbClr val="002060"/>
                </a:solidFill>
              </a:rPr>
              <a:t>1</a:t>
            </a:r>
            <a:endParaRPr lang="en-US" sz="2000" i="1" baseline="-250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0862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i="1" baseline="-25000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50862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i="1" baseline="-250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56196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i="1" baseline="-25000" dirty="0" smtClean="0">
                <a:solidFill>
                  <a:srgbClr val="002060"/>
                </a:solidFill>
              </a:rPr>
              <a:t>8</a:t>
            </a:r>
            <a:endParaRPr lang="en-US" sz="2000" i="1" baseline="-25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56196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i="1" baseline="-25000" dirty="0" smtClean="0">
                <a:solidFill>
                  <a:srgbClr val="002060"/>
                </a:solidFill>
              </a:rPr>
              <a:t>1</a:t>
            </a:r>
            <a:endParaRPr lang="en-US" sz="2000" i="1" baseline="-25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48576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i="1" baseline="-25000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33800" y="485769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i="1" baseline="-25000" dirty="0" smtClean="0">
                <a:solidFill>
                  <a:srgbClr val="002060"/>
                </a:solidFill>
              </a:rPr>
              <a:t>1</a:t>
            </a:r>
            <a:endParaRPr lang="en-US" sz="2000" i="1" baseline="-25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468618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i="1" baseline="-250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7000" y="529578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+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219200" y="4952239"/>
            <a:ext cx="222738" cy="21025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594338" y="4954405"/>
            <a:ext cx="191234" cy="239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635368" y="4576575"/>
            <a:ext cx="228602" cy="16822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057398" y="4308469"/>
            <a:ext cx="228602" cy="16822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247900" y="4954405"/>
            <a:ext cx="109106" cy="27408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2443596" y="4952239"/>
            <a:ext cx="410972" cy="46815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667000" y="5547183"/>
            <a:ext cx="187568" cy="186687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006968" y="5553689"/>
            <a:ext cx="152400" cy="18018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2018634" y="4584882"/>
            <a:ext cx="331443" cy="23221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2933700" y="4584599"/>
            <a:ext cx="73268" cy="22925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505200" y="4844446"/>
            <a:ext cx="92318" cy="16564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3713284" y="4857691"/>
            <a:ext cx="208084" cy="13221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3133543" y="4568774"/>
            <a:ext cx="447857" cy="214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2514600" y="4262654"/>
            <a:ext cx="447857" cy="2140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400850" y="3835106"/>
            <a:ext cx="0" cy="26123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105400" y="3540710"/>
            <a:ext cx="35052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 using instructions of the form:  </a:t>
            </a:r>
          </a:p>
          <a:p>
            <a:pPr algn="ctr">
              <a:spcBef>
                <a:spcPts val="1800"/>
              </a:spcBef>
            </a:pPr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← </a:t>
            </a:r>
            <a:r>
              <a:rPr lang="en-US" sz="2400" dirty="0" err="1"/>
              <a:t>r</a:t>
            </a:r>
            <a:r>
              <a:rPr lang="en-US" sz="2400" baseline="-25000" dirty="0" err="1"/>
              <a:t>i</a:t>
            </a:r>
            <a:r>
              <a:rPr lang="en-US" sz="2400" dirty="0"/>
              <a:t> </a:t>
            </a:r>
            <a:r>
              <a:rPr lang="en-US" sz="2400" dirty="0" smtClean="0"/>
              <a:t>+ </a:t>
            </a:r>
            <a:r>
              <a:rPr lang="en-US" sz="2400" dirty="0" err="1"/>
              <a:t>r</a:t>
            </a:r>
            <a:r>
              <a:rPr lang="en-US" sz="2400" baseline="-25000" dirty="0" err="1"/>
              <a:t>j</a:t>
            </a:r>
            <a:r>
              <a:rPr lang="en-US" sz="2400" dirty="0"/>
              <a:t> *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k</a:t>
            </a:r>
            <a:endParaRPr lang="en-US" sz="2400" baseline="-25000" dirty="0" smtClean="0"/>
          </a:p>
          <a:p>
            <a:pPr algn="ctr">
              <a:spcBef>
                <a:spcPts val="1800"/>
              </a:spcBef>
            </a:pPr>
            <a:r>
              <a:rPr lang="en-US" sz="2400" dirty="0" smtClean="0"/>
              <a:t>or</a:t>
            </a:r>
          </a:p>
          <a:p>
            <a:pPr algn="ctr">
              <a:spcBef>
                <a:spcPts val="1800"/>
              </a:spcBef>
            </a:pPr>
            <a:r>
              <a:rPr lang="en-US" sz="2400" dirty="0" err="1" smtClean="0"/>
              <a:t>r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← </a:t>
            </a:r>
            <a:r>
              <a:rPr lang="en-US" sz="2400" dirty="0" err="1"/>
              <a:t>r</a:t>
            </a:r>
            <a:r>
              <a:rPr lang="en-US" sz="2400" baseline="-25000" dirty="0" err="1"/>
              <a:t>i</a:t>
            </a:r>
            <a:r>
              <a:rPr lang="en-US" sz="2400" dirty="0"/>
              <a:t> –</a:t>
            </a:r>
            <a:r>
              <a:rPr lang="en-US" sz="2400" dirty="0" smtClean="0"/>
              <a:t> </a:t>
            </a:r>
            <a:r>
              <a:rPr lang="en-US" sz="2400" dirty="0" err="1"/>
              <a:t>r</a:t>
            </a:r>
            <a:r>
              <a:rPr lang="en-US" sz="2400" baseline="-25000" dirty="0" err="1"/>
              <a:t>j</a:t>
            </a:r>
            <a:r>
              <a:rPr lang="en-US" sz="2400" dirty="0"/>
              <a:t> *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k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4302370" y="462918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78787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Ben-Or &amp; Cleve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Formula of depth </a:t>
            </a:r>
            <a:r>
              <a:rPr lang="en-US" i="1" dirty="0" smtClean="0">
                <a:solidFill>
                  <a:srgbClr val="002060"/>
                </a:solidFill>
              </a:rPr>
              <a:t>d</a:t>
            </a:r>
            <a:r>
              <a:rPr lang="en-US" dirty="0" smtClean="0"/>
              <a:t> → program with </a:t>
            </a:r>
            <a:r>
              <a:rPr lang="en-US" dirty="0" smtClean="0">
                <a:solidFill>
                  <a:srgbClr val="002060"/>
                </a:solidFill>
              </a:rPr>
              <a:t>4</a:t>
            </a:r>
            <a:r>
              <a:rPr lang="en-US" i="1" baseline="30000" dirty="0" smtClean="0">
                <a:solidFill>
                  <a:srgbClr val="002060"/>
                </a:solidFill>
              </a:rPr>
              <a:t>d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instructions</a:t>
            </a:r>
            <a:endParaRPr lang="cs-CZ" dirty="0" smtClean="0"/>
          </a:p>
          <a:p>
            <a:pPr lvl="1"/>
            <a:endParaRPr lang="en-US" dirty="0" smtClean="0"/>
          </a:p>
          <a:p>
            <a:pPr marL="731520" lvl="1" indent="-457200">
              <a:spcBef>
                <a:spcPts val="376"/>
              </a:spcBef>
              <a:buFont typeface="+mj-lt"/>
              <a:buAutoNum type="arabicPeriod"/>
            </a:pPr>
            <a:r>
              <a:rPr lang="en-US" sz="2400" i="1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←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 *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  <a:p>
            <a:pPr marL="731520" lvl="1" indent="-457200">
              <a:spcBef>
                <a:spcPts val="376"/>
              </a:spcBef>
              <a:buFont typeface="+mj-lt"/>
              <a:buAutoNum type="arabicPeriod"/>
            </a:pP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←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 *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  <a:p>
            <a:pPr marL="0" indent="0">
              <a:spcBef>
                <a:spcPts val="376"/>
              </a:spcBef>
              <a:buNone/>
            </a:pPr>
            <a:endParaRPr lang="en-US" dirty="0"/>
          </a:p>
          <a:p>
            <a:pPr marL="731520" lvl="1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i="1" dirty="0" smtClean="0"/>
              <a:t>r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← </a:t>
            </a:r>
            <a:r>
              <a:rPr lang="en-US" sz="2400" i="1" dirty="0"/>
              <a:t>r</a:t>
            </a:r>
            <a:r>
              <a:rPr lang="en-US" sz="2400" baseline="-25000" dirty="0"/>
              <a:t>3</a:t>
            </a:r>
            <a:r>
              <a:rPr lang="en-US" sz="2400" dirty="0"/>
              <a:t> +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 *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  <a:p>
            <a:pPr marL="731520" lvl="1" indent="-457200">
              <a:spcBef>
                <a:spcPts val="376"/>
              </a:spcBef>
              <a:buFont typeface="+mj-lt"/>
              <a:buAutoNum type="arabicPeriod"/>
            </a:pP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←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r</a:t>
            </a:r>
            <a:r>
              <a:rPr lang="en-US" sz="2400" baseline="-25000" dirty="0"/>
              <a:t>3</a:t>
            </a:r>
            <a:r>
              <a:rPr lang="en-US" sz="2400" dirty="0"/>
              <a:t> *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  <a:p>
            <a:pPr marL="731520" lvl="1" indent="-457200">
              <a:spcBef>
                <a:spcPts val="376"/>
              </a:spcBef>
              <a:buFont typeface="+mj-lt"/>
              <a:buAutoNum type="arabicPeriod"/>
            </a:pPr>
            <a:r>
              <a:rPr lang="en-US" sz="2400" i="1" dirty="0"/>
              <a:t>r</a:t>
            </a:r>
            <a:r>
              <a:rPr lang="en-US" sz="2400" baseline="-25000" dirty="0"/>
              <a:t>3</a:t>
            </a:r>
            <a:r>
              <a:rPr lang="en-US" sz="2400" dirty="0"/>
              <a:t> ← </a:t>
            </a:r>
            <a:r>
              <a:rPr lang="en-US" sz="2400" i="1" dirty="0"/>
              <a:t>r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  <a:r>
              <a:rPr lang="en-US" sz="2400" dirty="0" smtClean="0"/>
              <a:t>–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 * 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  <a:p>
            <a:pPr marL="731520" lvl="1" indent="-457200">
              <a:spcBef>
                <a:spcPts val="376"/>
              </a:spcBef>
              <a:buFont typeface="+mj-lt"/>
              <a:buAutoNum type="arabicPeriod"/>
            </a:pP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←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–</a:t>
            </a:r>
            <a:r>
              <a:rPr lang="en-US" sz="2400" dirty="0" smtClean="0"/>
              <a:t> </a:t>
            </a:r>
            <a:r>
              <a:rPr lang="en-US" sz="2400" i="1" dirty="0"/>
              <a:t>r</a:t>
            </a:r>
            <a:r>
              <a:rPr lang="en-US" sz="2400" baseline="-25000" dirty="0"/>
              <a:t>3</a:t>
            </a:r>
            <a:r>
              <a:rPr lang="en-US" sz="2400" dirty="0"/>
              <a:t> * </a:t>
            </a:r>
            <a:r>
              <a:rPr lang="en-US" sz="2400" i="1" dirty="0"/>
              <a:t>g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514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←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 * (</a:t>
            </a:r>
            <a:r>
              <a:rPr lang="en-US" sz="2400" i="1" dirty="0" smtClean="0"/>
              <a:t>f</a:t>
            </a:r>
            <a:r>
              <a:rPr lang="en-US" sz="2400" dirty="0" smtClean="0"/>
              <a:t> + </a:t>
            </a:r>
            <a:r>
              <a:rPr lang="en-US" sz="2400" i="1" dirty="0" smtClean="0"/>
              <a:t>g</a:t>
            </a:r>
            <a:r>
              <a:rPr lang="en-US" sz="2400" dirty="0"/>
              <a:t>)(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4343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← </a:t>
            </a:r>
            <a:r>
              <a:rPr lang="en-US" sz="2400" i="1" dirty="0"/>
              <a:t>r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 * (</a:t>
            </a:r>
            <a:r>
              <a:rPr lang="en-US" sz="2400" i="1" dirty="0" smtClean="0"/>
              <a:t>f</a:t>
            </a:r>
            <a:r>
              <a:rPr lang="en-US" sz="2400" dirty="0" smtClean="0"/>
              <a:t> * </a:t>
            </a:r>
            <a:r>
              <a:rPr lang="en-US" sz="2400" i="1" dirty="0" smtClean="0"/>
              <a:t>g</a:t>
            </a:r>
            <a:r>
              <a:rPr lang="en-US" sz="2400" dirty="0"/>
              <a:t>)(</a:t>
            </a:r>
            <a:r>
              <a:rPr lang="en-US" sz="2400" i="1" dirty="0"/>
              <a:t>x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85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Straight-line program on a register machine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Input registers: </a:t>
            </a:r>
            <a:r>
              <a:rPr lang="en-US" i="1" dirty="0" smtClean="0">
                <a:solidFill>
                  <a:srgbClr val="002060"/>
                </a:solidFill>
              </a:rPr>
              <a:t>x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2060"/>
                </a:solidFill>
              </a:rPr>
              <a:t>x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/>
              <a:t>, …, </a:t>
            </a:r>
            <a:r>
              <a:rPr lang="en-US" i="1" dirty="0" err="1" smtClean="0">
                <a:solidFill>
                  <a:srgbClr val="002060"/>
                </a:solidFill>
              </a:rPr>
              <a:t>x</a:t>
            </a:r>
            <a:r>
              <a:rPr lang="en-US" i="1" baseline="-25000" dirty="0" err="1" smtClean="0">
                <a:solidFill>
                  <a:srgbClr val="002060"/>
                </a:solidFill>
              </a:rPr>
              <a:t>n</a:t>
            </a:r>
            <a:endParaRPr lang="en-US" i="1" baseline="-25000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Working registers</a:t>
            </a:r>
            <a:r>
              <a:rPr lang="en-US" dirty="0"/>
              <a:t>: </a:t>
            </a:r>
            <a:r>
              <a:rPr lang="en-US" i="1" dirty="0" smtClean="0">
                <a:solidFill>
                  <a:srgbClr val="002060"/>
                </a:solidFill>
              </a:rPr>
              <a:t>r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/>
              <a:t>, </a:t>
            </a:r>
            <a:r>
              <a:rPr lang="en-US" i="1" dirty="0" smtClean="0">
                <a:solidFill>
                  <a:srgbClr val="002060"/>
                </a:solidFill>
              </a:rPr>
              <a:t>r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/>
              <a:t>, …, </a:t>
            </a:r>
            <a:r>
              <a:rPr lang="en-US" i="1" dirty="0" err="1" smtClean="0">
                <a:solidFill>
                  <a:srgbClr val="002060"/>
                </a:solidFill>
              </a:rPr>
              <a:t>r</a:t>
            </a:r>
            <a:r>
              <a:rPr lang="en-US" i="1" baseline="-25000" dirty="0" err="1" smtClean="0">
                <a:solidFill>
                  <a:srgbClr val="002060"/>
                </a:solidFill>
              </a:rPr>
              <a:t>m</a:t>
            </a:r>
            <a:endParaRPr lang="cs-CZ" i="1" baseline="-250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Instructions: </a:t>
            </a:r>
            <a:r>
              <a:rPr lang="en-US" i="1" dirty="0" err="1">
                <a:solidFill>
                  <a:srgbClr val="002060"/>
                </a:solidFill>
              </a:rPr>
              <a:t>r</a:t>
            </a:r>
            <a:r>
              <a:rPr lang="en-US" i="1" baseline="-25000" dirty="0" err="1">
                <a:solidFill>
                  <a:srgbClr val="002060"/>
                </a:solidFill>
              </a:rPr>
              <a:t>i</a:t>
            </a:r>
            <a:r>
              <a:rPr lang="en-US" dirty="0"/>
              <a:t> ← </a:t>
            </a:r>
            <a:r>
              <a:rPr lang="en-US" i="1" dirty="0" err="1">
                <a:solidFill>
                  <a:srgbClr val="002060"/>
                </a:solidFill>
              </a:rPr>
              <a:t>r</a:t>
            </a:r>
            <a:r>
              <a:rPr lang="en-US" i="1" baseline="-25000" dirty="0" err="1">
                <a:solidFill>
                  <a:srgbClr val="002060"/>
                </a:solidFill>
              </a:rPr>
              <a:t>i</a:t>
            </a:r>
            <a:r>
              <a:rPr lang="en-US" dirty="0"/>
              <a:t> ±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2060"/>
                </a:solidFill>
              </a:rPr>
              <a:t>u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smtClean="0">
                <a:solidFill>
                  <a:srgbClr val="002060"/>
                </a:solidFill>
              </a:rPr>
              <a:t>v	         u</a:t>
            </a:r>
            <a:r>
              <a:rPr lang="en-US" dirty="0" smtClean="0"/>
              <a:t>,</a:t>
            </a:r>
            <a:r>
              <a:rPr lang="en-US" i="1" dirty="0" smtClean="0">
                <a:solidFill>
                  <a:srgbClr val="002060"/>
                </a:solidFill>
              </a:rPr>
              <a:t> v </a:t>
            </a:r>
            <a:r>
              <a:rPr lang="en-US" i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∊ {</a:t>
            </a:r>
            <a:r>
              <a:rPr lang="en-US" i="1" dirty="0">
                <a:solidFill>
                  <a:srgbClr val="002060"/>
                </a:solidFill>
              </a:rPr>
              <a:t>x</a:t>
            </a:r>
            <a:r>
              <a:rPr lang="en-US" baseline="-25000" dirty="0">
                <a:solidFill>
                  <a:srgbClr val="002060"/>
                </a:solidFill>
              </a:rPr>
              <a:t>1</a:t>
            </a:r>
            <a:r>
              <a:rPr lang="en-US" dirty="0"/>
              <a:t>, </a:t>
            </a:r>
            <a:r>
              <a:rPr lang="en-US" dirty="0" smtClean="0"/>
              <a:t>…, </a:t>
            </a:r>
            <a:r>
              <a:rPr lang="en-US" i="1" dirty="0" err="1" smtClean="0">
                <a:solidFill>
                  <a:srgbClr val="002060"/>
                </a:solidFill>
              </a:rPr>
              <a:t>x</a:t>
            </a:r>
            <a:r>
              <a:rPr lang="en-US" i="1" baseline="-25000" dirty="0" err="1" smtClean="0">
                <a:solidFill>
                  <a:srgbClr val="002060"/>
                </a:solidFill>
              </a:rPr>
              <a:t>n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2060"/>
                </a:solidFill>
              </a:rPr>
              <a:t>r</a:t>
            </a:r>
            <a:r>
              <a:rPr lang="en-US" baseline="-25000" dirty="0">
                <a:solidFill>
                  <a:srgbClr val="002060"/>
                </a:solidFill>
              </a:rPr>
              <a:t>1</a:t>
            </a:r>
            <a:r>
              <a:rPr lang="en-US" dirty="0" smtClean="0"/>
              <a:t>, </a:t>
            </a:r>
            <a:r>
              <a:rPr lang="en-US" dirty="0"/>
              <a:t>…, </a:t>
            </a:r>
            <a:r>
              <a:rPr lang="en-US" i="1" dirty="0" err="1">
                <a:solidFill>
                  <a:srgbClr val="002060"/>
                </a:solidFill>
              </a:rPr>
              <a:t>r</a:t>
            </a:r>
            <a:r>
              <a:rPr lang="en-US" i="1" baseline="-25000" dirty="0" err="1">
                <a:solidFill>
                  <a:srgbClr val="002060"/>
                </a:solidFill>
              </a:rPr>
              <a:t>m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}</a:t>
            </a:r>
            <a:endParaRPr lang="en-US" baseline="-25000" dirty="0"/>
          </a:p>
          <a:p>
            <a:pPr>
              <a:spcBef>
                <a:spcPts val="600"/>
              </a:spcBef>
            </a:pPr>
            <a:endParaRPr lang="cs-CZ" i="1" baseline="-25000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Def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n-US" dirty="0" smtClean="0"/>
              <a:t> Program </a:t>
            </a:r>
            <a:r>
              <a:rPr lang="en-US" i="1" dirty="0" smtClean="0">
                <a:solidFill>
                  <a:srgbClr val="002060"/>
                </a:solidFill>
              </a:rPr>
              <a:t>P</a:t>
            </a:r>
            <a:r>
              <a:rPr lang="en-US" dirty="0" smtClean="0"/>
              <a:t> computes a function </a:t>
            </a:r>
            <a:r>
              <a:rPr lang="en-US" i="1" dirty="0" smtClean="0">
                <a:solidFill>
                  <a:srgbClr val="002060"/>
                </a:solidFill>
              </a:rPr>
              <a:t>f</a:t>
            </a:r>
            <a:r>
              <a:rPr lang="en-US" dirty="0" smtClean="0"/>
              <a:t> transparently if it causes:</a:t>
            </a:r>
          </a:p>
          <a:p>
            <a:pPr marL="0" lvl="1" indent="0" algn="ctr">
              <a:spcBef>
                <a:spcPts val="1800"/>
              </a:spcBef>
              <a:buNone/>
            </a:pPr>
            <a:r>
              <a:rPr lang="en-US" sz="2400" i="1" dirty="0" smtClean="0"/>
              <a:t>r</a:t>
            </a:r>
            <a:r>
              <a:rPr lang="en-US" sz="2400" baseline="-25000" dirty="0"/>
              <a:t>1</a:t>
            </a:r>
            <a:r>
              <a:rPr lang="en-US" sz="2400" dirty="0" smtClean="0"/>
              <a:t> </a:t>
            </a:r>
            <a:r>
              <a:rPr lang="en-US" sz="2400" dirty="0"/>
              <a:t>← </a:t>
            </a:r>
            <a:r>
              <a:rPr lang="en-US" sz="2400" i="1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>
                <a:solidFill>
                  <a:srgbClr val="002060"/>
                </a:solidFill>
              </a:rPr>
              <a:t>x</a:t>
            </a:r>
            <a:r>
              <a:rPr lang="en-US" sz="2400" baseline="-25000" dirty="0">
                <a:solidFill>
                  <a:srgbClr val="002060"/>
                </a:solidFill>
              </a:rPr>
              <a:t>1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002060"/>
                </a:solidFill>
              </a:rPr>
              <a:t>x</a:t>
            </a:r>
            <a:r>
              <a:rPr lang="en-US" sz="2400" baseline="-25000" dirty="0">
                <a:solidFill>
                  <a:srgbClr val="002060"/>
                </a:solidFill>
              </a:rPr>
              <a:t>2</a:t>
            </a:r>
            <a:r>
              <a:rPr lang="en-US" sz="2400" dirty="0"/>
              <a:t>, …, </a:t>
            </a:r>
            <a:r>
              <a:rPr lang="en-US" sz="2400" i="1" dirty="0" err="1" smtClean="0">
                <a:solidFill>
                  <a:srgbClr val="002060"/>
                </a:solidFill>
              </a:rPr>
              <a:t>x</a:t>
            </a:r>
            <a:r>
              <a:rPr lang="en-US" sz="2400" i="1" baseline="-25000" dirty="0" err="1" smtClean="0">
                <a:solidFill>
                  <a:srgbClr val="002060"/>
                </a:solidFill>
              </a:rPr>
              <a:t>n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regardless of the initial values of working registers </a:t>
            </a:r>
            <a:r>
              <a:rPr lang="en-US" i="1" dirty="0" smtClean="0">
                <a:solidFill>
                  <a:srgbClr val="002060"/>
                </a:solidFill>
              </a:rPr>
              <a:t>r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/>
              <a:t>, </a:t>
            </a:r>
            <a:r>
              <a:rPr lang="en-US" dirty="0" smtClean="0"/>
              <a:t>…, </a:t>
            </a:r>
            <a:r>
              <a:rPr lang="en-US" i="1" dirty="0">
                <a:solidFill>
                  <a:srgbClr val="002060"/>
                </a:solidFill>
              </a:rPr>
              <a:t>r</a:t>
            </a:r>
            <a:r>
              <a:rPr lang="en-US" i="1" baseline="-25000" dirty="0">
                <a:solidFill>
                  <a:srgbClr val="002060"/>
                </a:solidFill>
              </a:rPr>
              <a:t>m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cs-CZ" i="1" baseline="-25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Ben-Or &amp; Cleve:</a:t>
            </a:r>
            <a:r>
              <a:rPr lang="en-US" sz="2000" dirty="0" smtClean="0"/>
              <a:t> Formulas can be computed transparently.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 err="1" smtClean="0">
                <a:solidFill>
                  <a:srgbClr val="002060"/>
                </a:solidFill>
              </a:rPr>
              <a:t>Thm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  <a:r>
              <a:rPr lang="en-US" sz="2000" dirty="0" smtClean="0"/>
              <a:t> Functions in TC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can be computed transparently over </a:t>
            </a:r>
            <a:r>
              <a:rPr lang="en-US" sz="2000" b="1" dirty="0" err="1" smtClean="0"/>
              <a:t>Z</a:t>
            </a:r>
            <a:r>
              <a:rPr lang="en-US" sz="2000" i="1" baseline="-25000" dirty="0" err="1" smtClean="0">
                <a:solidFill>
                  <a:srgbClr val="002060"/>
                </a:solidFill>
              </a:rPr>
              <a:t>p</a:t>
            </a:r>
            <a:r>
              <a:rPr lang="en-US" sz="2000" dirty="0" smtClean="0"/>
              <a:t>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 err="1">
                <a:solidFill>
                  <a:srgbClr val="002060"/>
                </a:solidFill>
              </a:rPr>
              <a:t>Thm</a:t>
            </a:r>
            <a:r>
              <a:rPr lang="en-US" sz="2000" dirty="0">
                <a:solidFill>
                  <a:srgbClr val="002060"/>
                </a:solidFill>
              </a:rPr>
              <a:t>:</a:t>
            </a:r>
            <a:r>
              <a:rPr lang="en-US" sz="2000" dirty="0"/>
              <a:t> Functions </a:t>
            </a:r>
            <a:r>
              <a:rPr lang="en-US" sz="2000" dirty="0" smtClean="0"/>
              <a:t>that have polynomial-size arithmetic circuits of polynomial degree can </a:t>
            </a:r>
            <a:r>
              <a:rPr lang="en-US" sz="2000" dirty="0"/>
              <a:t>be computed </a:t>
            </a:r>
            <a:r>
              <a:rPr lang="en-US" sz="2000" dirty="0" smtClean="0"/>
              <a:t>transparently (</a:t>
            </a:r>
            <a:r>
              <a:rPr lang="en-US" sz="2000" dirty="0" err="1" smtClean="0"/>
              <a:t>Valiant’s</a:t>
            </a:r>
            <a:r>
              <a:rPr lang="en-US" sz="2000" dirty="0" smtClean="0"/>
              <a:t> P).</a:t>
            </a:r>
          </a:p>
          <a:p>
            <a:pPr marL="0" indent="0">
              <a:spcBef>
                <a:spcPts val="48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Question:</a:t>
            </a:r>
            <a:r>
              <a:rPr lang="en-US" dirty="0" smtClean="0"/>
              <a:t> Can </a:t>
            </a:r>
            <a:r>
              <a:rPr lang="en-US" i="1" dirty="0" smtClean="0">
                <a:solidFill>
                  <a:srgbClr val="002060"/>
                </a:solidFill>
              </a:rPr>
              <a:t>x</a:t>
            </a:r>
            <a:r>
              <a:rPr lang="en-US" baseline="30000" dirty="0" smtClean="0">
                <a:solidFill>
                  <a:srgbClr val="002060"/>
                </a:solidFill>
              </a:rPr>
              <a:t>2</a:t>
            </a:r>
            <a:r>
              <a:rPr lang="en-US" i="1" baseline="50000" dirty="0" smtClean="0">
                <a:solidFill>
                  <a:srgbClr val="002060"/>
                </a:solidFill>
              </a:rPr>
              <a:t>n</a:t>
            </a:r>
            <a:r>
              <a:rPr lang="en-US" dirty="0" smtClean="0"/>
              <a:t> be computed transparently?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catalytic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We can simulate transparent program using catalytic memory.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     </a:t>
            </a:r>
            <a:r>
              <a:rPr lang="en-US" sz="2000" dirty="0" smtClean="0"/>
              <a:t>copy	      </a:t>
            </a:r>
            <a:r>
              <a:rPr lang="en-US" sz="2000" i="1" dirty="0" smtClean="0"/>
              <a:t>P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i="1" dirty="0"/>
          </a:p>
          <a:p>
            <a:pPr marL="0" indent="0">
              <a:spcBef>
                <a:spcPts val="600"/>
              </a:spcBef>
              <a:buNone/>
            </a:pPr>
            <a:endParaRPr lang="en-US" sz="2000" i="1" dirty="0" smtClean="0"/>
          </a:p>
          <a:p>
            <a:pPr marL="0" indent="0">
              <a:spcBef>
                <a:spcPts val="900"/>
              </a:spcBef>
              <a:buNone/>
            </a:pPr>
            <a:r>
              <a:rPr lang="en-US" sz="2000" i="1" dirty="0" smtClean="0"/>
              <a:t>		   </a:t>
            </a:r>
            <a:r>
              <a:rPr lang="en-US" sz="2000" dirty="0" err="1" smtClean="0"/>
              <a:t>substract</a:t>
            </a:r>
            <a:r>
              <a:rPr lang="en-US" sz="2000" i="1" dirty="0" smtClean="0"/>
              <a:t>	      P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–1</a:t>
            </a:r>
          </a:p>
          <a:p>
            <a:pPr marL="0" indent="0">
              <a:spcBef>
                <a:spcPts val="240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working tape	</a:t>
            </a:r>
            <a:r>
              <a:rPr lang="en-US" sz="2000" dirty="0"/>
              <a:t> </a:t>
            </a:r>
            <a:r>
              <a:rPr lang="en-US" sz="2000" dirty="0" smtClean="0"/>
              <a:t>  	      auxiliary tape</a:t>
            </a: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 marL="0" indent="0">
              <a:spcBef>
                <a:spcPts val="900"/>
              </a:spcBef>
              <a:buNone/>
            </a:pPr>
            <a:endParaRPr lang="cs-CZ" sz="20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799247"/>
            <a:ext cx="6096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r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endParaRPr lang="en-US" sz="2000" baseline="-25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799247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r</a:t>
            </a:r>
            <a:r>
              <a:rPr lang="en-US" sz="2000" baseline="-25000" dirty="0">
                <a:solidFill>
                  <a:srgbClr val="002060"/>
                </a:solidFill>
              </a:rPr>
              <a:t>1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038600" y="3249246"/>
            <a:ext cx="404486" cy="1820008"/>
          </a:xfrm>
          <a:custGeom>
            <a:avLst/>
            <a:gdLst>
              <a:gd name="connsiteX0" fmla="*/ 0 w 404486"/>
              <a:gd name="connsiteY0" fmla="*/ 0 h 1820008"/>
              <a:gd name="connsiteX1" fmla="*/ 395654 w 404486"/>
              <a:gd name="connsiteY1" fmla="*/ 167054 h 1820008"/>
              <a:gd name="connsiteX2" fmla="*/ 79131 w 404486"/>
              <a:gd name="connsiteY2" fmla="*/ 351692 h 1820008"/>
              <a:gd name="connsiteX3" fmla="*/ 386862 w 404486"/>
              <a:gd name="connsiteY3" fmla="*/ 483577 h 1820008"/>
              <a:gd name="connsiteX4" fmla="*/ 158262 w 404486"/>
              <a:gd name="connsiteY4" fmla="*/ 615462 h 1820008"/>
              <a:gd name="connsiteX5" fmla="*/ 369277 w 404486"/>
              <a:gd name="connsiteY5" fmla="*/ 747346 h 1820008"/>
              <a:gd name="connsiteX6" fmla="*/ 228600 w 404486"/>
              <a:gd name="connsiteY6" fmla="*/ 896816 h 1820008"/>
              <a:gd name="connsiteX7" fmla="*/ 378069 w 404486"/>
              <a:gd name="connsiteY7" fmla="*/ 1028700 h 1820008"/>
              <a:gd name="connsiteX8" fmla="*/ 228600 w 404486"/>
              <a:gd name="connsiteY8" fmla="*/ 1186962 h 1820008"/>
              <a:gd name="connsiteX9" fmla="*/ 404446 w 404486"/>
              <a:gd name="connsiteY9" fmla="*/ 1345223 h 1820008"/>
              <a:gd name="connsiteX10" fmla="*/ 246185 w 404486"/>
              <a:gd name="connsiteY10" fmla="*/ 1512277 h 1820008"/>
              <a:gd name="connsiteX11" fmla="*/ 386862 w 404486"/>
              <a:gd name="connsiteY11" fmla="*/ 1600200 h 1820008"/>
              <a:gd name="connsiteX12" fmla="*/ 325316 w 404486"/>
              <a:gd name="connsiteY12" fmla="*/ 1820008 h 1820008"/>
              <a:gd name="connsiteX13" fmla="*/ 325316 w 404486"/>
              <a:gd name="connsiteY13" fmla="*/ 1820008 h 18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86" h="1820008">
                <a:moveTo>
                  <a:pt x="0" y="0"/>
                </a:moveTo>
                <a:cubicBezTo>
                  <a:pt x="191233" y="54219"/>
                  <a:pt x="382466" y="108439"/>
                  <a:pt x="395654" y="167054"/>
                </a:cubicBezTo>
                <a:cubicBezTo>
                  <a:pt x="408842" y="225669"/>
                  <a:pt x="80596" y="298938"/>
                  <a:pt x="79131" y="351692"/>
                </a:cubicBezTo>
                <a:cubicBezTo>
                  <a:pt x="77666" y="404446"/>
                  <a:pt x="373674" y="439615"/>
                  <a:pt x="386862" y="483577"/>
                </a:cubicBezTo>
                <a:cubicBezTo>
                  <a:pt x="400050" y="527539"/>
                  <a:pt x="161193" y="571501"/>
                  <a:pt x="158262" y="615462"/>
                </a:cubicBezTo>
                <a:cubicBezTo>
                  <a:pt x="155331" y="659423"/>
                  <a:pt x="357554" y="700454"/>
                  <a:pt x="369277" y="747346"/>
                </a:cubicBezTo>
                <a:cubicBezTo>
                  <a:pt x="381000" y="794238"/>
                  <a:pt x="227135" y="849924"/>
                  <a:pt x="228600" y="896816"/>
                </a:cubicBezTo>
                <a:cubicBezTo>
                  <a:pt x="230065" y="943708"/>
                  <a:pt x="378069" y="980342"/>
                  <a:pt x="378069" y="1028700"/>
                </a:cubicBezTo>
                <a:cubicBezTo>
                  <a:pt x="378069" y="1077058"/>
                  <a:pt x="224204" y="1134208"/>
                  <a:pt x="228600" y="1186962"/>
                </a:cubicBezTo>
                <a:cubicBezTo>
                  <a:pt x="232996" y="1239716"/>
                  <a:pt x="401515" y="1291004"/>
                  <a:pt x="404446" y="1345223"/>
                </a:cubicBezTo>
                <a:cubicBezTo>
                  <a:pt x="407377" y="1399442"/>
                  <a:pt x="249116" y="1469781"/>
                  <a:pt x="246185" y="1512277"/>
                </a:cubicBezTo>
                <a:cubicBezTo>
                  <a:pt x="243254" y="1554773"/>
                  <a:pt x="373674" y="1548912"/>
                  <a:pt x="386862" y="1600200"/>
                </a:cubicBezTo>
                <a:cubicBezTo>
                  <a:pt x="400051" y="1651489"/>
                  <a:pt x="325316" y="1820008"/>
                  <a:pt x="325316" y="1820008"/>
                </a:cubicBezTo>
                <a:lnTo>
                  <a:pt x="325316" y="1820008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2799247"/>
            <a:ext cx="914400" cy="34412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0" y="3927718"/>
            <a:ext cx="1143000" cy="49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2799247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r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2799247"/>
            <a:ext cx="17526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…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799247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2060"/>
                </a:solidFill>
              </a:rPr>
              <a:t>r</a:t>
            </a:r>
            <a:r>
              <a:rPr lang="en-US" sz="2000" i="1" baseline="-25000" dirty="0" err="1" smtClean="0">
                <a:solidFill>
                  <a:srgbClr val="002060"/>
                </a:solidFill>
              </a:rPr>
              <a:t>m</a:t>
            </a:r>
            <a:endParaRPr lang="en-US" sz="2000" i="1" dirty="0">
              <a:solidFill>
                <a:srgbClr val="002060"/>
              </a:solidFill>
            </a:endParaRPr>
          </a:p>
        </p:txBody>
      </p:sp>
      <p:cxnSp>
        <p:nvCxnSpPr>
          <p:cNvPr id="12" name="Curved Connector 11"/>
          <p:cNvCxnSpPr>
            <a:stCxn id="5" idx="2"/>
            <a:endCxn id="4" idx="2"/>
          </p:cNvCxnSpPr>
          <p:nvPr/>
        </p:nvCxnSpPr>
        <p:spPr>
          <a:xfrm rot="5400000">
            <a:off x="3105150" y="2476625"/>
            <a:ext cx="12700" cy="13335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3600" y="3999271"/>
            <a:ext cx="6096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f</a:t>
            </a:r>
            <a:endParaRPr lang="en-US" sz="2000" baseline="-25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3999271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r</a:t>
            </a:r>
            <a:r>
              <a:rPr lang="en-US" sz="2000" baseline="-25000" dirty="0" smtClean="0">
                <a:solidFill>
                  <a:srgbClr val="002060"/>
                </a:solidFill>
              </a:rPr>
              <a:t>1</a:t>
            </a:r>
            <a:r>
              <a:rPr lang="en-US" sz="2000" i="1" dirty="0" smtClean="0">
                <a:solidFill>
                  <a:srgbClr val="002060"/>
                </a:solidFill>
              </a:rPr>
              <a:t>+f</a:t>
            </a:r>
            <a:r>
              <a:rPr lang="en-US" sz="2000" baseline="-25000" dirty="0" smtClean="0">
                <a:solidFill>
                  <a:srgbClr val="002060"/>
                </a:solidFill>
              </a:rPr>
              <a:t> 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999271"/>
            <a:ext cx="914400" cy="34412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999271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3999271"/>
            <a:ext cx="17526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…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53200" y="3999271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cxnSp>
        <p:nvCxnSpPr>
          <p:cNvPr id="19" name="Curved Connector 18"/>
          <p:cNvCxnSpPr>
            <a:stCxn id="14" idx="2"/>
            <a:endCxn id="13" idx="2"/>
          </p:cNvCxnSpPr>
          <p:nvPr/>
        </p:nvCxnSpPr>
        <p:spPr>
          <a:xfrm rot="5400000">
            <a:off x="3105150" y="3676649"/>
            <a:ext cx="12700" cy="13335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33600" y="5142272"/>
            <a:ext cx="6096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f</a:t>
            </a:r>
            <a:endParaRPr lang="en-US" sz="2000" baseline="-25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5142272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r</a:t>
            </a:r>
            <a:r>
              <a:rPr lang="en-US" sz="2000" baseline="-25000" dirty="0">
                <a:solidFill>
                  <a:srgbClr val="002060"/>
                </a:solidFill>
              </a:rPr>
              <a:t>1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5142272"/>
            <a:ext cx="914400" cy="344128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5142272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r</a:t>
            </a:r>
            <a:r>
              <a:rPr lang="en-US" sz="2000" baseline="-25000" dirty="0" smtClean="0">
                <a:solidFill>
                  <a:srgbClr val="002060"/>
                </a:solidFill>
              </a:rPr>
              <a:t>2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5142272"/>
            <a:ext cx="17526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…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3200" y="5142272"/>
            <a:ext cx="685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2060"/>
                </a:solidFill>
              </a:rPr>
              <a:t>r</a:t>
            </a:r>
            <a:r>
              <a:rPr lang="en-US" sz="2000" i="1" baseline="-25000" dirty="0" err="1" smtClean="0">
                <a:solidFill>
                  <a:srgbClr val="002060"/>
                </a:solidFill>
              </a:rPr>
              <a:t>m</a:t>
            </a:r>
            <a:endParaRPr lang="en-U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8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catalytic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CLOG can compute: </a:t>
            </a:r>
            <a:endParaRPr lang="en-US" dirty="0"/>
          </a:p>
          <a:p>
            <a:pPr lvl="1"/>
            <a:r>
              <a:rPr lang="en-US" dirty="0" smtClean="0"/>
              <a:t>Determinant </a:t>
            </a:r>
            <a:r>
              <a:rPr lang="en-US" dirty="0"/>
              <a:t>over </a:t>
            </a:r>
            <a:r>
              <a:rPr lang="en-US" b="1" dirty="0"/>
              <a:t>Z</a:t>
            </a:r>
          </a:p>
          <a:p>
            <a:pPr lvl="1"/>
            <a:r>
              <a:rPr lang="en-US" dirty="0" smtClean="0"/>
              <a:t>Product </a:t>
            </a:r>
            <a:r>
              <a:rPr lang="en-US" dirty="0"/>
              <a:t>of </a:t>
            </a:r>
            <a:r>
              <a:rPr lang="en-US" i="1" dirty="0">
                <a:solidFill>
                  <a:srgbClr val="002060"/>
                </a:solidFill>
              </a:rPr>
              <a:t>n</a:t>
            </a:r>
            <a:r>
              <a:rPr lang="en-US" dirty="0"/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n</a:t>
            </a:r>
            <a:r>
              <a:rPr lang="en-US" dirty="0" err="1" smtClean="0"/>
              <a:t>x</a:t>
            </a:r>
            <a:r>
              <a:rPr lang="en-US" i="1" dirty="0" err="1" smtClean="0">
                <a:solidFill>
                  <a:srgbClr val="00206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/>
              <a:t>matrices over </a:t>
            </a:r>
            <a:r>
              <a:rPr lang="en-US" b="1" dirty="0"/>
              <a:t>Z</a:t>
            </a:r>
          </a:p>
          <a:p>
            <a:pPr lvl="1"/>
            <a:r>
              <a:rPr lang="en-US" dirty="0"/>
              <a:t>Functions computable by log-depth threshold circuits (TC</a:t>
            </a:r>
            <a:r>
              <a:rPr lang="en-US" baseline="30000" dirty="0"/>
              <a:t>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Functions computable by </a:t>
            </a:r>
            <a:r>
              <a:rPr lang="en-US" dirty="0" smtClean="0"/>
              <a:t>polynomial-size arithmetic </a:t>
            </a:r>
            <a:r>
              <a:rPr lang="en-US" dirty="0"/>
              <a:t>circuits of polynomial degree over </a:t>
            </a:r>
            <a:r>
              <a:rPr lang="en-US" b="1" dirty="0"/>
              <a:t>Z</a:t>
            </a:r>
            <a:r>
              <a:rPr lang="en-US" dirty="0"/>
              <a:t> (</a:t>
            </a:r>
            <a:r>
              <a:rPr lang="en-US" dirty="0" err="1"/>
              <a:t>Valiant’s</a:t>
            </a:r>
            <a:r>
              <a:rPr lang="en-US" dirty="0"/>
              <a:t> P)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hierarchy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456426"/>
            <a:ext cx="8229600" cy="2020573"/>
          </a:xfrm>
        </p:spPr>
        <p:txBody>
          <a:bodyPr>
            <a:normAutofit/>
          </a:bodyPr>
          <a:lstStyle/>
          <a:p>
            <a:pPr marL="548640" lvl="2" indent="0">
              <a:spcBef>
                <a:spcPts val="600"/>
              </a:spcBef>
              <a:buNone/>
            </a:pPr>
            <a:r>
              <a:rPr lang="en-US" dirty="0" smtClean="0"/>
              <a:t>    	            space 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			         space </a:t>
            </a:r>
            <a:r>
              <a:rPr lang="en-US" i="1" dirty="0" smtClean="0">
                <a:solidFill>
                  <a:srgbClr val="002060"/>
                </a:solidFill>
              </a:rPr>
              <a:t>S’</a:t>
            </a:r>
            <a:endParaRPr lang="cs-CZ" i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Hierarchy theorem: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 smtClean="0"/>
              <a:t>If 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/>
              <a:t>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≪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2060"/>
                </a:solidFill>
              </a:rPr>
              <a:t>S’</a:t>
            </a:r>
            <a:r>
              <a:rPr lang="en-US" dirty="0" smtClean="0"/>
              <a:t> then 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⊊</a:t>
            </a:r>
            <a:r>
              <a:rPr lang="en-US" dirty="0" smtClean="0"/>
              <a:t> DSPACE(</a:t>
            </a:r>
            <a:r>
              <a:rPr lang="en-US" i="1" dirty="0" smtClean="0">
                <a:solidFill>
                  <a:srgbClr val="002060"/>
                </a:solidFill>
              </a:rPr>
              <a:t>S’</a:t>
            </a:r>
            <a:r>
              <a:rPr lang="en-US" dirty="0" smtClean="0"/>
              <a:t>)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i="1" dirty="0" smtClean="0"/>
              <a:t>More space, more functions</a:t>
            </a:r>
            <a:endParaRPr lang="cs-CZ" i="1" dirty="0"/>
          </a:p>
        </p:txBody>
      </p:sp>
      <p:pic>
        <p:nvPicPr>
          <p:cNvPr id="1026" name="Picture 2" descr="http://iuuk.mff.cuni.cz/~koucky/mem/DIMM-memor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2192" y="2593906"/>
            <a:ext cx="2300051" cy="5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uuk.mff.cuni.cz/~koucky/mem/DIMM-memor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9288" y="2723531"/>
            <a:ext cx="2300051" cy="5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uuk.mff.cuni.cz/~koucky/mem/DIMM-memor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1088" y="2571131"/>
            <a:ext cx="2300051" cy="5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uuk.mff.cuni.cz/~koucky/mem/DIMM-memor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6879" y="2723531"/>
            <a:ext cx="2300051" cy="5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uuk.mff.cuni.cz/~koucky/mem/DIMM-memor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95479" y="2875931"/>
            <a:ext cx="2300051" cy="5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uuk.mff.cuni.cz/~koucky/mem/DIMM-memor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4079" y="3014279"/>
            <a:ext cx="2300051" cy="5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catalytic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Is the power surprising?		YES!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/>
              <a:t>	 </a:t>
            </a:r>
            <a:r>
              <a:rPr lang="en-US" dirty="0" smtClean="0"/>
              <a:t>   </a:t>
            </a:r>
            <a:r>
              <a:rPr lang="en-US" sz="2000" dirty="0" smtClean="0"/>
              <a:t>work space		catalytic space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Two cases</a:t>
            </a:r>
          </a:p>
          <a:p>
            <a:pPr>
              <a:spcBef>
                <a:spcPts val="600"/>
              </a:spcBef>
            </a:pPr>
            <a:r>
              <a:rPr lang="en-US" i="1" dirty="0" smtClean="0">
                <a:solidFill>
                  <a:srgbClr val="002060"/>
                </a:solidFill>
              </a:rPr>
              <a:t>a </a:t>
            </a:r>
            <a:r>
              <a:rPr lang="en-US" dirty="0" smtClean="0"/>
              <a:t>is compressible: 	compress, do PSPACE computation, 			decompress</a:t>
            </a:r>
          </a:p>
          <a:p>
            <a:pPr>
              <a:spcBef>
                <a:spcPts val="600"/>
              </a:spcBef>
            </a:pPr>
            <a:r>
              <a:rPr lang="en-US" i="1" dirty="0">
                <a:solidFill>
                  <a:srgbClr val="002060"/>
                </a:solidFill>
              </a:rPr>
              <a:t>a </a:t>
            </a:r>
            <a:r>
              <a:rPr lang="en-US" dirty="0"/>
              <a:t>is </a:t>
            </a:r>
            <a:r>
              <a:rPr lang="en-US" dirty="0" smtClean="0"/>
              <a:t>incompressible: use </a:t>
            </a:r>
            <a:r>
              <a:rPr lang="en-US" i="1" dirty="0" smtClean="0">
                <a:solidFill>
                  <a:srgbClr val="002060"/>
                </a:solidFill>
              </a:rPr>
              <a:t>a</a:t>
            </a:r>
            <a:r>
              <a:rPr lang="en-US" dirty="0" smtClean="0"/>
              <a:t> as a random string for 				randomized log-space computation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sz="2000" dirty="0" smtClean="0"/>
              <a:t>… but presumably RLOG=LOG 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93632" y="2475272"/>
            <a:ext cx="12954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w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9032" y="2475272"/>
            <a:ext cx="42672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a</a:t>
            </a:r>
            <a:endParaRPr lang="en-U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CLOG=PSPACE?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YES, in some universe!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There is an oracle </a:t>
            </a:r>
            <a:r>
              <a:rPr lang="en-US" i="1" dirty="0" smtClean="0">
                <a:solidFill>
                  <a:srgbClr val="002060"/>
                </a:solidFill>
              </a:rPr>
              <a:t>A</a:t>
            </a:r>
            <a:r>
              <a:rPr lang="en-US" dirty="0" smtClean="0"/>
              <a:t> so that CLOG</a:t>
            </a:r>
            <a:r>
              <a:rPr lang="en-US" i="1" baseline="30000" dirty="0" smtClean="0">
                <a:solidFill>
                  <a:srgbClr val="002060"/>
                </a:solidFill>
              </a:rPr>
              <a:t>A</a:t>
            </a:r>
            <a:r>
              <a:rPr lang="en-US" dirty="0" smtClean="0"/>
              <a:t>=PSPACE</a:t>
            </a:r>
            <a:r>
              <a:rPr lang="en-US" i="1" baseline="30000" dirty="0" smtClean="0">
                <a:solidFill>
                  <a:srgbClr val="002060"/>
                </a:solidFill>
              </a:rPr>
              <a:t>A</a:t>
            </a:r>
            <a:r>
              <a:rPr lang="en-US" dirty="0" smtClean="0"/>
              <a:t>	</a:t>
            </a:r>
            <a:endParaRPr lang="cs-CZ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But unlikely in our world: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		CLOG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ZPP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Presumably ZPP=P and PSPACE≠P in our world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Question: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</a:t>
            </a:r>
            <a:r>
              <a:rPr lang="en-US" dirty="0"/>
              <a:t>CLOG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02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ZPP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Cannot happen:</a:t>
            </a:r>
            <a:endParaRPr lang="cs-CZ" dirty="0" smtClean="0"/>
          </a:p>
          <a:p>
            <a:pPr>
              <a:spcBef>
                <a:spcPts val="600"/>
              </a:spcBef>
            </a:pP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endParaRPr lang="en-US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 smtClean="0"/>
              <a:t>Roughly </a:t>
            </a:r>
            <a:r>
              <a:rPr lang="en-US" sz="2000" dirty="0" smtClean="0">
                <a:solidFill>
                  <a:srgbClr val="002060"/>
                </a:solidFill>
              </a:rPr>
              <a:t>2</a:t>
            </a:r>
            <a:r>
              <a:rPr lang="en-US" sz="2000" baseline="30000" dirty="0" smtClean="0">
                <a:solidFill>
                  <a:srgbClr val="002060"/>
                </a:solidFill>
              </a:rPr>
              <a:t>|</a:t>
            </a:r>
            <a:r>
              <a:rPr lang="en-US" sz="2000" i="1" baseline="30000" dirty="0" smtClean="0">
                <a:solidFill>
                  <a:srgbClr val="002060"/>
                </a:solidFill>
              </a:rPr>
              <a:t>w</a:t>
            </a:r>
            <a:r>
              <a:rPr lang="en-US" sz="2000" baseline="30000" dirty="0" smtClean="0">
                <a:solidFill>
                  <a:srgbClr val="002060"/>
                </a:solidFill>
              </a:rPr>
              <a:t>|</a:t>
            </a:r>
            <a:r>
              <a:rPr lang="en-US" sz="2000" dirty="0" smtClean="0">
                <a:solidFill>
                  <a:srgbClr val="002060"/>
                </a:solidFill>
              </a:rPr>
              <a:t>2</a:t>
            </a:r>
            <a:r>
              <a:rPr lang="en-US" sz="2000" baseline="30000" dirty="0" smtClean="0">
                <a:solidFill>
                  <a:srgbClr val="002060"/>
                </a:solidFill>
              </a:rPr>
              <a:t>|</a:t>
            </a:r>
            <a:r>
              <a:rPr lang="en-US" sz="2000" i="1" baseline="30000" dirty="0" smtClean="0">
                <a:solidFill>
                  <a:srgbClr val="002060"/>
                </a:solidFill>
              </a:rPr>
              <a:t>a</a:t>
            </a:r>
            <a:r>
              <a:rPr lang="en-US" sz="2000" baseline="30000" dirty="0" smtClean="0">
                <a:solidFill>
                  <a:srgbClr val="002060"/>
                </a:solidFill>
              </a:rPr>
              <a:t>|</a:t>
            </a:r>
            <a:r>
              <a:rPr lang="en-US" sz="2000" dirty="0"/>
              <a:t> </a:t>
            </a:r>
            <a:r>
              <a:rPr lang="en-US" sz="2000" dirty="0" smtClean="0"/>
              <a:t>possible configurations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</a:t>
            </a:r>
            <a:r>
              <a:rPr lang="en-US" sz="2000" dirty="0" smtClean="0"/>
              <a:t>omputations on different auxiliary content cannot share the same configuration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The length of computation at most </a:t>
            </a:r>
            <a:r>
              <a:rPr lang="en-US" sz="2000" dirty="0" smtClean="0">
                <a:solidFill>
                  <a:srgbClr val="002060"/>
                </a:solidFill>
              </a:rPr>
              <a:t>2</a:t>
            </a:r>
            <a:r>
              <a:rPr lang="en-US" sz="2000" baseline="30000" dirty="0" smtClean="0">
                <a:solidFill>
                  <a:srgbClr val="002060"/>
                </a:solidFill>
              </a:rPr>
              <a:t>|</a:t>
            </a:r>
            <a:r>
              <a:rPr lang="en-US" sz="2000" i="1" baseline="30000" dirty="0" smtClean="0">
                <a:solidFill>
                  <a:srgbClr val="002060"/>
                </a:solidFill>
              </a:rPr>
              <a:t>w</a:t>
            </a:r>
            <a:r>
              <a:rPr lang="en-US" sz="2000" baseline="30000" dirty="0" smtClean="0">
                <a:solidFill>
                  <a:srgbClr val="002060"/>
                </a:solidFill>
              </a:rPr>
              <a:t>|</a:t>
            </a:r>
            <a:r>
              <a:rPr lang="en-US" sz="2000" dirty="0" smtClean="0"/>
              <a:t> configurations on average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→ </a:t>
            </a:r>
            <a:r>
              <a:rPr lang="en-US" sz="2000" dirty="0" smtClean="0"/>
              <a:t>Pick </a:t>
            </a:r>
            <a:r>
              <a:rPr lang="en-US" sz="2000" i="1" dirty="0" smtClean="0">
                <a:solidFill>
                  <a:srgbClr val="002060"/>
                </a:solidFill>
              </a:rPr>
              <a:t>a</a:t>
            </a:r>
            <a:r>
              <a:rPr lang="en-US" sz="2000" dirty="0" smtClean="0"/>
              <a:t> at random and run the CLOG computation.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929" y="2362200"/>
            <a:ext cx="1066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2729" y="2362200"/>
            <a:ext cx="2422071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a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2364279"/>
            <a:ext cx="1066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w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364279"/>
            <a:ext cx="2422071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a'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9529" y="3616004"/>
            <a:ext cx="10668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w’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6329" y="3616004"/>
            <a:ext cx="2422071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a''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3600000">
            <a:off x="2512813" y="2997116"/>
            <a:ext cx="504000" cy="25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7200000">
            <a:off x="6079120" y="3027346"/>
            <a:ext cx="504000" cy="25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ross 16"/>
          <p:cNvSpPr/>
          <p:nvPr/>
        </p:nvSpPr>
        <p:spPr>
          <a:xfrm rot="2700000">
            <a:off x="3825449" y="2385153"/>
            <a:ext cx="1254120" cy="1239112"/>
          </a:xfrm>
          <a:prstGeom prst="plu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0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Determinism vs non-determinism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Savitch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r>
              <a:rPr lang="en-US" dirty="0" smtClean="0"/>
              <a:t> NLOG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/>
              <a:t>LOG</a:t>
            </a:r>
            <a:r>
              <a:rPr lang="en-US" baseline="30000" dirty="0" smtClean="0"/>
              <a:t>2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</a:t>
            </a:r>
            <a:r>
              <a:rPr lang="en-US" dirty="0" smtClean="0"/>
              <a:t>CNLOG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dirty="0" smtClean="0"/>
              <a:t>LOG</a:t>
            </a:r>
            <a:r>
              <a:rPr lang="en-US" baseline="30000" dirty="0" smtClean="0"/>
              <a:t>2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spcBef>
                <a:spcPts val="4200"/>
              </a:spcBef>
              <a:buNone/>
            </a:pPr>
            <a:r>
              <a:rPr lang="en-US" dirty="0" err="1">
                <a:solidFill>
                  <a:srgbClr val="002060"/>
                </a:solidFill>
              </a:rPr>
              <a:t>Immerman-Szelepsenyi</a:t>
            </a:r>
            <a:r>
              <a:rPr lang="en-US" dirty="0">
                <a:solidFill>
                  <a:srgbClr val="002060"/>
                </a:solidFill>
              </a:rPr>
              <a:t>:</a:t>
            </a:r>
            <a:r>
              <a:rPr lang="en-US" dirty="0"/>
              <a:t> NLOG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</a:t>
            </a:r>
            <a:r>
              <a:rPr lang="en-US" dirty="0" err="1" smtClean="0"/>
              <a:t>NLOG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Question:</a:t>
            </a:r>
            <a:r>
              <a:rPr lang="en-US" dirty="0" smtClean="0"/>
              <a:t> CNLOG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coC</a:t>
            </a:r>
            <a:r>
              <a:rPr lang="en-US" dirty="0" err="1" smtClean="0"/>
              <a:t>NLOG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Partical</a:t>
            </a:r>
            <a:r>
              <a:rPr lang="en-US" dirty="0" smtClean="0">
                <a:solidFill>
                  <a:srgbClr val="002060"/>
                </a:solidFill>
              </a:rPr>
              <a:t> answer:</a:t>
            </a:r>
            <a:r>
              <a:rPr lang="en-US" dirty="0" smtClean="0"/>
              <a:t> Yes, under standard </a:t>
            </a:r>
            <a:r>
              <a:rPr lang="en-US" dirty="0" err="1" smtClean="0"/>
              <a:t>derandomization</a:t>
            </a:r>
            <a:r>
              <a:rPr lang="en-US" dirty="0" smtClean="0"/>
              <a:t> hypothesis.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hierarchy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)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 ?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Partical</a:t>
            </a:r>
            <a:r>
              <a:rPr lang="en-US" dirty="0" smtClean="0">
                <a:solidFill>
                  <a:srgbClr val="002060"/>
                </a:solidFill>
              </a:rPr>
              <a:t> answer: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baseline="30000" dirty="0"/>
              <a:t>2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Problem: </a:t>
            </a:r>
            <a:r>
              <a:rPr lang="en-US" dirty="0"/>
              <a:t>W</a:t>
            </a:r>
            <a:r>
              <a:rPr lang="en-US" dirty="0" smtClean="0"/>
              <a:t>e do not know how to enumerate catalytic machines.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59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hierarchy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)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 ?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Partical</a:t>
            </a:r>
            <a:r>
              <a:rPr lang="en-US" dirty="0" smtClean="0">
                <a:solidFill>
                  <a:srgbClr val="002060"/>
                </a:solidFill>
              </a:rPr>
              <a:t> answer: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baseline="30000" dirty="0"/>
              <a:t>2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Problem: </a:t>
            </a:r>
            <a:r>
              <a:rPr lang="en-US" dirty="0"/>
              <a:t>W</a:t>
            </a:r>
            <a:r>
              <a:rPr lang="en-US" dirty="0" smtClean="0"/>
              <a:t>e do not know how to enumerate catalytic machines.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hierarchy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)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 ?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Partical</a:t>
            </a:r>
            <a:r>
              <a:rPr lang="en-US" dirty="0" smtClean="0">
                <a:solidFill>
                  <a:srgbClr val="002060"/>
                </a:solidFill>
              </a:rPr>
              <a:t> answer: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baseline="30000" dirty="0"/>
              <a:t>2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Problem: </a:t>
            </a:r>
            <a:r>
              <a:rPr lang="en-US" dirty="0"/>
              <a:t>W</a:t>
            </a:r>
            <a:r>
              <a:rPr lang="en-US" dirty="0" smtClean="0"/>
              <a:t>e do not know how to enumerate catalytic machines.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hierarchy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)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 ?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Partical</a:t>
            </a:r>
            <a:r>
              <a:rPr lang="en-US" dirty="0" smtClean="0">
                <a:solidFill>
                  <a:srgbClr val="002060"/>
                </a:solidFill>
              </a:rPr>
              <a:t> answer: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baseline="30000" dirty="0"/>
              <a:t>2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Problem: </a:t>
            </a:r>
            <a:r>
              <a:rPr lang="en-US" dirty="0"/>
              <a:t>W</a:t>
            </a:r>
            <a:r>
              <a:rPr lang="en-US" dirty="0" smtClean="0"/>
              <a:t>e do not know how to enumerate catalytic machines.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9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hierarchy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)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 ?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Partical</a:t>
            </a:r>
            <a:r>
              <a:rPr lang="en-US" dirty="0" smtClean="0">
                <a:solidFill>
                  <a:srgbClr val="002060"/>
                </a:solidFill>
              </a:rPr>
              <a:t> answer: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baseline="30000" dirty="0"/>
              <a:t>2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Problem: </a:t>
            </a:r>
            <a:r>
              <a:rPr lang="en-US" dirty="0"/>
              <a:t>W</a:t>
            </a:r>
            <a:r>
              <a:rPr lang="en-US" dirty="0" smtClean="0"/>
              <a:t>e do not know how to enumerate catalytic machines.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9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hierarchy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)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) ?</a:t>
            </a: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dirty="0" err="1" smtClean="0">
                <a:solidFill>
                  <a:srgbClr val="002060"/>
                </a:solidFill>
              </a:rPr>
              <a:t>Partical</a:t>
            </a:r>
            <a:r>
              <a:rPr lang="en-US" dirty="0" smtClean="0">
                <a:solidFill>
                  <a:srgbClr val="002060"/>
                </a:solidFill>
              </a:rPr>
              <a:t> answer: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≠ </a:t>
            </a: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baseline="30000" dirty="0"/>
              <a:t>2</a:t>
            </a:r>
            <a:r>
              <a:rPr lang="en-US" dirty="0" smtClean="0"/>
              <a:t>)/</a:t>
            </a:r>
            <a:r>
              <a:rPr lang="en-US" i="1" dirty="0" smtClean="0"/>
              <a:t>O</a:t>
            </a:r>
            <a:r>
              <a:rPr lang="en-US" dirty="0" smtClean="0"/>
              <a:t>(1)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Problem: </a:t>
            </a:r>
            <a:r>
              <a:rPr lang="en-US" dirty="0"/>
              <a:t>W</a:t>
            </a:r>
            <a:r>
              <a:rPr lang="en-US" dirty="0" smtClean="0"/>
              <a:t>e do not know how to enumerate catalytic machines.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092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hierarchy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456426"/>
            <a:ext cx="8229600" cy="2020573"/>
          </a:xfrm>
        </p:spPr>
        <p:txBody>
          <a:bodyPr>
            <a:normAutofit/>
          </a:bodyPr>
          <a:lstStyle/>
          <a:p>
            <a:pPr marL="548640" lvl="2" indent="0">
              <a:spcBef>
                <a:spcPts val="600"/>
              </a:spcBef>
              <a:buNone/>
            </a:pPr>
            <a:r>
              <a:rPr lang="en-US" dirty="0" smtClean="0"/>
              <a:t>    	            space 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			   space 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 smtClean="0"/>
              <a:t> + hard drive full of data</a:t>
            </a:r>
            <a:endParaRPr lang="cs-CZ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002060"/>
                </a:solidFill>
              </a:rPr>
              <a:t>Question: </a:t>
            </a:r>
            <a:r>
              <a:rPr lang="en-US" dirty="0" smtClean="0"/>
              <a:t>Can we use the hard drive to compute more?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 Content of the hard drive must be preserved at end of computation.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http://iuuk.mff.cuni.cz/~koucky/mem/DIMM-memor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2192" y="2593906"/>
            <a:ext cx="2300051" cy="5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uuk.mff.cuni.cz/~koucky/mem/DIMM-memor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9288" y="2723531"/>
            <a:ext cx="2300051" cy="5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uuk.mff.cuni.cz/~koucky/mem/DIMM-memor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63070" y="2670106"/>
            <a:ext cx="2300051" cy="5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uuk.mff.cuni.cz/~koucky/mem/DIMM-memor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0166" y="2799731"/>
            <a:ext cx="2300051" cy="5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dansdata.com/images/samsung_ecogreen/hd103ui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37749"/>
            <a:ext cx="2113652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9340" y="299406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75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cap="none" dirty="0" smtClean="0"/>
              <a:t>Catalytic computation</a:t>
            </a:r>
            <a:endParaRPr lang="en-US" sz="3600" cap="non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32004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Michal </a:t>
            </a:r>
            <a:r>
              <a:rPr lang="en-US" dirty="0" err="1" smtClean="0">
                <a:solidFill>
                  <a:srgbClr val="7030A0"/>
                </a:solidFill>
              </a:rPr>
              <a:t>Kouck</a:t>
            </a:r>
            <a:r>
              <a:rPr lang="cs-CZ" dirty="0" smtClean="0">
                <a:solidFill>
                  <a:srgbClr val="7030A0"/>
                </a:solidFill>
              </a:rPr>
              <a:t>ý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Charles University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Based on joint work with: </a:t>
            </a:r>
            <a:r>
              <a:rPr lang="en-US" sz="2000" dirty="0" smtClean="0">
                <a:solidFill>
                  <a:srgbClr val="7030A0"/>
                </a:solidFill>
              </a:rPr>
              <a:t>H. </a:t>
            </a:r>
            <a:r>
              <a:rPr lang="en-US" sz="2000" dirty="0" err="1" smtClean="0">
                <a:solidFill>
                  <a:srgbClr val="7030A0"/>
                </a:solidFill>
              </a:rPr>
              <a:t>Buhrman</a:t>
            </a:r>
            <a:r>
              <a:rPr lang="en-US" sz="2000" dirty="0" smtClean="0">
                <a:solidFill>
                  <a:srgbClr val="7030A0"/>
                </a:solidFill>
              </a:rPr>
              <a:t>, R. Cleve, </a:t>
            </a:r>
            <a:br>
              <a:rPr lang="en-US" sz="2000" dirty="0" smtClean="0">
                <a:solidFill>
                  <a:srgbClr val="7030A0"/>
                </a:solidFill>
              </a:rPr>
            </a:br>
            <a:r>
              <a:rPr lang="en-US" sz="2000" dirty="0" smtClean="0">
                <a:solidFill>
                  <a:srgbClr val="7030A0"/>
                </a:solidFill>
              </a:rPr>
              <a:t>B. </a:t>
            </a:r>
            <a:r>
              <a:rPr lang="en-US" sz="2000" dirty="0" err="1" smtClean="0">
                <a:solidFill>
                  <a:srgbClr val="7030A0"/>
                </a:solidFill>
              </a:rPr>
              <a:t>Loff</a:t>
            </a:r>
            <a:r>
              <a:rPr lang="en-US" sz="2000" dirty="0" smtClean="0">
                <a:solidFill>
                  <a:srgbClr val="7030A0"/>
                </a:solidFill>
              </a:rPr>
              <a:t>, F. </a:t>
            </a:r>
            <a:r>
              <a:rPr lang="en-US" sz="2000" dirty="0" err="1" smtClean="0">
                <a:solidFill>
                  <a:srgbClr val="7030A0"/>
                </a:solidFill>
              </a:rPr>
              <a:t>Speelman</a:t>
            </a:r>
            <a:r>
              <a:rPr lang="en-US" sz="2000" dirty="0" smtClean="0">
                <a:solidFill>
                  <a:srgbClr val="7030A0"/>
                </a:solidFill>
              </a:rPr>
              <a:t>, …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505075"/>
            <a:ext cx="4000500" cy="1847850"/>
          </a:xfrm>
          <a:prstGeom prst="rect">
            <a:avLst/>
          </a:prstGeom>
          <a:effectLst>
            <a:outerShdw blurRad="279400" dist="762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89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computation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883919"/>
            <a:ext cx="8229600" cy="159307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After finishing the computation on input </a:t>
            </a:r>
            <a:r>
              <a:rPr lang="en-US" sz="2000" i="1" dirty="0" smtClean="0">
                <a:solidFill>
                  <a:srgbClr val="002060"/>
                </a:solidFill>
              </a:rPr>
              <a:t>x</a:t>
            </a:r>
            <a:r>
              <a:rPr lang="en-US" sz="2000" dirty="0" smtClean="0"/>
              <a:t>, the auxiliary tapes must contain their original content </a:t>
            </a:r>
            <a:r>
              <a:rPr lang="en-US" sz="2000" i="1" dirty="0" smtClean="0">
                <a:solidFill>
                  <a:srgbClr val="002060"/>
                </a:solidFill>
              </a:rPr>
              <a:t>a</a:t>
            </a:r>
            <a:r>
              <a:rPr lang="en-US" sz="2000" dirty="0" smtClean="0"/>
              <a:t>.	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259497"/>
            <a:ext cx="1295400" cy="251795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2060"/>
                </a:solidFill>
              </a:rPr>
              <a:t>w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1752600"/>
            <a:ext cx="1828800" cy="251795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8800" y="2819400"/>
            <a:ext cx="1295400" cy="251795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2060"/>
                </a:solidFill>
              </a:rPr>
              <a:t>w'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3352799"/>
            <a:ext cx="4876800" cy="251795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1400" i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3939204"/>
            <a:ext cx="4876800" cy="251795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2060"/>
                </a:solidFill>
              </a:rPr>
              <a:t>a'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2728520"/>
            <a:ext cx="381000" cy="433553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2060"/>
                </a:solidFill>
              </a:rPr>
              <a:t>Q</a:t>
            </a:r>
            <a:endParaRPr lang="en-US" sz="1400" i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1789427"/>
            <a:ext cx="1524000" cy="251795"/>
          </a:xfrm>
          <a:prstGeom prst="rect">
            <a:avLst/>
          </a:prstGeom>
          <a:noFill/>
          <a:ln w="12700" cap="sq">
            <a:noFill/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en-US" sz="1400" dirty="0" smtClean="0"/>
              <a:t>input tape 	     RO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315200" y="2385394"/>
            <a:ext cx="1524000" cy="251795"/>
          </a:xfrm>
          <a:prstGeom prst="rect">
            <a:avLst/>
          </a:prstGeom>
          <a:noFill/>
          <a:ln w="12700" cap="sq">
            <a:noFill/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en-US" sz="1400" dirty="0" smtClean="0"/>
              <a:t>work tapes	     RW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3667253"/>
            <a:ext cx="1524000" cy="251795"/>
          </a:xfrm>
          <a:prstGeom prst="rect">
            <a:avLst/>
          </a:prstGeom>
          <a:noFill/>
          <a:ln w="12700" cap="sq">
            <a:noFill/>
          </a:ln>
        </p:spPr>
        <p:txBody>
          <a:bodyPr wrap="square" lIns="0" tIns="18000" rIns="0" bIns="18000" rtlCol="0">
            <a:spAutoFit/>
          </a:bodyPr>
          <a:lstStyle/>
          <a:p>
            <a:r>
              <a:rPr lang="en-US" sz="1400" dirty="0" smtClean="0"/>
              <a:t>auxiliary tapes RW</a:t>
            </a:r>
            <a:endParaRPr lang="en-US" sz="1400" dirty="0"/>
          </a:p>
        </p:txBody>
      </p:sp>
      <p:sp>
        <p:nvSpPr>
          <p:cNvPr id="16" name="Isosceles Triangle 15"/>
          <p:cNvSpPr/>
          <p:nvPr/>
        </p:nvSpPr>
        <p:spPr>
          <a:xfrm rot="10800000">
            <a:off x="2133600" y="2019300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10800000">
            <a:off x="2506980" y="2513702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2125979" y="3078010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10800000">
            <a:off x="2964180" y="3617722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0800000">
            <a:off x="3581400" y="4209412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982980" y="2948940"/>
            <a:ext cx="2065020" cy="873895"/>
          </a:xfrm>
          <a:custGeom>
            <a:avLst/>
            <a:gdLst>
              <a:gd name="connsiteX0" fmla="*/ 0 w 2065020"/>
              <a:gd name="connsiteY0" fmla="*/ 0 h 873895"/>
              <a:gd name="connsiteX1" fmla="*/ 373380 w 2065020"/>
              <a:gd name="connsiteY1" fmla="*/ 220980 h 873895"/>
              <a:gd name="connsiteX2" fmla="*/ 541020 w 2065020"/>
              <a:gd name="connsiteY2" fmla="*/ 822960 h 873895"/>
              <a:gd name="connsiteX3" fmla="*/ 2065020 w 2065020"/>
              <a:gd name="connsiteY3" fmla="*/ 800100 h 87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5020" h="873895">
                <a:moveTo>
                  <a:pt x="0" y="0"/>
                </a:moveTo>
                <a:cubicBezTo>
                  <a:pt x="141605" y="41910"/>
                  <a:pt x="283210" y="83820"/>
                  <a:pt x="373380" y="220980"/>
                </a:cubicBezTo>
                <a:cubicBezTo>
                  <a:pt x="463550" y="358140"/>
                  <a:pt x="259080" y="726440"/>
                  <a:pt x="541020" y="822960"/>
                </a:cubicBezTo>
                <a:cubicBezTo>
                  <a:pt x="822960" y="919480"/>
                  <a:pt x="1443990" y="859790"/>
                  <a:pt x="2065020" y="80010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990600" y="2948940"/>
            <a:ext cx="2667000" cy="1497332"/>
          </a:xfrm>
          <a:custGeom>
            <a:avLst/>
            <a:gdLst>
              <a:gd name="connsiteX0" fmla="*/ 0 w 2667000"/>
              <a:gd name="connsiteY0" fmla="*/ 0 h 1497332"/>
              <a:gd name="connsiteX1" fmla="*/ 228600 w 2667000"/>
              <a:gd name="connsiteY1" fmla="*/ 754380 h 1497332"/>
              <a:gd name="connsiteX2" fmla="*/ 350520 w 2667000"/>
              <a:gd name="connsiteY2" fmla="*/ 1447800 h 1497332"/>
              <a:gd name="connsiteX3" fmla="*/ 2667000 w 2667000"/>
              <a:gd name="connsiteY3" fmla="*/ 1386840 h 149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0" h="1497332">
                <a:moveTo>
                  <a:pt x="0" y="0"/>
                </a:moveTo>
                <a:cubicBezTo>
                  <a:pt x="85090" y="256540"/>
                  <a:pt x="170180" y="513080"/>
                  <a:pt x="228600" y="754380"/>
                </a:cubicBezTo>
                <a:cubicBezTo>
                  <a:pt x="287020" y="995680"/>
                  <a:pt x="-55880" y="1342390"/>
                  <a:pt x="350520" y="1447800"/>
                </a:cubicBezTo>
                <a:cubicBezTo>
                  <a:pt x="756920" y="1553210"/>
                  <a:pt x="1711960" y="1470025"/>
                  <a:pt x="2667000" y="138684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990600" y="2101785"/>
            <a:ext cx="1226820" cy="847155"/>
          </a:xfrm>
          <a:custGeom>
            <a:avLst/>
            <a:gdLst>
              <a:gd name="connsiteX0" fmla="*/ 0 w 1226820"/>
              <a:gd name="connsiteY0" fmla="*/ 847155 h 847155"/>
              <a:gd name="connsiteX1" fmla="*/ 198120 w 1226820"/>
              <a:gd name="connsiteY1" fmla="*/ 626175 h 847155"/>
              <a:gd name="connsiteX2" fmla="*/ 335280 w 1226820"/>
              <a:gd name="connsiteY2" fmla="*/ 62295 h 847155"/>
              <a:gd name="connsiteX3" fmla="*/ 1226820 w 1226820"/>
              <a:gd name="connsiteY3" fmla="*/ 39435 h 8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6820" h="847155">
                <a:moveTo>
                  <a:pt x="0" y="847155"/>
                </a:moveTo>
                <a:cubicBezTo>
                  <a:pt x="71120" y="802070"/>
                  <a:pt x="142240" y="756985"/>
                  <a:pt x="198120" y="626175"/>
                </a:cubicBezTo>
                <a:cubicBezTo>
                  <a:pt x="254000" y="495365"/>
                  <a:pt x="163830" y="160085"/>
                  <a:pt x="335280" y="62295"/>
                </a:cubicBezTo>
                <a:cubicBezTo>
                  <a:pt x="506730" y="-35495"/>
                  <a:pt x="866775" y="1970"/>
                  <a:pt x="1226820" y="39435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982980" y="2634817"/>
            <a:ext cx="1600200" cy="314123"/>
          </a:xfrm>
          <a:custGeom>
            <a:avLst/>
            <a:gdLst>
              <a:gd name="connsiteX0" fmla="*/ 0 w 1600200"/>
              <a:gd name="connsiteY0" fmla="*/ 314123 h 314123"/>
              <a:gd name="connsiteX1" fmla="*/ 502920 w 1600200"/>
              <a:gd name="connsiteY1" fmla="*/ 39803 h 314123"/>
              <a:gd name="connsiteX2" fmla="*/ 1600200 w 1600200"/>
              <a:gd name="connsiteY2" fmla="*/ 1703 h 31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314123">
                <a:moveTo>
                  <a:pt x="0" y="314123"/>
                </a:moveTo>
                <a:cubicBezTo>
                  <a:pt x="118110" y="202998"/>
                  <a:pt x="236220" y="91873"/>
                  <a:pt x="502920" y="39803"/>
                </a:cubicBezTo>
                <a:cubicBezTo>
                  <a:pt x="769620" y="-12267"/>
                  <a:pt x="1600200" y="1703"/>
                  <a:pt x="1600200" y="1703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990600" y="2957221"/>
            <a:ext cx="1211580" cy="290218"/>
          </a:xfrm>
          <a:custGeom>
            <a:avLst/>
            <a:gdLst>
              <a:gd name="connsiteX0" fmla="*/ 0 w 1211580"/>
              <a:gd name="connsiteY0" fmla="*/ 0 h 319240"/>
              <a:gd name="connsiteX1" fmla="*/ 563880 w 1211580"/>
              <a:gd name="connsiteY1" fmla="*/ 53340 h 319240"/>
              <a:gd name="connsiteX2" fmla="*/ 960120 w 1211580"/>
              <a:gd name="connsiteY2" fmla="*/ 304800 h 319240"/>
              <a:gd name="connsiteX3" fmla="*/ 1211580 w 1211580"/>
              <a:gd name="connsiteY3" fmla="*/ 266700 h 3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1580" h="319240">
                <a:moveTo>
                  <a:pt x="0" y="0"/>
                </a:moveTo>
                <a:cubicBezTo>
                  <a:pt x="201930" y="1270"/>
                  <a:pt x="403860" y="2540"/>
                  <a:pt x="563880" y="53340"/>
                </a:cubicBezTo>
                <a:cubicBezTo>
                  <a:pt x="723900" y="104140"/>
                  <a:pt x="852170" y="269240"/>
                  <a:pt x="960120" y="304800"/>
                </a:cubicBezTo>
                <a:cubicBezTo>
                  <a:pt x="1068070" y="340360"/>
                  <a:pt x="1139825" y="303530"/>
                  <a:pt x="1211580" y="26670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705600" y="30711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2</a:t>
            </a:r>
            <a:r>
              <a:rPr lang="en-US" i="1" baseline="30000" dirty="0" smtClean="0">
                <a:solidFill>
                  <a:srgbClr val="002060"/>
                </a:solidFill>
              </a:rPr>
              <a:t>S</a:t>
            </a:r>
            <a:endParaRPr lang="en-US" i="1" baseline="30000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16980" y="2284296"/>
            <a:ext cx="914400" cy="1921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900"/>
              </a:spcBef>
            </a:pPr>
            <a:r>
              <a:rPr lang="en-US" dirty="0" smtClean="0"/>
              <a:t>…</a:t>
            </a:r>
          </a:p>
          <a:p>
            <a:endParaRPr lang="en-US" dirty="0"/>
          </a:p>
          <a:p>
            <a:pPr>
              <a:spcBef>
                <a:spcPts val="400"/>
              </a:spcBef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945988" y="24888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 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6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 … functions computable using </a:t>
            </a:r>
            <a:r>
              <a:rPr lang="en-US" i="1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>
                <a:solidFill>
                  <a:srgbClr val="002060"/>
                </a:solidFill>
              </a:rPr>
              <a:t>)</a:t>
            </a:r>
            <a:r>
              <a:rPr lang="en-US" dirty="0"/>
              <a:t> work space</a:t>
            </a:r>
          </a:p>
          <a:p>
            <a:pPr>
              <a:spcBef>
                <a:spcPts val="1200"/>
              </a:spcBef>
            </a:pPr>
            <a:r>
              <a:rPr lang="en-US" dirty="0"/>
              <a:t>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/>
              <a:t>) … functions computable using </a:t>
            </a:r>
            <a:r>
              <a:rPr lang="en-US" i="1" dirty="0">
                <a:solidFill>
                  <a:srgbClr val="002060"/>
                </a:solidFill>
              </a:rPr>
              <a:t>O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>
                <a:solidFill>
                  <a:srgbClr val="002060"/>
                </a:solidFill>
              </a:rPr>
              <a:t>)</a:t>
            </a:r>
            <a:r>
              <a:rPr lang="en-US" dirty="0"/>
              <a:t> work space and </a:t>
            </a:r>
            <a:r>
              <a:rPr lang="en-US" dirty="0">
                <a:solidFill>
                  <a:srgbClr val="002060"/>
                </a:solidFill>
              </a:rPr>
              <a:t>2</a:t>
            </a:r>
            <a:r>
              <a:rPr lang="en-US" i="1" baseline="30000" dirty="0">
                <a:solidFill>
                  <a:srgbClr val="002060"/>
                </a:solidFill>
              </a:rPr>
              <a:t>O</a:t>
            </a:r>
            <a:r>
              <a:rPr lang="en-US" baseline="30000" dirty="0">
                <a:solidFill>
                  <a:srgbClr val="002060"/>
                </a:solidFill>
              </a:rPr>
              <a:t>(</a:t>
            </a:r>
            <a:r>
              <a:rPr lang="en-US" i="1" baseline="30000" dirty="0">
                <a:solidFill>
                  <a:srgbClr val="002060"/>
                </a:solidFill>
              </a:rPr>
              <a:t>S</a:t>
            </a:r>
            <a:r>
              <a:rPr lang="en-US" baseline="30000" dirty="0">
                <a:solidFill>
                  <a:srgbClr val="002060"/>
                </a:solidFill>
              </a:rPr>
              <a:t>)</a:t>
            </a:r>
            <a:r>
              <a:rPr lang="en-US" baseline="30000" dirty="0"/>
              <a:t> </a:t>
            </a:r>
            <a:r>
              <a:rPr lang="en-US" dirty="0"/>
              <a:t>catalyst space.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Clearly:</a:t>
            </a:r>
            <a:r>
              <a:rPr lang="en-US" dirty="0"/>
              <a:t> DSPACE(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/>
              <a:t>CSPACE(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Question:</a:t>
            </a:r>
            <a:r>
              <a:rPr lang="en-US" dirty="0"/>
              <a:t> CSPACE(</a:t>
            </a:r>
            <a:r>
              <a:rPr lang="en-US" i="1" dirty="0">
                <a:solidFill>
                  <a:srgbClr val="002060"/>
                </a:solidFill>
              </a:rPr>
              <a:t>S</a:t>
            </a:r>
            <a:r>
              <a:rPr lang="en-US" dirty="0"/>
              <a:t>)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/>
              <a:t>DSPACE(</a:t>
            </a:r>
            <a:r>
              <a:rPr lang="en-US" i="1" dirty="0" smtClean="0">
                <a:solidFill>
                  <a:srgbClr val="002060"/>
                </a:solidFill>
              </a:rPr>
              <a:t>S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600"/>
              </a:spcBef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catalytic computation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LOG = DSPACE(</a:t>
            </a:r>
            <a:r>
              <a:rPr lang="en-US" sz="2000" dirty="0">
                <a:solidFill>
                  <a:srgbClr val="002060"/>
                </a:solidFill>
              </a:rPr>
              <a:t>log </a:t>
            </a:r>
            <a:r>
              <a:rPr lang="en-US" sz="2000" i="1" dirty="0">
                <a:solidFill>
                  <a:srgbClr val="002060"/>
                </a:solidFill>
              </a:rPr>
              <a:t>n</a:t>
            </a:r>
            <a:r>
              <a:rPr lang="en-US" sz="2000" dirty="0"/>
              <a:t>)		deterministic log-space</a:t>
            </a:r>
          </a:p>
          <a:p>
            <a:r>
              <a:rPr lang="en-US" sz="2000" dirty="0"/>
              <a:t>NLOG = NSPACE(</a:t>
            </a:r>
            <a:r>
              <a:rPr lang="en-US" sz="2000" dirty="0">
                <a:solidFill>
                  <a:srgbClr val="002060"/>
                </a:solidFill>
              </a:rPr>
              <a:t>log </a:t>
            </a:r>
            <a:r>
              <a:rPr lang="en-US" sz="2000" i="1" dirty="0">
                <a:solidFill>
                  <a:srgbClr val="002060"/>
                </a:solidFill>
              </a:rPr>
              <a:t>n</a:t>
            </a:r>
            <a:r>
              <a:rPr lang="en-US" sz="2000" dirty="0"/>
              <a:t>)		non-deterministic log-space</a:t>
            </a:r>
          </a:p>
          <a:p>
            <a:r>
              <a:rPr lang="en-US" sz="2000" dirty="0"/>
              <a:t>CLOG = CSPACE(</a:t>
            </a:r>
            <a:r>
              <a:rPr lang="en-US" sz="2000" dirty="0">
                <a:solidFill>
                  <a:srgbClr val="002060"/>
                </a:solidFill>
              </a:rPr>
              <a:t>log </a:t>
            </a:r>
            <a:r>
              <a:rPr lang="en-US" sz="2000" i="1" dirty="0">
                <a:solidFill>
                  <a:srgbClr val="002060"/>
                </a:solidFill>
              </a:rPr>
              <a:t>n</a:t>
            </a:r>
            <a:r>
              <a:rPr lang="en-US" sz="2000" dirty="0"/>
              <a:t>)		catalytic log-space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Thm</a:t>
            </a:r>
            <a:r>
              <a:rPr lang="en-US" dirty="0">
                <a:solidFill>
                  <a:srgbClr val="002060"/>
                </a:solidFill>
              </a:rPr>
              <a:t>:</a:t>
            </a:r>
            <a:r>
              <a:rPr lang="en-US" dirty="0"/>
              <a:t> LOG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/>
              <a:t>NLOG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/>
              <a:t>LOGCFL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⊆ </a:t>
            </a:r>
            <a:r>
              <a:rPr lang="en-US" dirty="0" smtClean="0"/>
              <a:t>CLOG.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CLOG </a:t>
            </a:r>
            <a:r>
              <a:rPr lang="en-US" dirty="0" smtClean="0"/>
              <a:t>can compute: </a:t>
            </a:r>
            <a:endParaRPr lang="en-US" dirty="0"/>
          </a:p>
          <a:p>
            <a:pPr lvl="1"/>
            <a:r>
              <a:rPr lang="en-US" dirty="0" smtClean="0"/>
              <a:t>Determinant </a:t>
            </a:r>
            <a:r>
              <a:rPr lang="en-US" dirty="0"/>
              <a:t>over </a:t>
            </a:r>
            <a:r>
              <a:rPr lang="en-US" b="1" dirty="0"/>
              <a:t>Z</a:t>
            </a:r>
          </a:p>
          <a:p>
            <a:pPr lvl="1"/>
            <a:r>
              <a:rPr lang="en-US" dirty="0" smtClean="0"/>
              <a:t>Product </a:t>
            </a:r>
            <a:r>
              <a:rPr lang="en-US" dirty="0"/>
              <a:t>of </a:t>
            </a:r>
            <a:r>
              <a:rPr lang="en-US" i="1" dirty="0">
                <a:solidFill>
                  <a:srgbClr val="002060"/>
                </a:solidFill>
              </a:rPr>
              <a:t>n</a:t>
            </a:r>
            <a:r>
              <a:rPr lang="en-US" dirty="0"/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n</a:t>
            </a:r>
            <a:r>
              <a:rPr lang="en-US" dirty="0" err="1" smtClean="0"/>
              <a:t>x</a:t>
            </a:r>
            <a:r>
              <a:rPr lang="en-US" i="1" dirty="0" err="1" smtClean="0">
                <a:solidFill>
                  <a:srgbClr val="00206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/>
              <a:t>matrices over </a:t>
            </a:r>
            <a:r>
              <a:rPr lang="en-US" b="1" dirty="0"/>
              <a:t>Z</a:t>
            </a:r>
          </a:p>
          <a:p>
            <a:pPr lvl="1"/>
            <a:r>
              <a:rPr lang="en-US" dirty="0"/>
              <a:t>Functions computable by log-depth threshold circuits (TC</a:t>
            </a:r>
            <a:r>
              <a:rPr lang="en-US" baseline="30000" dirty="0"/>
              <a:t>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Functions computable by </a:t>
            </a:r>
            <a:r>
              <a:rPr lang="en-US" dirty="0" smtClean="0"/>
              <a:t>polynomial-size arithmetic </a:t>
            </a:r>
            <a:r>
              <a:rPr lang="en-US" dirty="0"/>
              <a:t>circuits of polynomial degree over </a:t>
            </a:r>
            <a:r>
              <a:rPr lang="en-US" b="1" dirty="0"/>
              <a:t>Z</a:t>
            </a:r>
            <a:r>
              <a:rPr lang="en-US" dirty="0"/>
              <a:t> (</a:t>
            </a:r>
            <a:r>
              <a:rPr lang="en-US" dirty="0" err="1"/>
              <a:t>Valiant’s</a:t>
            </a:r>
            <a:r>
              <a:rPr lang="en-US" dirty="0"/>
              <a:t> P)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Reversibility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62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endParaRPr lang="cs-CZ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	     work tape		  auxiliary tape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2259497"/>
            <a:ext cx="12954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w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727708"/>
            <a:ext cx="12954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w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259497"/>
            <a:ext cx="42672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a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4727708"/>
            <a:ext cx="42672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a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038600" y="2709496"/>
            <a:ext cx="404486" cy="1820008"/>
          </a:xfrm>
          <a:custGeom>
            <a:avLst/>
            <a:gdLst>
              <a:gd name="connsiteX0" fmla="*/ 0 w 404486"/>
              <a:gd name="connsiteY0" fmla="*/ 0 h 1820008"/>
              <a:gd name="connsiteX1" fmla="*/ 395654 w 404486"/>
              <a:gd name="connsiteY1" fmla="*/ 167054 h 1820008"/>
              <a:gd name="connsiteX2" fmla="*/ 79131 w 404486"/>
              <a:gd name="connsiteY2" fmla="*/ 351692 h 1820008"/>
              <a:gd name="connsiteX3" fmla="*/ 386862 w 404486"/>
              <a:gd name="connsiteY3" fmla="*/ 483577 h 1820008"/>
              <a:gd name="connsiteX4" fmla="*/ 158262 w 404486"/>
              <a:gd name="connsiteY4" fmla="*/ 615462 h 1820008"/>
              <a:gd name="connsiteX5" fmla="*/ 369277 w 404486"/>
              <a:gd name="connsiteY5" fmla="*/ 747346 h 1820008"/>
              <a:gd name="connsiteX6" fmla="*/ 228600 w 404486"/>
              <a:gd name="connsiteY6" fmla="*/ 896816 h 1820008"/>
              <a:gd name="connsiteX7" fmla="*/ 378069 w 404486"/>
              <a:gd name="connsiteY7" fmla="*/ 1028700 h 1820008"/>
              <a:gd name="connsiteX8" fmla="*/ 228600 w 404486"/>
              <a:gd name="connsiteY8" fmla="*/ 1186962 h 1820008"/>
              <a:gd name="connsiteX9" fmla="*/ 404446 w 404486"/>
              <a:gd name="connsiteY9" fmla="*/ 1345223 h 1820008"/>
              <a:gd name="connsiteX10" fmla="*/ 246185 w 404486"/>
              <a:gd name="connsiteY10" fmla="*/ 1512277 h 1820008"/>
              <a:gd name="connsiteX11" fmla="*/ 386862 w 404486"/>
              <a:gd name="connsiteY11" fmla="*/ 1600200 h 1820008"/>
              <a:gd name="connsiteX12" fmla="*/ 325316 w 404486"/>
              <a:gd name="connsiteY12" fmla="*/ 1820008 h 1820008"/>
              <a:gd name="connsiteX13" fmla="*/ 325316 w 404486"/>
              <a:gd name="connsiteY13" fmla="*/ 1820008 h 1820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04486" h="1820008">
                <a:moveTo>
                  <a:pt x="0" y="0"/>
                </a:moveTo>
                <a:cubicBezTo>
                  <a:pt x="191233" y="54219"/>
                  <a:pt x="382466" y="108439"/>
                  <a:pt x="395654" y="167054"/>
                </a:cubicBezTo>
                <a:cubicBezTo>
                  <a:pt x="408842" y="225669"/>
                  <a:pt x="80596" y="298938"/>
                  <a:pt x="79131" y="351692"/>
                </a:cubicBezTo>
                <a:cubicBezTo>
                  <a:pt x="77666" y="404446"/>
                  <a:pt x="373674" y="439615"/>
                  <a:pt x="386862" y="483577"/>
                </a:cubicBezTo>
                <a:cubicBezTo>
                  <a:pt x="400050" y="527539"/>
                  <a:pt x="161193" y="571501"/>
                  <a:pt x="158262" y="615462"/>
                </a:cubicBezTo>
                <a:cubicBezTo>
                  <a:pt x="155331" y="659423"/>
                  <a:pt x="357554" y="700454"/>
                  <a:pt x="369277" y="747346"/>
                </a:cubicBezTo>
                <a:cubicBezTo>
                  <a:pt x="381000" y="794238"/>
                  <a:pt x="227135" y="849924"/>
                  <a:pt x="228600" y="896816"/>
                </a:cubicBezTo>
                <a:cubicBezTo>
                  <a:pt x="230065" y="943708"/>
                  <a:pt x="378069" y="980342"/>
                  <a:pt x="378069" y="1028700"/>
                </a:cubicBezTo>
                <a:cubicBezTo>
                  <a:pt x="378069" y="1077058"/>
                  <a:pt x="224204" y="1134208"/>
                  <a:pt x="228600" y="1186962"/>
                </a:cubicBezTo>
                <a:cubicBezTo>
                  <a:pt x="232996" y="1239716"/>
                  <a:pt x="401515" y="1291004"/>
                  <a:pt x="404446" y="1345223"/>
                </a:cubicBezTo>
                <a:cubicBezTo>
                  <a:pt x="407377" y="1399442"/>
                  <a:pt x="249116" y="1469781"/>
                  <a:pt x="246185" y="1512277"/>
                </a:cubicBezTo>
                <a:cubicBezTo>
                  <a:pt x="243254" y="1554773"/>
                  <a:pt x="373674" y="1548912"/>
                  <a:pt x="386862" y="1600200"/>
                </a:cubicBezTo>
                <a:cubicBezTo>
                  <a:pt x="400051" y="1651489"/>
                  <a:pt x="325316" y="1820008"/>
                  <a:pt x="325316" y="1820008"/>
                </a:cubicBezTo>
                <a:lnTo>
                  <a:pt x="325316" y="1820008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3455376"/>
            <a:ext cx="12954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y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0" y="3387968"/>
            <a:ext cx="1143000" cy="49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24200" y="3455376"/>
            <a:ext cx="42672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8351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Ordinary computation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94435"/>
            <a:ext cx="8229600" cy="10825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Two different configurations can lead to the same configuration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14714" y="1905002"/>
            <a:ext cx="473127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476105"/>
            <a:ext cx="457200" cy="525886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s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0800000">
            <a:off x="1844727" y="2261573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Freeform 5"/>
          <p:cNvSpPr/>
          <p:nvPr/>
        </p:nvSpPr>
        <p:spPr>
          <a:xfrm>
            <a:off x="1002323" y="2353043"/>
            <a:ext cx="918604" cy="413740"/>
          </a:xfrm>
          <a:custGeom>
            <a:avLst/>
            <a:gdLst>
              <a:gd name="connsiteX0" fmla="*/ 0 w 918604"/>
              <a:gd name="connsiteY0" fmla="*/ 378069 h 413740"/>
              <a:gd name="connsiteX1" fmla="*/ 694592 w 918604"/>
              <a:gd name="connsiteY1" fmla="*/ 386861 h 413740"/>
              <a:gd name="connsiteX2" fmla="*/ 905608 w 918604"/>
              <a:gd name="connsiteY2" fmla="*/ 79131 h 413740"/>
              <a:gd name="connsiteX3" fmla="*/ 896815 w 918604"/>
              <a:gd name="connsiteY3" fmla="*/ 0 h 413740"/>
              <a:gd name="connsiteX4" fmla="*/ 896815 w 918604"/>
              <a:gd name="connsiteY4" fmla="*/ 0 h 41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604" h="413740">
                <a:moveTo>
                  <a:pt x="0" y="378069"/>
                </a:moveTo>
                <a:cubicBezTo>
                  <a:pt x="271828" y="407376"/>
                  <a:pt x="543657" y="436684"/>
                  <a:pt x="694592" y="386861"/>
                </a:cubicBezTo>
                <a:cubicBezTo>
                  <a:pt x="845527" y="337038"/>
                  <a:pt x="871904" y="143608"/>
                  <a:pt x="905608" y="79131"/>
                </a:cubicBezTo>
                <a:cubicBezTo>
                  <a:pt x="939312" y="14654"/>
                  <a:pt x="896815" y="0"/>
                  <a:pt x="896815" y="0"/>
                </a:cubicBezTo>
                <a:lnTo>
                  <a:pt x="896815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787841" y="1905001"/>
            <a:ext cx="25051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8351" y="1905000"/>
            <a:ext cx="12954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00763" y="3703611"/>
            <a:ext cx="473127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9449" y="4274714"/>
            <a:ext cx="457200" cy="525886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q</a:t>
            </a:r>
          </a:p>
        </p:txBody>
      </p:sp>
      <p:sp>
        <p:nvSpPr>
          <p:cNvPr id="33" name="Isosceles Triangle 32"/>
          <p:cNvSpPr/>
          <p:nvPr/>
        </p:nvSpPr>
        <p:spPr>
          <a:xfrm rot="10800000">
            <a:off x="4530776" y="4060182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Freeform 33"/>
          <p:cNvSpPr/>
          <p:nvPr/>
        </p:nvSpPr>
        <p:spPr>
          <a:xfrm>
            <a:off x="3688372" y="4151652"/>
            <a:ext cx="918604" cy="413740"/>
          </a:xfrm>
          <a:custGeom>
            <a:avLst/>
            <a:gdLst>
              <a:gd name="connsiteX0" fmla="*/ 0 w 918604"/>
              <a:gd name="connsiteY0" fmla="*/ 378069 h 413740"/>
              <a:gd name="connsiteX1" fmla="*/ 694592 w 918604"/>
              <a:gd name="connsiteY1" fmla="*/ 386861 h 413740"/>
              <a:gd name="connsiteX2" fmla="*/ 905608 w 918604"/>
              <a:gd name="connsiteY2" fmla="*/ 79131 h 413740"/>
              <a:gd name="connsiteX3" fmla="*/ 896815 w 918604"/>
              <a:gd name="connsiteY3" fmla="*/ 0 h 413740"/>
              <a:gd name="connsiteX4" fmla="*/ 896815 w 918604"/>
              <a:gd name="connsiteY4" fmla="*/ 0 h 41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604" h="413740">
                <a:moveTo>
                  <a:pt x="0" y="378069"/>
                </a:moveTo>
                <a:cubicBezTo>
                  <a:pt x="271828" y="407376"/>
                  <a:pt x="543657" y="436684"/>
                  <a:pt x="694592" y="386861"/>
                </a:cubicBezTo>
                <a:cubicBezTo>
                  <a:pt x="845527" y="337038"/>
                  <a:pt x="871904" y="143608"/>
                  <a:pt x="905608" y="79131"/>
                </a:cubicBezTo>
                <a:cubicBezTo>
                  <a:pt x="939312" y="14654"/>
                  <a:pt x="896815" y="0"/>
                  <a:pt x="896815" y="0"/>
                </a:cubicBezTo>
                <a:lnTo>
                  <a:pt x="896815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473890" y="3703610"/>
            <a:ext cx="25051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4400" y="3703609"/>
            <a:ext cx="12954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81963" y="1676402"/>
            <a:ext cx="473127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81600" y="2247505"/>
            <a:ext cx="476249" cy="525886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t</a:t>
            </a:r>
          </a:p>
        </p:txBody>
      </p:sp>
      <p:sp>
        <p:nvSpPr>
          <p:cNvPr id="47" name="Isosceles Triangle 46"/>
          <p:cNvSpPr/>
          <p:nvPr/>
        </p:nvSpPr>
        <p:spPr>
          <a:xfrm rot="10800000">
            <a:off x="6723184" y="2032973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9" name="TextBox 48"/>
          <p:cNvSpPr txBox="1"/>
          <p:nvPr/>
        </p:nvSpPr>
        <p:spPr>
          <a:xfrm>
            <a:off x="6455090" y="1676401"/>
            <a:ext cx="25051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05600" y="1676400"/>
            <a:ext cx="12954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653454" y="2154999"/>
            <a:ext cx="1151792" cy="404810"/>
          </a:xfrm>
          <a:custGeom>
            <a:avLst/>
            <a:gdLst>
              <a:gd name="connsiteX0" fmla="*/ 0 w 1151792"/>
              <a:gd name="connsiteY0" fmla="*/ 369277 h 404810"/>
              <a:gd name="connsiteX1" fmla="*/ 861646 w 1151792"/>
              <a:gd name="connsiteY1" fmla="*/ 369277 h 404810"/>
              <a:gd name="connsiteX2" fmla="*/ 1151792 w 1151792"/>
              <a:gd name="connsiteY2" fmla="*/ 0 h 40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1792" h="404810">
                <a:moveTo>
                  <a:pt x="0" y="369277"/>
                </a:moveTo>
                <a:cubicBezTo>
                  <a:pt x="334840" y="400050"/>
                  <a:pt x="669681" y="430823"/>
                  <a:pt x="861646" y="369277"/>
                </a:cubicBezTo>
                <a:cubicBezTo>
                  <a:pt x="1053611" y="307731"/>
                  <a:pt x="1102701" y="153865"/>
                  <a:pt x="1151792" y="0"/>
                </a:cubicBez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600000">
            <a:off x="2819400" y="2766783"/>
            <a:ext cx="685800" cy="357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7200000">
            <a:off x="6532684" y="2744305"/>
            <a:ext cx="685800" cy="357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computation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394435"/>
            <a:ext cx="8229600" cy="10825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/>
              <a:t>For each configuration at most one previous configuration.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763" y="1905002"/>
            <a:ext cx="473127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9449" y="2476105"/>
            <a:ext cx="457200" cy="525886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2060"/>
                </a:solidFill>
              </a:rPr>
              <a:t>s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0800000">
            <a:off x="4530776" y="2261573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Freeform 5"/>
          <p:cNvSpPr/>
          <p:nvPr/>
        </p:nvSpPr>
        <p:spPr>
          <a:xfrm>
            <a:off x="3688372" y="2353043"/>
            <a:ext cx="918604" cy="413740"/>
          </a:xfrm>
          <a:custGeom>
            <a:avLst/>
            <a:gdLst>
              <a:gd name="connsiteX0" fmla="*/ 0 w 918604"/>
              <a:gd name="connsiteY0" fmla="*/ 378069 h 413740"/>
              <a:gd name="connsiteX1" fmla="*/ 694592 w 918604"/>
              <a:gd name="connsiteY1" fmla="*/ 386861 h 413740"/>
              <a:gd name="connsiteX2" fmla="*/ 905608 w 918604"/>
              <a:gd name="connsiteY2" fmla="*/ 79131 h 413740"/>
              <a:gd name="connsiteX3" fmla="*/ 896815 w 918604"/>
              <a:gd name="connsiteY3" fmla="*/ 0 h 413740"/>
              <a:gd name="connsiteX4" fmla="*/ 896815 w 918604"/>
              <a:gd name="connsiteY4" fmla="*/ 0 h 41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604" h="413740">
                <a:moveTo>
                  <a:pt x="0" y="378069"/>
                </a:moveTo>
                <a:cubicBezTo>
                  <a:pt x="271828" y="407376"/>
                  <a:pt x="543657" y="436684"/>
                  <a:pt x="694592" y="386861"/>
                </a:cubicBezTo>
                <a:cubicBezTo>
                  <a:pt x="845527" y="337038"/>
                  <a:pt x="871904" y="143608"/>
                  <a:pt x="905608" y="79131"/>
                </a:cubicBezTo>
                <a:cubicBezTo>
                  <a:pt x="939312" y="14654"/>
                  <a:pt x="896815" y="0"/>
                  <a:pt x="896815" y="0"/>
                </a:cubicBezTo>
                <a:lnTo>
                  <a:pt x="896815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473890" y="1905001"/>
            <a:ext cx="25051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1905000"/>
            <a:ext cx="12954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00763" y="3703611"/>
            <a:ext cx="473127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9449" y="4274714"/>
            <a:ext cx="457200" cy="525886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2060"/>
                </a:solidFill>
              </a:rPr>
              <a:t>q</a:t>
            </a:r>
          </a:p>
        </p:txBody>
      </p:sp>
      <p:sp>
        <p:nvSpPr>
          <p:cNvPr id="33" name="Isosceles Triangle 32"/>
          <p:cNvSpPr/>
          <p:nvPr/>
        </p:nvSpPr>
        <p:spPr>
          <a:xfrm rot="10800000">
            <a:off x="4530776" y="4060182"/>
            <a:ext cx="152400" cy="1143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Freeform 33"/>
          <p:cNvSpPr/>
          <p:nvPr/>
        </p:nvSpPr>
        <p:spPr>
          <a:xfrm>
            <a:off x="3688372" y="4151652"/>
            <a:ext cx="918604" cy="413740"/>
          </a:xfrm>
          <a:custGeom>
            <a:avLst/>
            <a:gdLst>
              <a:gd name="connsiteX0" fmla="*/ 0 w 918604"/>
              <a:gd name="connsiteY0" fmla="*/ 378069 h 413740"/>
              <a:gd name="connsiteX1" fmla="*/ 694592 w 918604"/>
              <a:gd name="connsiteY1" fmla="*/ 386861 h 413740"/>
              <a:gd name="connsiteX2" fmla="*/ 905608 w 918604"/>
              <a:gd name="connsiteY2" fmla="*/ 79131 h 413740"/>
              <a:gd name="connsiteX3" fmla="*/ 896815 w 918604"/>
              <a:gd name="connsiteY3" fmla="*/ 0 h 413740"/>
              <a:gd name="connsiteX4" fmla="*/ 896815 w 918604"/>
              <a:gd name="connsiteY4" fmla="*/ 0 h 41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604" h="413740">
                <a:moveTo>
                  <a:pt x="0" y="378069"/>
                </a:moveTo>
                <a:cubicBezTo>
                  <a:pt x="271828" y="407376"/>
                  <a:pt x="543657" y="436684"/>
                  <a:pt x="694592" y="386861"/>
                </a:cubicBezTo>
                <a:cubicBezTo>
                  <a:pt x="845527" y="337038"/>
                  <a:pt x="871904" y="143608"/>
                  <a:pt x="905608" y="79131"/>
                </a:cubicBezTo>
                <a:cubicBezTo>
                  <a:pt x="939312" y="14654"/>
                  <a:pt x="896815" y="0"/>
                  <a:pt x="896815" y="0"/>
                </a:cubicBezTo>
                <a:lnTo>
                  <a:pt x="896815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473890" y="3703610"/>
            <a:ext cx="25051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24400" y="3703609"/>
            <a:ext cx="1295400" cy="344128"/>
          </a:xfrm>
          <a:prstGeom prst="rect">
            <a:avLst/>
          </a:prstGeom>
          <a:noFill/>
          <a:ln w="12700" cap="sq">
            <a:solidFill>
              <a:schemeClr val="dk1"/>
            </a:solidFill>
          </a:ln>
        </p:spPr>
        <p:txBody>
          <a:bodyPr wrap="square" lIns="0" tIns="18000" rIns="0" bIns="18000" rtlCol="0">
            <a:spAutoFit/>
          </a:bodyPr>
          <a:lstStyle/>
          <a:p>
            <a:pPr algn="ctr"/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 rot="5400000">
            <a:off x="4713000" y="2832600"/>
            <a:ext cx="684000" cy="356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TC101972873[[fn=Léto]]</Template>
  <TotalTime>9978</TotalTime>
  <Words>933</Words>
  <Application>Microsoft Office PowerPoint</Application>
  <PresentationFormat>On-screen Show (4:3)</PresentationFormat>
  <Paragraphs>279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 Unicode MS</vt:lpstr>
      <vt:lpstr>Arabic Typesetting</vt:lpstr>
      <vt:lpstr>Arial</vt:lpstr>
      <vt:lpstr>Calibri</vt:lpstr>
      <vt:lpstr>Přehlednost</vt:lpstr>
      <vt:lpstr>Catalytic computation</vt:lpstr>
      <vt:lpstr>Space hierarchy</vt:lpstr>
      <vt:lpstr>Space hierarchy</vt:lpstr>
      <vt:lpstr>Catalytic computation</vt:lpstr>
      <vt:lpstr>Catalytic computation</vt:lpstr>
      <vt:lpstr>Power of catalytic computation</vt:lpstr>
      <vt:lpstr>Reversibility</vt:lpstr>
      <vt:lpstr>Ordinary computation</vt:lpstr>
      <vt:lpstr>Reversible computation</vt:lpstr>
      <vt:lpstr>Reversible computation</vt:lpstr>
      <vt:lpstr>Reversible computation</vt:lpstr>
      <vt:lpstr>Reversible computation</vt:lpstr>
      <vt:lpstr>Reversible circuits</vt:lpstr>
      <vt:lpstr>Branching programs, straight-line programs …</vt:lpstr>
      <vt:lpstr>Ben-Or &amp; Cleve</vt:lpstr>
      <vt:lpstr>Transparent computation</vt:lpstr>
      <vt:lpstr>Transparent computation</vt:lpstr>
      <vt:lpstr>Back to catalytic computation</vt:lpstr>
      <vt:lpstr>Power of catalytic computation</vt:lpstr>
      <vt:lpstr>Power of catalytic computation</vt:lpstr>
      <vt:lpstr>Is CLOG=PSPACE?</vt:lpstr>
      <vt:lpstr>CLOG ⊆ ZPP</vt:lpstr>
      <vt:lpstr>Determinism vs non-determinism</vt:lpstr>
      <vt:lpstr>Space hierarchy</vt:lpstr>
      <vt:lpstr>Space hierarchy</vt:lpstr>
      <vt:lpstr>Space hierarchy</vt:lpstr>
      <vt:lpstr>Space hierarchy</vt:lpstr>
      <vt:lpstr>Space hierarchy</vt:lpstr>
      <vt:lpstr>Space hierarchy</vt:lpstr>
      <vt:lpstr>Catalytic computation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bounds for combinatorial algorithms and dynamic problemc</dc:title>
  <dc:creator>Michal</dc:creator>
  <cp:lastModifiedBy>Jan Bezhlavy</cp:lastModifiedBy>
  <cp:revision>136</cp:revision>
  <dcterms:created xsi:type="dcterms:W3CDTF">2013-08-20T12:14:17Z</dcterms:created>
  <dcterms:modified xsi:type="dcterms:W3CDTF">2014-02-06T23:39:41Z</dcterms:modified>
</cp:coreProperties>
</file>