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</p:sldMasterIdLst>
  <p:notesMasterIdLst>
    <p:notesMasterId r:id="rId56"/>
  </p:notesMasterIdLst>
  <p:sldIdLst>
    <p:sldId id="256" r:id="rId2"/>
    <p:sldId id="353" r:id="rId3"/>
    <p:sldId id="384" r:id="rId4"/>
    <p:sldId id="385" r:id="rId5"/>
    <p:sldId id="386" r:id="rId6"/>
    <p:sldId id="387" r:id="rId7"/>
    <p:sldId id="410" r:id="rId8"/>
    <p:sldId id="409" r:id="rId9"/>
    <p:sldId id="389" r:id="rId10"/>
    <p:sldId id="391" r:id="rId11"/>
    <p:sldId id="392" r:id="rId12"/>
    <p:sldId id="413" r:id="rId13"/>
    <p:sldId id="414" r:id="rId14"/>
    <p:sldId id="415" r:id="rId15"/>
    <p:sldId id="412" r:id="rId16"/>
    <p:sldId id="354" r:id="rId17"/>
    <p:sldId id="357" r:id="rId18"/>
    <p:sldId id="355" r:id="rId19"/>
    <p:sldId id="395" r:id="rId20"/>
    <p:sldId id="393" r:id="rId21"/>
    <p:sldId id="394" r:id="rId22"/>
    <p:sldId id="359" r:id="rId23"/>
    <p:sldId id="360" r:id="rId24"/>
    <p:sldId id="361" r:id="rId25"/>
    <p:sldId id="363" r:id="rId26"/>
    <p:sldId id="364" r:id="rId27"/>
    <p:sldId id="416" r:id="rId28"/>
    <p:sldId id="365" r:id="rId29"/>
    <p:sldId id="367" r:id="rId30"/>
    <p:sldId id="380" r:id="rId31"/>
    <p:sldId id="366" r:id="rId32"/>
    <p:sldId id="368" r:id="rId33"/>
    <p:sldId id="369" r:id="rId34"/>
    <p:sldId id="370" r:id="rId35"/>
    <p:sldId id="371" r:id="rId36"/>
    <p:sldId id="400" r:id="rId37"/>
    <p:sldId id="396" r:id="rId38"/>
    <p:sldId id="397" r:id="rId39"/>
    <p:sldId id="411" r:id="rId40"/>
    <p:sldId id="373" r:id="rId41"/>
    <p:sldId id="375" r:id="rId42"/>
    <p:sldId id="377" r:id="rId43"/>
    <p:sldId id="374" r:id="rId44"/>
    <p:sldId id="402" r:id="rId45"/>
    <p:sldId id="404" r:id="rId46"/>
    <p:sldId id="405" r:id="rId47"/>
    <p:sldId id="406" r:id="rId48"/>
    <p:sldId id="407" r:id="rId49"/>
    <p:sldId id="408" r:id="rId50"/>
    <p:sldId id="403" r:id="rId51"/>
    <p:sldId id="378" r:id="rId52"/>
    <p:sldId id="382" r:id="rId53"/>
    <p:sldId id="379" r:id="rId54"/>
    <p:sldId id="381" r:id="rId55"/>
  </p:sldIdLst>
  <p:sldSz cx="9144000" cy="6858000" type="screen4x3"/>
  <p:notesSz cx="6858000" cy="9144000"/>
  <p:embeddedFontLst>
    <p:embeddedFont>
      <p:font typeface="CMR5" panose="020B0604020202020204"/>
      <p:regular r:id="rId57"/>
    </p:embeddedFont>
    <p:embeddedFont>
      <p:font typeface="MT Extra" panose="05050102010205020202" pitchFamily="18" charset="2"/>
      <p:regular r:id="rId58"/>
    </p:embeddedFont>
    <p:embeddedFont>
      <p:font typeface="cmr10" panose="020B0604020202020204"/>
      <p:regular r:id="rId59"/>
    </p:embeddedFont>
    <p:embeddedFont>
      <p:font typeface="cmmi7" panose="020B0604020202020204"/>
      <p:regular r:id="rId60"/>
    </p:embeddedFont>
    <p:embeddedFont>
      <p:font typeface="cmmi5" panose="020B0604020202020204"/>
      <p:regular r:id="rId61"/>
    </p:embeddedFont>
    <p:embeddedFont>
      <p:font typeface="cmex10" panose="020B0604020202020204"/>
      <p:regular r:id="rId62"/>
    </p:embeddedFont>
    <p:embeddedFont>
      <p:font typeface="Verdana" panose="020B0604030504040204" pitchFamily="34" charset="0"/>
      <p:regular r:id="rId63"/>
      <p:bold r:id="rId64"/>
      <p:italic r:id="rId65"/>
      <p:boldItalic r:id="rId66"/>
    </p:embeddedFont>
    <p:embeddedFont>
      <p:font typeface="CMSY10ORIG" panose="020B0604020202020204"/>
      <p:regular r:id="rId67"/>
    </p:embeddedFont>
    <p:embeddedFont>
      <p:font typeface="Tahoma" panose="020B0604030504040204" pitchFamily="34" charset="0"/>
      <p:regular r:id="rId68"/>
      <p:bold r:id="rId69"/>
    </p:embeddedFont>
    <p:embeddedFont>
      <p:font typeface="cmr7" panose="020B0604020202020204"/>
      <p:regular r:id="rId70"/>
    </p:embeddedFont>
    <p:embeddedFont>
      <p:font typeface="msbm10" panose="020B0604020202020204"/>
      <p:regular r:id="rId71"/>
    </p:embeddedFont>
    <p:embeddedFont>
      <p:font typeface="Calibri" panose="020F0502020204030204" pitchFamily="34" charset="0"/>
      <p:regular r:id="rId72"/>
      <p:bold r:id="rId73"/>
      <p:italic r:id="rId74"/>
      <p:boldItalic r:id="rId75"/>
    </p:embeddedFont>
    <p:embeddedFont>
      <p:font typeface="cmmi10" panose="020B0604020202020204"/>
      <p:regular r:id="rId76"/>
    </p:embeddedFont>
    <p:embeddedFont>
      <p:font typeface="msbm10" panose="020B0604020202020204"/>
      <p:regular r:id="rId71"/>
    </p:embeddedFont>
    <p:embeddedFont>
      <p:font typeface="cmsy10" panose="020B0604020202020204"/>
      <p:regular r:id="rId77"/>
    </p:embeddedFont>
  </p:embeddedFontLst>
  <p:custDataLst>
    <p:tags r:id="rId7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3300"/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5" autoAdjust="0"/>
    <p:restoredTop sz="94660"/>
  </p:normalViewPr>
  <p:slideViewPr>
    <p:cSldViewPr>
      <p:cViewPr varScale="1">
        <p:scale>
          <a:sx n="82" d="100"/>
          <a:sy n="82" d="100"/>
        </p:scale>
        <p:origin x="146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74" Type="http://schemas.openxmlformats.org/officeDocument/2006/relationships/font" Target="fonts/font18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77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6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font" Target="fonts/font17.fntdata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20.fntdata"/><Relationship Id="rId7" Type="http://schemas.openxmlformats.org/officeDocument/2006/relationships/slide" Target="slides/slide6.xml"/><Relationship Id="rId71" Type="http://schemas.openxmlformats.org/officeDocument/2006/relationships/font" Target="fonts/font1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67A75-FB28-4E2D-AC5D-FA21DA50A94E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2DE5F-17B2-4199-BCA8-B84C9BC1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6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2DE5F-17B2-4199-BCA8-B84C9BC1366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4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814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814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814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339C03-96A4-4F7F-A103-2F10A517CF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A354D-3B6E-406E-8250-0FFD4037F4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02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65F50-6F31-48B9-8042-AB8C28D016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072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8F40E83-B625-44AF-85DC-26A09FA4DD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28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5F32711-DB89-496C-A488-8A4A68B948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02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75DED-D34B-4E86-98FE-386D83FCE9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18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6E20B-9CAB-4D12-AFFD-4E0C1C3FFC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34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D6D73-BA20-4401-AB25-A994C8439E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59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DCA0B-AABB-420E-94A4-3DAAF7B30C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79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BE0A4-758C-4805-B4F1-8DB9171213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38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DDBE0-770E-42CD-BE80-3F5299BF81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74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A85DE-D766-47D2-9A2D-35A01C8B4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40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D62D8-CB0A-4613-9CC8-69F5809C3C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16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71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471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471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44A2236-7482-44B0-807A-4A2EFE8BFC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8.xml"/><Relationship Id="rId7" Type="http://schemas.openxmlformats.org/officeDocument/2006/relationships/image" Target="../media/image6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6.xml"/><Relationship Id="rId7" Type="http://schemas.openxmlformats.org/officeDocument/2006/relationships/image" Target="../media/image9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8.xml"/><Relationship Id="rId10" Type="http://schemas.openxmlformats.org/officeDocument/2006/relationships/image" Target="../media/image12.png"/><Relationship Id="rId4" Type="http://schemas.openxmlformats.org/officeDocument/2006/relationships/tags" Target="../tags/tag37.xml"/><Relationship Id="rId9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image" Target="../media/image15.png"/><Relationship Id="rId26" Type="http://schemas.openxmlformats.org/officeDocument/2006/relationships/image" Target="../media/image23.emf"/><Relationship Id="rId3" Type="http://schemas.openxmlformats.org/officeDocument/2006/relationships/tags" Target="../tags/tag48.xml"/><Relationship Id="rId21" Type="http://schemas.openxmlformats.org/officeDocument/2006/relationships/image" Target="../media/image18.png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notesSlide" Target="../notesSlides/notesSlide1.xml"/><Relationship Id="rId25" Type="http://schemas.openxmlformats.org/officeDocument/2006/relationships/image" Target="../media/image22.png"/><Relationship Id="rId2" Type="http://schemas.openxmlformats.org/officeDocument/2006/relationships/tags" Target="../tags/tag47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image" Target="../media/image21.png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tags" Target="../tags/tag55.xml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66.xml"/><Relationship Id="rId7" Type="http://schemas.openxmlformats.org/officeDocument/2006/relationships/image" Target="../media/image31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8.xml"/><Relationship Id="rId10" Type="http://schemas.openxmlformats.org/officeDocument/2006/relationships/image" Target="../media/image34.png"/><Relationship Id="rId4" Type="http://schemas.openxmlformats.org/officeDocument/2006/relationships/tags" Target="../tags/tag67.xml"/><Relationship Id="rId9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image" Target="../media/image42.png"/><Relationship Id="rId18" Type="http://schemas.openxmlformats.org/officeDocument/2006/relationships/image" Target="../media/image9.png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tags" Target="../tags/tag83.xml"/><Relationship Id="rId16" Type="http://schemas.openxmlformats.org/officeDocument/2006/relationships/image" Target="../media/image45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86.xml"/><Relationship Id="rId15" Type="http://schemas.openxmlformats.org/officeDocument/2006/relationships/image" Target="../media/image44.png"/><Relationship Id="rId10" Type="http://schemas.openxmlformats.org/officeDocument/2006/relationships/tags" Target="../tags/tag91.xml"/><Relationship Id="rId19" Type="http://schemas.openxmlformats.org/officeDocument/2006/relationships/image" Target="../media/image47.png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95.xml"/><Relationship Id="rId7" Type="http://schemas.openxmlformats.org/officeDocument/2006/relationships/image" Target="../media/image49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108.xml"/><Relationship Id="rId7" Type="http://schemas.openxmlformats.org/officeDocument/2006/relationships/image" Target="../media/image57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56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113.xml"/><Relationship Id="rId7" Type="http://schemas.openxmlformats.org/officeDocument/2006/relationships/image" Target="../media/image48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59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17.xml"/><Relationship Id="rId7" Type="http://schemas.openxmlformats.org/officeDocument/2006/relationships/image" Target="../media/image61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60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8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65.png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image" Target="../media/image64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image" Target="../media/image63.png"/><Relationship Id="rId5" Type="http://schemas.openxmlformats.org/officeDocument/2006/relationships/tags" Target="../tags/tag123.xml"/><Relationship Id="rId10" Type="http://schemas.openxmlformats.org/officeDocument/2006/relationships/image" Target="../media/image62.png"/><Relationship Id="rId4" Type="http://schemas.openxmlformats.org/officeDocument/2006/relationships/tags" Target="../tags/tag122.xml"/><Relationship Id="rId9" Type="http://schemas.openxmlformats.org/officeDocument/2006/relationships/image" Target="../media/image60.png"/><Relationship Id="rId14" Type="http://schemas.openxmlformats.org/officeDocument/2006/relationships/image" Target="../media/image6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image" Target="../media/image67.emf"/><Relationship Id="rId5" Type="http://schemas.openxmlformats.org/officeDocument/2006/relationships/image" Target="../media/image66.png"/><Relationship Id="rId4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067800" cy="2286000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CC0000"/>
                </a:solidFill>
              </a:rPr>
              <a:t> </a:t>
            </a:r>
            <a:r>
              <a:rPr lang="en-US" altLang="en-US" dirty="0" smtClean="0">
                <a:solidFill>
                  <a:srgbClr val="CC0000"/>
                </a:solidFill>
              </a:rPr>
              <a:t>Multiparty Communication Complexity</a:t>
            </a:r>
            <a:r>
              <a:rPr lang="en-US" altLang="en-US" dirty="0">
                <a:solidFill>
                  <a:srgbClr val="CC0000"/>
                </a:solidFill>
              </a:rPr>
              <a:t/>
            </a:r>
            <a:br>
              <a:rPr lang="en-US" altLang="en-US" dirty="0">
                <a:solidFill>
                  <a:srgbClr val="CC0000"/>
                </a:solidFill>
              </a:rPr>
            </a:br>
            <a:r>
              <a:rPr lang="en-US" altLang="en-US" sz="3600" dirty="0" smtClean="0">
                <a:solidFill>
                  <a:srgbClr val="0033CC"/>
                </a:solidFill>
              </a:rPr>
              <a:t>(A biased introduction)</a:t>
            </a:r>
            <a:endParaRPr lang="en-US" altLang="en-US" sz="3600" dirty="0">
              <a:solidFill>
                <a:srgbClr val="0033CC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038600"/>
            <a:ext cx="58674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err="1"/>
              <a:t>Arkadev</a:t>
            </a:r>
            <a:r>
              <a:rPr lang="en-US" altLang="en-US" dirty="0"/>
              <a:t> </a:t>
            </a:r>
            <a:r>
              <a:rPr lang="en-US" altLang="en-US" dirty="0" err="1"/>
              <a:t>Chattopadhyay</a:t>
            </a:r>
            <a:r>
              <a:rPr lang="en-US" alt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TIFR, Mumbai</a:t>
            </a:r>
            <a:endParaRPr lang="en-US" altLang="en-US" dirty="0"/>
          </a:p>
        </p:txBody>
      </p:sp>
      <p:sp>
        <p:nvSpPr>
          <p:cNvPr id="20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TexPoint fonts used in EMF. </a:t>
            </a:r>
          </a:p>
          <a:p>
            <a:r>
              <a:rPr lang="en-US" altLang="en-US"/>
              <a:t>Read the TexPoint manual before you delete this box.: </a:t>
            </a:r>
            <a:r>
              <a:rPr lang="en-US" altLang="en-US" smtClean="0">
                <a:latin typeface="cmr10" pitchFamily="34" charset="0"/>
              </a:rPr>
              <a:t>A</a:t>
            </a:r>
            <a:r>
              <a:rPr lang="en-US" altLang="en-US" smtClean="0">
                <a:latin typeface="cmmi7" pitchFamily="34" charset="0"/>
              </a:rPr>
              <a:t>A</a:t>
            </a:r>
            <a:r>
              <a:rPr lang="en-US" altLang="en-US" smtClean="0">
                <a:latin typeface="cmr7" pitchFamily="34" charset="0"/>
              </a:rPr>
              <a:t>A</a:t>
            </a:r>
            <a:r>
              <a:rPr lang="en-US" altLang="en-US" smtClean="0">
                <a:latin typeface="cmmi10" pitchFamily="34" charset="0"/>
              </a:rPr>
              <a:t>A</a:t>
            </a:r>
            <a:r>
              <a:rPr lang="en-US" altLang="en-US" smtClean="0">
                <a:latin typeface="cmsy10" pitchFamily="34" charset="0"/>
              </a:rPr>
              <a:t>A</a:t>
            </a:r>
            <a:r>
              <a:rPr lang="en-US" altLang="en-US" smtClean="0">
                <a:latin typeface="cmex10" pitchFamily="34" charset="0"/>
              </a:rPr>
              <a:t>A</a:t>
            </a:r>
            <a:r>
              <a:rPr lang="en-US" altLang="en-US" smtClean="0">
                <a:latin typeface="cmmi5" pitchFamily="34" charset="0"/>
              </a:rPr>
              <a:t>A</a:t>
            </a:r>
            <a:r>
              <a:rPr lang="en-US" altLang="en-US" smtClean="0">
                <a:latin typeface="CMR5"/>
              </a:rPr>
              <a:t>A</a:t>
            </a:r>
            <a:r>
              <a:rPr lang="en-US" altLang="en-US" smtClean="0">
                <a:latin typeface="CMSY10ORIG"/>
              </a:rPr>
              <a:t>A</a:t>
            </a:r>
            <a:r>
              <a:rPr lang="en-US" altLang="en-US" smtClean="0">
                <a:latin typeface="MSBM10"/>
              </a:rPr>
              <a:t>A</a:t>
            </a:r>
            <a:endParaRPr lang="en-US" altLang="en-US">
              <a:latin typeface="cmmi5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TexPoint fonts used in EMF. </a:t>
            </a:r>
          </a:p>
          <a:p>
            <a:r>
              <a:rPr lang="en-US" altLang="en-US"/>
              <a:t>Read the TexPoint manual before you delete this box.: </a:t>
            </a:r>
            <a:r>
              <a:rPr lang="en-US" altLang="en-US">
                <a:latin typeface="cmr10" pitchFamily="34" charset="0"/>
              </a:rPr>
              <a:t>A</a:t>
            </a:r>
            <a:r>
              <a:rPr lang="en-US" altLang="en-US">
                <a:latin typeface="cmmi7" pitchFamily="34" charset="0"/>
              </a:rPr>
              <a:t>A</a:t>
            </a:r>
            <a:r>
              <a:rPr lang="en-US" altLang="en-US">
                <a:latin typeface="cmr7" pitchFamily="34" charset="0"/>
              </a:rPr>
              <a:t>A</a:t>
            </a:r>
            <a:r>
              <a:rPr lang="en-US" altLang="en-US">
                <a:latin typeface="cmmi10" pitchFamily="34" charset="0"/>
              </a:rPr>
              <a:t>A</a:t>
            </a:r>
            <a:r>
              <a:rPr lang="en-US" altLang="en-US">
                <a:latin typeface="cmsy10" pitchFamily="34" charset="0"/>
              </a:rPr>
              <a:t>A</a:t>
            </a:r>
            <a:r>
              <a:rPr lang="en-US" altLang="en-US">
                <a:latin typeface="cmex10" pitchFamily="34" charset="0"/>
              </a:rPr>
              <a:t>A</a:t>
            </a:r>
            <a:r>
              <a:rPr lang="en-US" altLang="en-US">
                <a:latin typeface="cmmi5" pitchFamily="34" charset="0"/>
              </a:rPr>
              <a:t>A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533400" y="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r>
              <a:rPr lang="en-US" altLang="en-US" sz="4000" b="1" dirty="0" smtClean="0"/>
              <a:t>The Power of Randomness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61131" y="3343244"/>
            <a:ext cx="132709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1 1 0 1 1 1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937883" y="4532312"/>
            <a:ext cx="865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Alice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447854" y="2520000"/>
            <a:ext cx="14478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</a:rPr>
              <a:t>&lt;</a:t>
            </a:r>
            <a:r>
              <a:rPr lang="fr-FR" sz="2000" dirty="0" err="1" smtClean="0">
                <a:solidFill>
                  <a:srgbClr val="000000"/>
                </a:solidFill>
              </a:rPr>
              <a:t>X,r</a:t>
            </a:r>
            <a:r>
              <a:rPr lang="fr-FR" sz="2000" dirty="0" smtClean="0">
                <a:solidFill>
                  <a:srgbClr val="000000"/>
                </a:solidFill>
              </a:rPr>
              <a:t>&gt; </a:t>
            </a:r>
            <a:r>
              <a:rPr lang="fr-FR" sz="2000" dirty="0" err="1" smtClean="0">
                <a:solidFill>
                  <a:srgbClr val="000000"/>
                </a:solidFill>
              </a:rPr>
              <a:t>mod</a:t>
            </a:r>
            <a:r>
              <a:rPr lang="fr-FR" sz="2000" dirty="0" smtClean="0">
                <a:solidFill>
                  <a:srgbClr val="000000"/>
                </a:solidFill>
              </a:rPr>
              <a:t> 2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543800" y="2498270"/>
            <a:ext cx="1060648" cy="778329"/>
          </a:xfrm>
          <a:custGeom>
            <a:avLst/>
            <a:gdLst>
              <a:gd name="connsiteX0" fmla="*/ 0 w 440871"/>
              <a:gd name="connsiteY0" fmla="*/ 277586 h 277586"/>
              <a:gd name="connsiteX1" fmla="*/ 310243 w 440871"/>
              <a:gd name="connsiteY1" fmla="*/ 65315 h 277586"/>
              <a:gd name="connsiteX2" fmla="*/ 326571 w 440871"/>
              <a:gd name="connsiteY2" fmla="*/ 65315 h 277586"/>
              <a:gd name="connsiteX3" fmla="*/ 440871 w 440871"/>
              <a:gd name="connsiteY3" fmla="*/ 0 h 27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871" h="277586">
                <a:moveTo>
                  <a:pt x="0" y="277586"/>
                </a:moveTo>
                <a:lnTo>
                  <a:pt x="310243" y="65315"/>
                </a:lnTo>
                <a:cubicBezTo>
                  <a:pt x="364672" y="29936"/>
                  <a:pt x="304800" y="76201"/>
                  <a:pt x="326571" y="65315"/>
                </a:cubicBezTo>
                <a:cubicBezTo>
                  <a:pt x="348342" y="54429"/>
                  <a:pt x="394606" y="27214"/>
                  <a:pt x="44087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59633" y="1838041"/>
            <a:ext cx="2160240" cy="2621970"/>
            <a:chOff x="1645917" y="2150005"/>
            <a:chExt cx="1627333" cy="1888595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2057400" y="2438400"/>
              <a:ext cx="685800" cy="609600"/>
            </a:xfrm>
            <a:prstGeom prst="smileyFace">
              <a:avLst>
                <a:gd name="adj" fmla="val 465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2438400" y="3048000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H="1">
              <a:off x="2057400" y="3657600"/>
              <a:ext cx="3810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2438400" y="3657600"/>
              <a:ext cx="3810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H="1">
              <a:off x="2209800" y="3276600"/>
              <a:ext cx="2286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2438400" y="3276600"/>
              <a:ext cx="2286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628900" y="2322064"/>
              <a:ext cx="450500" cy="617940"/>
            </a:xfrm>
            <a:custGeom>
              <a:avLst/>
              <a:gdLst>
                <a:gd name="connsiteX0" fmla="*/ 25668 w 450500"/>
                <a:gd name="connsiteY0" fmla="*/ 143550 h 617940"/>
                <a:gd name="connsiteX1" fmla="*/ 90983 w 450500"/>
                <a:gd name="connsiteY1" fmla="*/ 29250 h 617940"/>
                <a:gd name="connsiteX2" fmla="*/ 450211 w 450500"/>
                <a:gd name="connsiteY2" fmla="*/ 617079 h 617940"/>
                <a:gd name="connsiteX3" fmla="*/ 25668 w 450500"/>
                <a:gd name="connsiteY3" fmla="*/ 143550 h 61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500" h="617940">
                  <a:moveTo>
                    <a:pt x="25668" y="143550"/>
                  </a:moveTo>
                  <a:cubicBezTo>
                    <a:pt x="-34203" y="45578"/>
                    <a:pt x="20226" y="-49671"/>
                    <a:pt x="90983" y="29250"/>
                  </a:cubicBezTo>
                  <a:cubicBezTo>
                    <a:pt x="161740" y="108171"/>
                    <a:pt x="461097" y="595308"/>
                    <a:pt x="450211" y="617079"/>
                  </a:cubicBezTo>
                  <a:cubicBezTo>
                    <a:pt x="439325" y="638850"/>
                    <a:pt x="85539" y="241522"/>
                    <a:pt x="25668" y="143550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605750" y="2313036"/>
              <a:ext cx="392333" cy="603689"/>
            </a:xfrm>
            <a:custGeom>
              <a:avLst/>
              <a:gdLst>
                <a:gd name="connsiteX0" fmla="*/ 0 w 392333"/>
                <a:gd name="connsiteY0" fmla="*/ 113832 h 603689"/>
                <a:gd name="connsiteX1" fmla="*/ 244929 w 392333"/>
                <a:gd name="connsiteY1" fmla="*/ 15861 h 603689"/>
                <a:gd name="connsiteX2" fmla="*/ 391886 w 392333"/>
                <a:gd name="connsiteY2" fmla="*/ 407747 h 603689"/>
                <a:gd name="connsiteX3" fmla="*/ 293914 w 392333"/>
                <a:gd name="connsiteY3" fmla="*/ 603689 h 603689"/>
                <a:gd name="connsiteX4" fmla="*/ 293914 w 392333"/>
                <a:gd name="connsiteY4" fmla="*/ 603689 h 60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333" h="603689">
                  <a:moveTo>
                    <a:pt x="0" y="113832"/>
                  </a:moveTo>
                  <a:cubicBezTo>
                    <a:pt x="89807" y="40353"/>
                    <a:pt x="179615" y="-33125"/>
                    <a:pt x="244929" y="15861"/>
                  </a:cubicBezTo>
                  <a:cubicBezTo>
                    <a:pt x="310243" y="64847"/>
                    <a:pt x="383722" y="309776"/>
                    <a:pt x="391886" y="407747"/>
                  </a:cubicBezTo>
                  <a:cubicBezTo>
                    <a:pt x="400050" y="505718"/>
                    <a:pt x="293914" y="603689"/>
                    <a:pt x="293914" y="603689"/>
                  </a:cubicBezTo>
                  <a:lnTo>
                    <a:pt x="293914" y="603689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726871" y="2527448"/>
              <a:ext cx="150093" cy="512561"/>
            </a:xfrm>
            <a:custGeom>
              <a:avLst/>
              <a:gdLst>
                <a:gd name="connsiteX0" fmla="*/ 0 w 150093"/>
                <a:gd name="connsiteY0" fmla="*/ 36138 h 512561"/>
                <a:gd name="connsiteX1" fmla="*/ 114300 w 150093"/>
                <a:gd name="connsiteY1" fmla="*/ 36138 h 512561"/>
                <a:gd name="connsiteX2" fmla="*/ 146958 w 150093"/>
                <a:gd name="connsiteY2" fmla="*/ 411695 h 512561"/>
                <a:gd name="connsiteX3" fmla="*/ 48986 w 150093"/>
                <a:gd name="connsiteY3" fmla="*/ 509666 h 512561"/>
                <a:gd name="connsiteX4" fmla="*/ 114300 w 150093"/>
                <a:gd name="connsiteY4" fmla="*/ 477009 h 51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93" h="512561">
                  <a:moveTo>
                    <a:pt x="0" y="36138"/>
                  </a:moveTo>
                  <a:cubicBezTo>
                    <a:pt x="44903" y="4841"/>
                    <a:pt x="89807" y="-26455"/>
                    <a:pt x="114300" y="36138"/>
                  </a:cubicBezTo>
                  <a:cubicBezTo>
                    <a:pt x="138793" y="98731"/>
                    <a:pt x="157844" y="332774"/>
                    <a:pt x="146958" y="411695"/>
                  </a:cubicBezTo>
                  <a:cubicBezTo>
                    <a:pt x="136072" y="490616"/>
                    <a:pt x="54429" y="498780"/>
                    <a:pt x="48986" y="509666"/>
                  </a:cubicBezTo>
                  <a:cubicBezTo>
                    <a:pt x="43543" y="520552"/>
                    <a:pt x="78921" y="498780"/>
                    <a:pt x="114300" y="47700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435050" y="2197279"/>
              <a:ext cx="838200" cy="690155"/>
            </a:xfrm>
            <a:custGeom>
              <a:avLst/>
              <a:gdLst>
                <a:gd name="connsiteX0" fmla="*/ 0 w 517410"/>
                <a:gd name="connsiteY0" fmla="*/ 320009 h 1205608"/>
                <a:gd name="connsiteX1" fmla="*/ 293914 w 517410"/>
                <a:gd name="connsiteY1" fmla="*/ 42423 h 1205608"/>
                <a:gd name="connsiteX2" fmla="*/ 506185 w 517410"/>
                <a:gd name="connsiteY2" fmla="*/ 1120109 h 1205608"/>
                <a:gd name="connsiteX3" fmla="*/ 489857 w 517410"/>
                <a:gd name="connsiteY3" fmla="*/ 1136438 h 1205608"/>
                <a:gd name="connsiteX4" fmla="*/ 489857 w 517410"/>
                <a:gd name="connsiteY4" fmla="*/ 1136438 h 120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410" h="1205608">
                  <a:moveTo>
                    <a:pt x="0" y="320009"/>
                  </a:moveTo>
                  <a:cubicBezTo>
                    <a:pt x="104775" y="114541"/>
                    <a:pt x="209550" y="-90927"/>
                    <a:pt x="293914" y="42423"/>
                  </a:cubicBezTo>
                  <a:cubicBezTo>
                    <a:pt x="378278" y="175773"/>
                    <a:pt x="473528" y="937773"/>
                    <a:pt x="506185" y="1120109"/>
                  </a:cubicBezTo>
                  <a:cubicBezTo>
                    <a:pt x="538842" y="1302445"/>
                    <a:pt x="489857" y="1136438"/>
                    <a:pt x="489857" y="1136438"/>
                  </a:cubicBezTo>
                  <a:lnTo>
                    <a:pt x="489857" y="1136438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645917" y="2150005"/>
              <a:ext cx="689070" cy="890003"/>
            </a:xfrm>
            <a:custGeom>
              <a:avLst/>
              <a:gdLst>
                <a:gd name="connsiteX0" fmla="*/ 521163 w 521163"/>
                <a:gd name="connsiteY0" fmla="*/ 201308 h 701886"/>
                <a:gd name="connsiteX1" fmla="*/ 259906 w 521163"/>
                <a:gd name="connsiteY1" fmla="*/ 21694 h 701886"/>
                <a:gd name="connsiteX2" fmla="*/ 14977 w 521163"/>
                <a:gd name="connsiteY2" fmla="*/ 642180 h 701886"/>
                <a:gd name="connsiteX3" fmla="*/ 47634 w 521163"/>
                <a:gd name="connsiteY3" fmla="*/ 642180 h 70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163" h="701886">
                  <a:moveTo>
                    <a:pt x="521163" y="201308"/>
                  </a:moveTo>
                  <a:cubicBezTo>
                    <a:pt x="432716" y="74761"/>
                    <a:pt x="344270" y="-51785"/>
                    <a:pt x="259906" y="21694"/>
                  </a:cubicBezTo>
                  <a:cubicBezTo>
                    <a:pt x="175542" y="95173"/>
                    <a:pt x="50356" y="538766"/>
                    <a:pt x="14977" y="642180"/>
                  </a:cubicBezTo>
                  <a:cubicBezTo>
                    <a:pt x="-20402" y="745594"/>
                    <a:pt x="13616" y="693887"/>
                    <a:pt x="47634" y="64218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818117" y="2355022"/>
              <a:ext cx="473326" cy="552023"/>
            </a:xfrm>
            <a:custGeom>
              <a:avLst/>
              <a:gdLst>
                <a:gd name="connsiteX0" fmla="*/ 331278 w 331278"/>
                <a:gd name="connsiteY0" fmla="*/ 97431 h 554631"/>
                <a:gd name="connsiteX1" fmla="*/ 184321 w 331278"/>
                <a:gd name="connsiteY1" fmla="*/ 15788 h 554631"/>
                <a:gd name="connsiteX2" fmla="*/ 4707 w 331278"/>
                <a:gd name="connsiteY2" fmla="*/ 375017 h 554631"/>
                <a:gd name="connsiteX3" fmla="*/ 70021 w 331278"/>
                <a:gd name="connsiteY3" fmla="*/ 554631 h 55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278" h="554631">
                  <a:moveTo>
                    <a:pt x="331278" y="97431"/>
                  </a:moveTo>
                  <a:cubicBezTo>
                    <a:pt x="285013" y="33477"/>
                    <a:pt x="238749" y="-30476"/>
                    <a:pt x="184321" y="15788"/>
                  </a:cubicBezTo>
                  <a:cubicBezTo>
                    <a:pt x="129892" y="62052"/>
                    <a:pt x="23757" y="285210"/>
                    <a:pt x="4707" y="375017"/>
                  </a:cubicBezTo>
                  <a:cubicBezTo>
                    <a:pt x="-14343" y="464824"/>
                    <a:pt x="27839" y="509727"/>
                    <a:pt x="70021" y="554631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1992085" y="2484256"/>
              <a:ext cx="97972" cy="598944"/>
            </a:xfrm>
            <a:custGeom>
              <a:avLst/>
              <a:gdLst>
                <a:gd name="connsiteX0" fmla="*/ 97972 w 97972"/>
                <a:gd name="connsiteY0" fmla="*/ 76430 h 598944"/>
                <a:gd name="connsiteX1" fmla="*/ 32658 w 97972"/>
                <a:gd name="connsiteY1" fmla="*/ 43772 h 598944"/>
                <a:gd name="connsiteX2" fmla="*/ 0 w 97972"/>
                <a:gd name="connsiteY2" fmla="*/ 598944 h 598944"/>
                <a:gd name="connsiteX3" fmla="*/ 0 w 97972"/>
                <a:gd name="connsiteY3" fmla="*/ 598944 h 59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972" h="598944">
                  <a:moveTo>
                    <a:pt x="97972" y="76430"/>
                  </a:moveTo>
                  <a:cubicBezTo>
                    <a:pt x="73479" y="16558"/>
                    <a:pt x="48987" y="-43314"/>
                    <a:pt x="32658" y="43772"/>
                  </a:cubicBezTo>
                  <a:cubicBezTo>
                    <a:pt x="16329" y="130858"/>
                    <a:pt x="0" y="598944"/>
                    <a:pt x="0" y="598944"/>
                  </a:cubicBezTo>
                  <a:lnTo>
                    <a:pt x="0" y="598944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2400300" y="2732087"/>
              <a:ext cx="0" cy="15534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oup 22"/>
          <p:cNvGrpSpPr/>
          <p:nvPr/>
        </p:nvGrpSpPr>
        <p:grpSpPr>
          <a:xfrm>
            <a:off x="5562601" y="1772816"/>
            <a:ext cx="1428054" cy="3179207"/>
            <a:chOff x="5562600" y="2150005"/>
            <a:chExt cx="1009043" cy="2304271"/>
          </a:xfrm>
        </p:grpSpPr>
        <p:sp>
          <p:nvSpPr>
            <p:cNvPr id="24" name="AutoShape 13"/>
            <p:cNvSpPr>
              <a:spLocks noChangeArrowheads="1"/>
            </p:cNvSpPr>
            <p:nvPr/>
          </p:nvSpPr>
          <p:spPr bwMode="auto">
            <a:xfrm>
              <a:off x="5715000" y="2438400"/>
              <a:ext cx="685800" cy="609600"/>
            </a:xfrm>
            <a:prstGeom prst="smileyFace">
              <a:avLst>
                <a:gd name="adj" fmla="val 465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>
              <a:off x="6096000" y="3048000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 flipH="1">
              <a:off x="5715000" y="3657600"/>
              <a:ext cx="3810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>
              <a:off x="6096000" y="3657600"/>
              <a:ext cx="3810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8" name="Line 17"/>
            <p:cNvSpPr>
              <a:spLocks noChangeShapeType="1"/>
            </p:cNvSpPr>
            <p:nvPr/>
          </p:nvSpPr>
          <p:spPr bwMode="auto">
            <a:xfrm flipH="1">
              <a:off x="5867400" y="3276600"/>
              <a:ext cx="2286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>
              <a:off x="6096000" y="3276600"/>
              <a:ext cx="2286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30" name="Text Box 20"/>
            <p:cNvSpPr txBox="1">
              <a:spLocks noChangeArrowheads="1"/>
            </p:cNvSpPr>
            <p:nvPr/>
          </p:nvSpPr>
          <p:spPr bwMode="auto">
            <a:xfrm>
              <a:off x="5787418" y="4087563"/>
              <a:ext cx="784225" cy="3667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   Bob</a:t>
              </a: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>
              <a:off x="6057900" y="2689668"/>
              <a:ext cx="13494" cy="18811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Freeform 32"/>
            <p:cNvSpPr/>
            <p:nvPr/>
          </p:nvSpPr>
          <p:spPr>
            <a:xfrm>
              <a:off x="6302829" y="2249245"/>
              <a:ext cx="238862" cy="232698"/>
            </a:xfrm>
            <a:custGeom>
              <a:avLst/>
              <a:gdLst>
                <a:gd name="connsiteX0" fmla="*/ 0 w 238862"/>
                <a:gd name="connsiteY0" fmla="*/ 232698 h 232698"/>
                <a:gd name="connsiteX1" fmla="*/ 212271 w 238862"/>
                <a:gd name="connsiteY1" fmla="*/ 20426 h 232698"/>
                <a:gd name="connsiteX2" fmla="*/ 228600 w 238862"/>
                <a:gd name="connsiteY2" fmla="*/ 20426 h 23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862" h="232698">
                  <a:moveTo>
                    <a:pt x="0" y="232698"/>
                  </a:moveTo>
                  <a:cubicBezTo>
                    <a:pt x="70757" y="161941"/>
                    <a:pt x="174171" y="55805"/>
                    <a:pt x="212271" y="20426"/>
                  </a:cubicBezTo>
                  <a:cubicBezTo>
                    <a:pt x="250371" y="-14953"/>
                    <a:pt x="239485" y="2736"/>
                    <a:pt x="228600" y="20426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 flipV="1">
              <a:off x="6210300" y="2150005"/>
              <a:ext cx="136525" cy="28839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>
              <a:stCxn id="24" idx="0"/>
            </p:cNvCxnSpPr>
            <p:nvPr/>
          </p:nvCxnSpPr>
          <p:spPr bwMode="auto">
            <a:xfrm flipV="1">
              <a:off x="6057900" y="2150005"/>
              <a:ext cx="0" cy="28839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>
              <a:stCxn id="24" idx="1"/>
            </p:cNvCxnSpPr>
            <p:nvPr/>
          </p:nvCxnSpPr>
          <p:spPr bwMode="auto">
            <a:xfrm flipH="1" flipV="1">
              <a:off x="5562600" y="2197279"/>
              <a:ext cx="252833" cy="33039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 flipV="1">
              <a:off x="5815433" y="2197279"/>
              <a:ext cx="90067" cy="24112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8" name="Straight Arrow Connector 37"/>
          <p:cNvCxnSpPr/>
          <p:nvPr/>
        </p:nvCxnSpPr>
        <p:spPr bwMode="auto">
          <a:xfrm>
            <a:off x="3540409" y="2896377"/>
            <a:ext cx="2022191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 flipH="1">
            <a:off x="3439321" y="3282284"/>
            <a:ext cx="202219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4299574" y="2957849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31297" y="2925041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4609" y="2931357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59431" y="4901181"/>
            <a:ext cx="397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Compute </a:t>
            </a:r>
            <a:r>
              <a:rPr lang="en-CA" sz="2800" dirty="0" smtClean="0">
                <a:solidFill>
                  <a:srgbClr val="FF0000"/>
                </a:solidFill>
              </a:rPr>
              <a:t>EQUALITY</a:t>
            </a:r>
            <a:r>
              <a:rPr lang="en-CA" sz="2800" dirty="0" smtClean="0"/>
              <a:t>(X,Y).</a:t>
            </a:r>
            <a:endParaRPr lang="en-CA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6670457" y="2330974"/>
            <a:ext cx="2083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2"/>
                </a:solidFill>
              </a:rPr>
              <a:t> </a:t>
            </a:r>
            <a:r>
              <a:rPr lang="en-CA" sz="2400" dirty="0" smtClean="0">
                <a:solidFill>
                  <a:schemeClr val="tx2"/>
                </a:solidFill>
              </a:rPr>
              <a:t>&lt;</a:t>
            </a:r>
            <a:r>
              <a:rPr lang="en-CA" sz="2400" dirty="0" err="1" smtClean="0">
                <a:solidFill>
                  <a:schemeClr val="tx2"/>
                </a:solidFill>
              </a:rPr>
              <a:t>Y,r</a:t>
            </a:r>
            <a:r>
              <a:rPr lang="en-CA" sz="2400" dirty="0" smtClean="0">
                <a:solidFill>
                  <a:schemeClr val="tx2"/>
                </a:solidFill>
              </a:rPr>
              <a:t>&gt; mod 2 =0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3823" y="5574422"/>
            <a:ext cx="5160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>
                <a:solidFill>
                  <a:srgbClr val="0070C0"/>
                </a:solidFill>
                <a:latin typeface="Calibri"/>
              </a:rPr>
              <a:t>R</a:t>
            </a:r>
            <a:r>
              <a:rPr lang="en-CA" sz="2800" baseline="-25000" dirty="0" smtClean="0">
                <a:solidFill>
                  <a:srgbClr val="0070C0"/>
                </a:solidFill>
                <a:latin typeface="Calibri"/>
              </a:rPr>
              <a:t>1</a:t>
            </a:r>
            <a:r>
              <a:rPr lang="en-CA" sz="2800" baseline="-25000" dirty="0" smtClean="0">
                <a:solidFill>
                  <a:srgbClr val="0070C0"/>
                </a:solidFill>
              </a:rPr>
              <a:t>/</a:t>
            </a:r>
            <a:r>
              <a:rPr lang="en-CA" sz="2800" baseline="-25000" dirty="0" smtClean="0">
                <a:solidFill>
                  <a:srgbClr val="0070C0"/>
                </a:solidFill>
                <a:latin typeface="Calibri"/>
              </a:rPr>
              <a:t>2</a:t>
            </a:r>
            <a:r>
              <a:rPr lang="en-CA" sz="2800" dirty="0" smtClean="0">
                <a:solidFill>
                  <a:srgbClr val="0070C0"/>
                </a:solidFill>
              </a:rPr>
              <a:t> (</a:t>
            </a:r>
            <a:r>
              <a:rPr lang="en-CA" sz="2800" dirty="0" smtClean="0">
                <a:solidFill>
                  <a:srgbClr val="FF0000"/>
                </a:solidFill>
              </a:rPr>
              <a:t>EQ</a:t>
            </a:r>
            <a:r>
              <a:rPr lang="en-CA" sz="2800" dirty="0" smtClean="0">
                <a:solidFill>
                  <a:srgbClr val="0070C0"/>
                </a:solidFill>
              </a:rPr>
              <a:t>) = 2. 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28" y="1310445"/>
            <a:ext cx="518664" cy="714841"/>
          </a:xfrm>
          <a:prstGeom prst="rect">
            <a:avLst/>
          </a:prstGeom>
        </p:spPr>
      </p:pic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7169206" y="3402113"/>
            <a:ext cx="143524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1 0 </a:t>
            </a: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1 1 0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995936" y="1481852"/>
            <a:ext cx="1745576" cy="370680"/>
            <a:chOff x="3995936" y="1481852"/>
            <a:chExt cx="1745576" cy="370680"/>
          </a:xfrm>
        </p:grpSpPr>
        <p:sp>
          <p:nvSpPr>
            <p:cNvPr id="49" name="TextBox 48"/>
            <p:cNvSpPr txBox="1"/>
            <p:nvPr/>
          </p:nvSpPr>
          <p:spPr>
            <a:xfrm>
              <a:off x="3995936" y="1481852"/>
              <a:ext cx="301686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0</a:t>
              </a:r>
              <a:endParaRPr lang="en-CA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76095" y="1483200"/>
              <a:ext cx="301686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0</a:t>
              </a:r>
              <a:endParaRPr lang="en-CA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53486" y="1483200"/>
              <a:ext cx="301686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dirty="0"/>
                <a:t>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39826" y="1483200"/>
              <a:ext cx="301686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0</a:t>
              </a:r>
              <a:endParaRPr lang="en-CA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159826" y="1483200"/>
              <a:ext cx="301686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dirty="0"/>
                <a:t>1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55172" y="1483200"/>
              <a:ext cx="301686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0</a:t>
              </a:r>
              <a:endParaRPr lang="en-CA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829530" y="1398799"/>
            <a:ext cx="570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= r</a:t>
            </a:r>
            <a:endParaRPr lang="en-CA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5006015" y="2520000"/>
            <a:ext cx="500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= 1</a:t>
            </a:r>
            <a:endParaRPr lang="en-CA" sz="20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6733745" y="1408905"/>
            <a:ext cx="895510" cy="882240"/>
            <a:chOff x="6901379" y="1438261"/>
            <a:chExt cx="895510" cy="882240"/>
          </a:xfrm>
        </p:grpSpPr>
        <p:sp>
          <p:nvSpPr>
            <p:cNvPr id="58" name="Oval 57"/>
            <p:cNvSpPr/>
            <p:nvPr/>
          </p:nvSpPr>
          <p:spPr>
            <a:xfrm>
              <a:off x="6901379" y="2141083"/>
              <a:ext cx="178551" cy="17941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" name="Oval 58"/>
            <p:cNvSpPr/>
            <p:nvPr/>
          </p:nvSpPr>
          <p:spPr>
            <a:xfrm>
              <a:off x="7143054" y="1820028"/>
              <a:ext cx="288243" cy="2443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Oval 59"/>
            <p:cNvSpPr/>
            <p:nvPr/>
          </p:nvSpPr>
          <p:spPr>
            <a:xfrm>
              <a:off x="7431297" y="1438261"/>
              <a:ext cx="365592" cy="3102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7885107" y="2661584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tx2"/>
                </a:solidFill>
              </a:rPr>
              <a:t> X </a:t>
            </a:r>
            <a:r>
              <a:rPr lang="en-CA" sz="2400" dirty="0" smtClean="0">
                <a:solidFill>
                  <a:schemeClr val="tx2"/>
                </a:solidFill>
                <a:latin typeface="Symbol"/>
                <a:sym typeface="Symbol"/>
              </a:rPr>
              <a:t></a:t>
            </a:r>
            <a:r>
              <a:rPr lang="en-CA" sz="2400" dirty="0" smtClean="0">
                <a:solidFill>
                  <a:schemeClr val="tx2"/>
                </a:solidFill>
              </a:rPr>
              <a:t> 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564515" y="5967173"/>
            <a:ext cx="6558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Randomized protocols can be much more</a:t>
            </a:r>
          </a:p>
          <a:p>
            <a:r>
              <a:rPr lang="en-CA" sz="2400" b="1" dirty="0"/>
              <a:t>p</a:t>
            </a:r>
            <a:r>
              <a:rPr lang="en-CA" sz="2400" b="1" dirty="0" smtClean="0"/>
              <a:t>owerful than deterministic ones.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325712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0" grpId="0"/>
      <p:bldP spid="44" grpId="0"/>
      <p:bldP spid="55" grpId="0"/>
      <p:bldP spid="56" grpId="0"/>
      <p:bldP spid="61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TexPoint fonts used in EMF. </a:t>
            </a:r>
          </a:p>
          <a:p>
            <a:r>
              <a:rPr lang="en-US" altLang="en-US"/>
              <a:t>Read the TexPoint manual before you delete this box.: </a:t>
            </a:r>
            <a:r>
              <a:rPr lang="en-US" altLang="en-US">
                <a:latin typeface="cmr10" pitchFamily="34" charset="0"/>
              </a:rPr>
              <a:t>A</a:t>
            </a:r>
            <a:r>
              <a:rPr lang="en-US" altLang="en-US">
                <a:latin typeface="cmmi7" pitchFamily="34" charset="0"/>
              </a:rPr>
              <a:t>A</a:t>
            </a:r>
            <a:r>
              <a:rPr lang="en-US" altLang="en-US">
                <a:latin typeface="cmr7" pitchFamily="34" charset="0"/>
              </a:rPr>
              <a:t>A</a:t>
            </a:r>
            <a:r>
              <a:rPr lang="en-US" altLang="en-US">
                <a:latin typeface="cmmi10" pitchFamily="34" charset="0"/>
              </a:rPr>
              <a:t>A</a:t>
            </a:r>
            <a:r>
              <a:rPr lang="en-US" altLang="en-US">
                <a:latin typeface="cmsy10" pitchFamily="34" charset="0"/>
              </a:rPr>
              <a:t>A</a:t>
            </a:r>
            <a:r>
              <a:rPr lang="en-US" altLang="en-US">
                <a:latin typeface="cmex10" pitchFamily="34" charset="0"/>
              </a:rPr>
              <a:t>A</a:t>
            </a:r>
            <a:r>
              <a:rPr lang="en-US" altLang="en-US">
                <a:latin typeface="cmmi5" pitchFamily="34" charset="0"/>
              </a:rPr>
              <a:t>A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57200" y="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r>
              <a:rPr lang="en-US" altLang="en-US" sz="4000" b="1" dirty="0" smtClean="0"/>
              <a:t>Limits of Random Protocols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-952500" y="1618342"/>
            <a:ext cx="11049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CA" sz="3600" b="1" kern="0" dirty="0" smtClean="0">
                <a:solidFill>
                  <a:schemeClr val="tx2"/>
                </a:solidFill>
              </a:rPr>
              <a:t>Set-</a:t>
            </a:r>
            <a:r>
              <a:rPr lang="en-CA" sz="3600" b="1" kern="0" dirty="0" err="1" smtClean="0">
                <a:solidFill>
                  <a:schemeClr val="tx2"/>
                </a:solidFill>
              </a:rPr>
              <a:t>Disjointness</a:t>
            </a:r>
            <a:r>
              <a:rPr lang="en-CA" sz="3600" b="1" kern="0" dirty="0" smtClean="0">
                <a:solidFill>
                  <a:schemeClr val="tx2"/>
                </a:solidFill>
              </a:rPr>
              <a:t>:</a:t>
            </a:r>
          </a:p>
          <a:p>
            <a:pPr eaLnBrk="1" hangingPunct="1"/>
            <a:r>
              <a:rPr lang="en-CA" kern="0" dirty="0" err="1" smtClean="0"/>
              <a:t>Disj</a:t>
            </a:r>
            <a:r>
              <a:rPr lang="en-CA" kern="0" dirty="0" smtClean="0"/>
              <a:t>(</a:t>
            </a:r>
            <a:r>
              <a:rPr lang="en-CA" kern="0" dirty="0" err="1" smtClean="0"/>
              <a:t>x,y</a:t>
            </a:r>
            <a:r>
              <a:rPr lang="en-CA" kern="0" dirty="0" smtClean="0"/>
              <a:t>) = 0 </a:t>
            </a:r>
            <a:r>
              <a:rPr lang="en-CA" kern="0" dirty="0" err="1" smtClean="0"/>
              <a:t>iff</a:t>
            </a:r>
            <a:r>
              <a:rPr lang="en-CA" kern="0" dirty="0" smtClean="0"/>
              <a:t> for some </a:t>
            </a:r>
            <a:r>
              <a:rPr lang="en-CA" kern="0" dirty="0" err="1" smtClean="0"/>
              <a:t>i</a:t>
            </a:r>
            <a:r>
              <a:rPr lang="en-CA" kern="0" dirty="0" smtClean="0"/>
              <a:t>, </a:t>
            </a:r>
            <a:r>
              <a:rPr lang="en-CA" kern="0" dirty="0" smtClean="0">
                <a:latin typeface="Calibri"/>
              </a:rPr>
              <a:t>x</a:t>
            </a:r>
            <a:r>
              <a:rPr lang="en-CA" kern="0" baseline="-25000" dirty="0" smtClean="0">
                <a:latin typeface="Calibri"/>
              </a:rPr>
              <a:t>i </a:t>
            </a:r>
            <a:r>
              <a:rPr lang="en-CA" kern="0" dirty="0" smtClean="0">
                <a:latin typeface="Calibri"/>
              </a:rPr>
              <a:t>= </a:t>
            </a:r>
            <a:r>
              <a:rPr lang="en-CA" kern="0" dirty="0" err="1" smtClean="0">
                <a:latin typeface="Calibri"/>
              </a:rPr>
              <a:t>y</a:t>
            </a:r>
            <a:r>
              <a:rPr lang="en-CA" kern="0" baseline="-25000" dirty="0" err="1" smtClean="0">
                <a:latin typeface="Tahoma"/>
              </a:rPr>
              <a:t>i</a:t>
            </a:r>
            <a:r>
              <a:rPr lang="en-CA" kern="0" baseline="-25000" dirty="0" smtClean="0">
                <a:latin typeface="Tahoma"/>
              </a:rPr>
              <a:t> </a:t>
            </a:r>
            <a:r>
              <a:rPr lang="en-CA" kern="0" dirty="0" smtClean="0">
                <a:latin typeface="Calibri"/>
              </a:rPr>
              <a:t>= 1</a:t>
            </a:r>
            <a:r>
              <a:rPr lang="en-CA" kern="0" dirty="0" smtClean="0"/>
              <a:t>. </a:t>
            </a:r>
          </a:p>
          <a:p>
            <a:pPr eaLnBrk="1" hangingPunct="1"/>
            <a:endParaRPr lang="en-CA" kern="0" dirty="0" smtClean="0"/>
          </a:p>
          <a:p>
            <a:pPr eaLnBrk="1" hangingPunct="1"/>
            <a:r>
              <a:rPr lang="en-CA" kern="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/>
            <a:endParaRPr lang="en-CA" kern="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CA" kern="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en-CA" kern="0" dirty="0" smtClean="0">
                <a:solidFill>
                  <a:srgbClr val="FF0000"/>
                </a:solidFill>
              </a:rPr>
              <a:t>R(Set-</a:t>
            </a:r>
            <a:r>
              <a:rPr lang="en-CA" kern="0" dirty="0" err="1" smtClean="0">
                <a:solidFill>
                  <a:srgbClr val="FF0000"/>
                </a:solidFill>
              </a:rPr>
              <a:t>Disj</a:t>
            </a:r>
            <a:r>
              <a:rPr lang="en-CA" kern="0" dirty="0" smtClean="0">
                <a:solidFill>
                  <a:srgbClr val="FF0000"/>
                </a:solidFill>
              </a:rPr>
              <a:t>) = </a:t>
            </a:r>
            <a:r>
              <a:rPr lang="en-CA" kern="0" dirty="0" smtClean="0">
                <a:solidFill>
                  <a:srgbClr val="FF0000"/>
                </a:solidFill>
                <a:latin typeface="Symbol"/>
                <a:sym typeface="Symbol"/>
              </a:rPr>
              <a:t></a:t>
            </a:r>
            <a:r>
              <a:rPr lang="en-CA" kern="0" dirty="0" smtClean="0">
                <a:solidFill>
                  <a:srgbClr val="FF0000"/>
                </a:solidFill>
              </a:rPr>
              <a:t>(n).</a:t>
            </a:r>
            <a:endParaRPr lang="en-CA" kern="0" dirty="0" smtClean="0">
              <a:solidFill>
                <a:srgbClr val="FF0000"/>
              </a:solidFill>
              <a:latin typeface="Calibri"/>
            </a:endParaRPr>
          </a:p>
          <a:p>
            <a:pPr eaLnBrk="1" hangingPunct="1"/>
            <a:r>
              <a:rPr lang="en-CA" kern="0" dirty="0" smtClean="0">
                <a:latin typeface="Calibri"/>
              </a:rPr>
              <a:t>(</a:t>
            </a:r>
            <a:r>
              <a:rPr lang="en-CA" b="1" kern="0" dirty="0" smtClean="0">
                <a:solidFill>
                  <a:schemeClr val="tx2"/>
                </a:solidFill>
                <a:latin typeface="Calibri"/>
              </a:rPr>
              <a:t>Kalyanasundaram-Schnitger’87,  Razborov’90</a:t>
            </a:r>
            <a:r>
              <a:rPr lang="en-CA" kern="0" dirty="0" smtClean="0">
                <a:latin typeface="Calibri"/>
              </a:rPr>
              <a:t>).</a:t>
            </a:r>
          </a:p>
          <a:p>
            <a:pPr eaLnBrk="1" hangingPunct="1"/>
            <a:endParaRPr lang="en-CA" kern="0" dirty="0" smtClean="0">
              <a:latin typeface="Calibri"/>
            </a:endParaRPr>
          </a:p>
          <a:p>
            <a:pPr eaLnBrk="1" hangingPunct="1"/>
            <a:endParaRPr lang="en-CA" kern="0" dirty="0"/>
          </a:p>
        </p:txBody>
      </p:sp>
      <p:graphicFrame>
        <p:nvGraphicFramePr>
          <p:cNvPr id="5" name="Group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441269"/>
              </p:ext>
            </p:extLst>
          </p:nvPr>
        </p:nvGraphicFramePr>
        <p:xfrm>
          <a:off x="1691680" y="3501008"/>
          <a:ext cx="4310648" cy="1036320"/>
        </p:xfrm>
        <a:graphic>
          <a:graphicData uri="http://schemas.openxmlformats.org/drawingml/2006/table">
            <a:tbl>
              <a:tblPr/>
              <a:tblGrid>
                <a:gridCol w="477871"/>
                <a:gridCol w="487680"/>
                <a:gridCol w="477871"/>
                <a:gridCol w="477871"/>
                <a:gridCol w="477871"/>
                <a:gridCol w="477871"/>
                <a:gridCol w="477871"/>
                <a:gridCol w="477871"/>
                <a:gridCol w="477871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929680" y="3577208"/>
            <a:ext cx="704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Alice</a:t>
            </a:r>
          </a:p>
        </p:txBody>
      </p:sp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1004293" y="4094733"/>
            <a:ext cx="611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Bob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6216" y="3743250"/>
            <a:ext cx="1600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err="1" smtClean="0"/>
              <a:t>Disj</a:t>
            </a:r>
            <a:r>
              <a:rPr lang="en-CA" sz="2400" b="1" dirty="0" smtClean="0"/>
              <a:t>(A,B)=0</a:t>
            </a:r>
            <a:endParaRPr lang="en-CA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6021288"/>
            <a:ext cx="2815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/>
              <a:t>Celebrated Result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248530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TexPoint fonts used in EMF. </a:t>
            </a:r>
          </a:p>
          <a:p>
            <a:r>
              <a:rPr lang="en-US" altLang="en-US"/>
              <a:t>Read the TexPoint manual before you delete this box.: </a:t>
            </a:r>
            <a:r>
              <a:rPr lang="en-US" altLang="en-US">
                <a:latin typeface="cmr10" pitchFamily="34" charset="0"/>
              </a:rPr>
              <a:t>A</a:t>
            </a:r>
            <a:r>
              <a:rPr lang="en-US" altLang="en-US">
                <a:latin typeface="cmmi7" pitchFamily="34" charset="0"/>
              </a:rPr>
              <a:t>A</a:t>
            </a:r>
            <a:r>
              <a:rPr lang="en-US" altLang="en-US">
                <a:latin typeface="cmr7" pitchFamily="34" charset="0"/>
              </a:rPr>
              <a:t>A</a:t>
            </a:r>
            <a:r>
              <a:rPr lang="en-US" altLang="en-US">
                <a:latin typeface="cmmi10" pitchFamily="34" charset="0"/>
              </a:rPr>
              <a:t>A</a:t>
            </a:r>
            <a:r>
              <a:rPr lang="en-US" altLang="en-US">
                <a:latin typeface="cmsy10" pitchFamily="34" charset="0"/>
              </a:rPr>
              <a:t>A</a:t>
            </a:r>
            <a:r>
              <a:rPr lang="en-US" altLang="en-US">
                <a:latin typeface="cmex10" pitchFamily="34" charset="0"/>
              </a:rPr>
              <a:t>A</a:t>
            </a:r>
            <a:r>
              <a:rPr lang="en-US" altLang="en-US">
                <a:latin typeface="cmmi5" pitchFamily="34" charset="0"/>
              </a:rPr>
              <a:t>A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533400" y="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 </a:t>
            </a:r>
            <a:r>
              <a:rPr lang="en-US" altLang="en-US" sz="4000" b="1" dirty="0" smtClean="0"/>
              <a:t>Streaming Computation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4" name="Group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865809"/>
              </p:ext>
            </p:extLst>
          </p:nvPr>
        </p:nvGraphicFramePr>
        <p:xfrm>
          <a:off x="6012160" y="2060848"/>
          <a:ext cx="9073506" cy="567182"/>
        </p:xfrm>
        <a:graphic>
          <a:graphicData uri="http://schemas.openxmlformats.org/drawingml/2006/table">
            <a:tbl>
              <a:tblPr/>
              <a:tblGrid>
                <a:gridCol w="348981"/>
                <a:gridCol w="348981"/>
                <a:gridCol w="348981"/>
                <a:gridCol w="348981"/>
                <a:gridCol w="348981"/>
                <a:gridCol w="348981"/>
                <a:gridCol w="348981"/>
                <a:gridCol w="348981"/>
                <a:gridCol w="348981"/>
                <a:gridCol w="348981"/>
                <a:gridCol w="348981"/>
                <a:gridCol w="348981"/>
                <a:gridCol w="348981"/>
                <a:gridCol w="348981"/>
                <a:gridCol w="348981"/>
                <a:gridCol w="348981"/>
                <a:gridCol w="348981"/>
                <a:gridCol w="348981"/>
                <a:gridCol w="348981"/>
                <a:gridCol w="348981"/>
                <a:gridCol w="348981"/>
                <a:gridCol w="348981"/>
                <a:gridCol w="348981"/>
                <a:gridCol w="348981"/>
                <a:gridCol w="348981"/>
                <a:gridCol w="348981"/>
              </a:tblGrid>
              <a:tr h="567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3490677" y="3274375"/>
            <a:ext cx="1656184" cy="5133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41939" y="2878331"/>
            <a:ext cx="153658" cy="3960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166391" y="2680309"/>
            <a:ext cx="306035" cy="198022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aphicFrame>
        <p:nvGraphicFramePr>
          <p:cNvPr id="8" name="Group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833014"/>
              </p:ext>
            </p:extLst>
          </p:nvPr>
        </p:nvGraphicFramePr>
        <p:xfrm>
          <a:off x="3778708" y="3276000"/>
          <a:ext cx="1080120" cy="520320"/>
        </p:xfrm>
        <a:graphic>
          <a:graphicData uri="http://schemas.openxmlformats.org/drawingml/2006/table">
            <a:tbl>
              <a:tblPr/>
              <a:tblGrid>
                <a:gridCol w="243508"/>
                <a:gridCol w="295938"/>
                <a:gridCol w="246615"/>
                <a:gridCol w="294059"/>
              </a:tblGrid>
              <a:tr h="376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067" y="4509120"/>
            <a:ext cx="78368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000" dirty="0" smtClean="0">
                <a:solidFill>
                  <a:schemeClr val="tx2"/>
                </a:solidFill>
              </a:rPr>
              <a:t>Goal:</a:t>
            </a:r>
            <a:r>
              <a:rPr lang="en-CA" sz="3000" dirty="0" smtClean="0"/>
              <a:t> Answer questions about the frequency </a:t>
            </a:r>
          </a:p>
          <a:p>
            <a:r>
              <a:rPr lang="en-CA" sz="3000" dirty="0"/>
              <a:t>d</a:t>
            </a:r>
            <a:r>
              <a:rPr lang="en-CA" sz="3000" dirty="0" smtClean="0"/>
              <a:t>istribution on {1,</a:t>
            </a:r>
            <a:r>
              <a:rPr lang="en-CA" sz="3000" dirty="0" smtClean="0">
                <a:latin typeface="MT Extra"/>
                <a:sym typeface="MT Extra"/>
              </a:rPr>
              <a:t></a:t>
            </a:r>
            <a:r>
              <a:rPr lang="en-CA" sz="3000" dirty="0" smtClean="0"/>
              <a:t>,n}.</a:t>
            </a:r>
            <a:endParaRPr lang="en-CA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-6539" y="5657192"/>
            <a:ext cx="74043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000" dirty="0" smtClean="0">
                <a:solidFill>
                  <a:srgbClr val="FF0000"/>
                </a:solidFill>
              </a:rPr>
              <a:t>Problem:</a:t>
            </a:r>
            <a:r>
              <a:rPr lang="en-CA" sz="3000" dirty="0" smtClean="0"/>
              <a:t> How much space </a:t>
            </a:r>
            <a:r>
              <a:rPr lang="en-CA" sz="3000" b="1" dirty="0" smtClean="0"/>
              <a:t>S</a:t>
            </a:r>
            <a:r>
              <a:rPr lang="en-CA" sz="3000" dirty="0" smtClean="0"/>
              <a:t> is needed to </a:t>
            </a:r>
          </a:p>
          <a:p>
            <a:r>
              <a:rPr lang="en-CA" sz="3000" dirty="0" smtClean="0"/>
              <a:t>approximate the maximal frequency?</a:t>
            </a:r>
            <a:endParaRPr lang="en-CA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90058" y="3076353"/>
            <a:ext cx="1872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>
                <a:solidFill>
                  <a:schemeClr val="tx2"/>
                </a:solidFill>
              </a:rPr>
              <a:t>D[1,</a:t>
            </a:r>
            <a:r>
              <a:rPr lang="en-CA" sz="3200" b="1" dirty="0" smtClean="0">
                <a:solidFill>
                  <a:schemeClr val="tx2"/>
                </a:solidFill>
                <a:latin typeface="MT Extra"/>
                <a:sym typeface="MT Extra"/>
              </a:rPr>
              <a:t></a:t>
            </a:r>
            <a:r>
              <a:rPr lang="en-CA" sz="3200" b="1" dirty="0" smtClean="0">
                <a:solidFill>
                  <a:schemeClr val="tx2"/>
                </a:solidFill>
              </a:rPr>
              <a:t>,m]</a:t>
            </a:r>
            <a:endParaRPr lang="en-CA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3784683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>
                <a:solidFill>
                  <a:schemeClr val="tx2"/>
                </a:solidFill>
              </a:rPr>
              <a:t>D[i] </a:t>
            </a:r>
            <a:r>
              <a:rPr lang="en-CA" sz="3200" b="1" dirty="0" smtClean="0">
                <a:solidFill>
                  <a:schemeClr val="tx2"/>
                </a:solidFill>
                <a:latin typeface="cmsy10"/>
              </a:rPr>
              <a:t>2</a:t>
            </a:r>
            <a:r>
              <a:rPr lang="en-CA" sz="3200" b="1" dirty="0" smtClean="0">
                <a:solidFill>
                  <a:schemeClr val="tx2"/>
                </a:solidFill>
              </a:rPr>
              <a:t>  {1,</a:t>
            </a:r>
            <a:r>
              <a:rPr lang="en-CA" sz="3200" b="1" dirty="0" smtClean="0">
                <a:solidFill>
                  <a:schemeClr val="tx2"/>
                </a:solidFill>
                <a:latin typeface="MT Extra"/>
                <a:sym typeface="MT Extra"/>
              </a:rPr>
              <a:t></a:t>
            </a:r>
            <a:r>
              <a:rPr lang="en-CA" sz="3200" b="1" dirty="0" smtClean="0">
                <a:solidFill>
                  <a:schemeClr val="tx2"/>
                </a:solidFill>
              </a:rPr>
              <a:t>, n}</a:t>
            </a:r>
            <a:endParaRPr lang="en-CA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Group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038687"/>
              </p:ext>
            </p:extLst>
          </p:nvPr>
        </p:nvGraphicFramePr>
        <p:xfrm>
          <a:off x="3780000" y="3276000"/>
          <a:ext cx="1080120" cy="520320"/>
        </p:xfrm>
        <a:graphic>
          <a:graphicData uri="http://schemas.openxmlformats.org/drawingml/2006/table">
            <a:tbl>
              <a:tblPr/>
              <a:tblGrid>
                <a:gridCol w="243508"/>
                <a:gridCol w="295938"/>
                <a:gridCol w="246615"/>
                <a:gridCol w="294059"/>
              </a:tblGrid>
              <a:tr h="376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Group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713621"/>
              </p:ext>
            </p:extLst>
          </p:nvPr>
        </p:nvGraphicFramePr>
        <p:xfrm>
          <a:off x="3780000" y="3276000"/>
          <a:ext cx="1080120" cy="520320"/>
        </p:xfrm>
        <a:graphic>
          <a:graphicData uri="http://schemas.openxmlformats.org/drawingml/2006/table">
            <a:tbl>
              <a:tblPr/>
              <a:tblGrid>
                <a:gridCol w="243508"/>
                <a:gridCol w="295938"/>
                <a:gridCol w="246615"/>
                <a:gridCol w="294059"/>
              </a:tblGrid>
              <a:tr h="376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Group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384389"/>
              </p:ext>
            </p:extLst>
          </p:nvPr>
        </p:nvGraphicFramePr>
        <p:xfrm>
          <a:off x="3780000" y="3276000"/>
          <a:ext cx="1080120" cy="520320"/>
        </p:xfrm>
        <a:graphic>
          <a:graphicData uri="http://schemas.openxmlformats.org/drawingml/2006/table">
            <a:tbl>
              <a:tblPr/>
              <a:tblGrid>
                <a:gridCol w="243508"/>
                <a:gridCol w="295938"/>
                <a:gridCol w="246615"/>
                <a:gridCol w="294059"/>
              </a:tblGrid>
              <a:tr h="376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3597674" y="3965985"/>
            <a:ext cx="1549187" cy="0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67003" y="3945199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28470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5198 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9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98 0.00092 L -0.85834 0.000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834 0.00092 L -1.18907 0.000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TexPoint fonts used in EMF. </a:t>
            </a:r>
          </a:p>
          <a:p>
            <a:r>
              <a:rPr lang="en-US" altLang="en-US"/>
              <a:t>Read the TexPoint manual before you delete this box.: </a:t>
            </a:r>
            <a:r>
              <a:rPr lang="en-US" altLang="en-US">
                <a:latin typeface="cmr10" pitchFamily="34" charset="0"/>
              </a:rPr>
              <a:t>A</a:t>
            </a:r>
            <a:r>
              <a:rPr lang="en-US" altLang="en-US">
                <a:latin typeface="cmmi7" pitchFamily="34" charset="0"/>
              </a:rPr>
              <a:t>A</a:t>
            </a:r>
            <a:r>
              <a:rPr lang="en-US" altLang="en-US">
                <a:latin typeface="cmr7" pitchFamily="34" charset="0"/>
              </a:rPr>
              <a:t>A</a:t>
            </a:r>
            <a:r>
              <a:rPr lang="en-US" altLang="en-US">
                <a:latin typeface="cmmi10" pitchFamily="34" charset="0"/>
              </a:rPr>
              <a:t>A</a:t>
            </a:r>
            <a:r>
              <a:rPr lang="en-US" altLang="en-US">
                <a:latin typeface="cmsy10" pitchFamily="34" charset="0"/>
              </a:rPr>
              <a:t>A</a:t>
            </a:r>
            <a:r>
              <a:rPr lang="en-US" altLang="en-US">
                <a:latin typeface="cmex10" pitchFamily="34" charset="0"/>
              </a:rPr>
              <a:t>A</a:t>
            </a:r>
            <a:r>
              <a:rPr lang="en-US" altLang="en-US">
                <a:latin typeface="cmmi5" pitchFamily="34" charset="0"/>
              </a:rPr>
              <a:t>A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533400" y="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r>
              <a:rPr lang="en-US" altLang="en-US" sz="4000" b="1" dirty="0" smtClean="0"/>
              <a:t>Application to Streaming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52819" y="3416231"/>
            <a:ext cx="944489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110100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870726" y="4036818"/>
            <a:ext cx="865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Alice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7121396" y="3470401"/>
            <a:ext cx="94441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001111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4214780" y="2628696"/>
            <a:ext cx="7461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</a:rPr>
              <a:t>S bits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535488" y="2571257"/>
            <a:ext cx="1060648" cy="778329"/>
          </a:xfrm>
          <a:custGeom>
            <a:avLst/>
            <a:gdLst>
              <a:gd name="connsiteX0" fmla="*/ 0 w 440871"/>
              <a:gd name="connsiteY0" fmla="*/ 277586 h 277586"/>
              <a:gd name="connsiteX1" fmla="*/ 310243 w 440871"/>
              <a:gd name="connsiteY1" fmla="*/ 65315 h 277586"/>
              <a:gd name="connsiteX2" fmla="*/ 326571 w 440871"/>
              <a:gd name="connsiteY2" fmla="*/ 65315 h 277586"/>
              <a:gd name="connsiteX3" fmla="*/ 440871 w 440871"/>
              <a:gd name="connsiteY3" fmla="*/ 0 h 27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871" h="277586">
                <a:moveTo>
                  <a:pt x="0" y="277586"/>
                </a:moveTo>
                <a:lnTo>
                  <a:pt x="310243" y="65315"/>
                </a:lnTo>
                <a:cubicBezTo>
                  <a:pt x="364672" y="29936"/>
                  <a:pt x="304800" y="76201"/>
                  <a:pt x="326571" y="65315"/>
                </a:cubicBezTo>
                <a:cubicBezTo>
                  <a:pt x="348342" y="54429"/>
                  <a:pt x="394606" y="27214"/>
                  <a:pt x="44087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51321" y="1911028"/>
            <a:ext cx="2160240" cy="2093021"/>
            <a:chOff x="1645917" y="2150005"/>
            <a:chExt cx="1627333" cy="1888595"/>
          </a:xfrm>
        </p:grpSpPr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2057400" y="2438400"/>
              <a:ext cx="685800" cy="609600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2438400" y="30480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H="1">
              <a:off x="2057400" y="3657600"/>
              <a:ext cx="38100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2438400" y="3657600"/>
              <a:ext cx="38100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H="1">
              <a:off x="2209800" y="3276600"/>
              <a:ext cx="22860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2438400" y="3276600"/>
              <a:ext cx="22860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628900" y="2322064"/>
              <a:ext cx="450500" cy="617940"/>
            </a:xfrm>
            <a:custGeom>
              <a:avLst/>
              <a:gdLst>
                <a:gd name="connsiteX0" fmla="*/ 25668 w 450500"/>
                <a:gd name="connsiteY0" fmla="*/ 143550 h 617940"/>
                <a:gd name="connsiteX1" fmla="*/ 90983 w 450500"/>
                <a:gd name="connsiteY1" fmla="*/ 29250 h 617940"/>
                <a:gd name="connsiteX2" fmla="*/ 450211 w 450500"/>
                <a:gd name="connsiteY2" fmla="*/ 617079 h 617940"/>
                <a:gd name="connsiteX3" fmla="*/ 25668 w 450500"/>
                <a:gd name="connsiteY3" fmla="*/ 143550 h 61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500" h="617940">
                  <a:moveTo>
                    <a:pt x="25668" y="143550"/>
                  </a:moveTo>
                  <a:cubicBezTo>
                    <a:pt x="-34203" y="45578"/>
                    <a:pt x="20226" y="-49671"/>
                    <a:pt x="90983" y="29250"/>
                  </a:cubicBezTo>
                  <a:cubicBezTo>
                    <a:pt x="161740" y="108171"/>
                    <a:pt x="461097" y="595308"/>
                    <a:pt x="450211" y="617079"/>
                  </a:cubicBezTo>
                  <a:cubicBezTo>
                    <a:pt x="439325" y="638850"/>
                    <a:pt x="85539" y="241522"/>
                    <a:pt x="25668" y="143550"/>
                  </a:cubicBezTo>
                  <a:close/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605750" y="2313036"/>
              <a:ext cx="392333" cy="603689"/>
            </a:xfrm>
            <a:custGeom>
              <a:avLst/>
              <a:gdLst>
                <a:gd name="connsiteX0" fmla="*/ 0 w 392333"/>
                <a:gd name="connsiteY0" fmla="*/ 113832 h 603689"/>
                <a:gd name="connsiteX1" fmla="*/ 244929 w 392333"/>
                <a:gd name="connsiteY1" fmla="*/ 15861 h 603689"/>
                <a:gd name="connsiteX2" fmla="*/ 391886 w 392333"/>
                <a:gd name="connsiteY2" fmla="*/ 407747 h 603689"/>
                <a:gd name="connsiteX3" fmla="*/ 293914 w 392333"/>
                <a:gd name="connsiteY3" fmla="*/ 603689 h 603689"/>
                <a:gd name="connsiteX4" fmla="*/ 293914 w 392333"/>
                <a:gd name="connsiteY4" fmla="*/ 603689 h 60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333" h="603689">
                  <a:moveTo>
                    <a:pt x="0" y="113832"/>
                  </a:moveTo>
                  <a:cubicBezTo>
                    <a:pt x="89807" y="40353"/>
                    <a:pt x="179615" y="-33125"/>
                    <a:pt x="244929" y="15861"/>
                  </a:cubicBezTo>
                  <a:cubicBezTo>
                    <a:pt x="310243" y="64847"/>
                    <a:pt x="383722" y="309776"/>
                    <a:pt x="391886" y="407747"/>
                  </a:cubicBezTo>
                  <a:cubicBezTo>
                    <a:pt x="400050" y="505718"/>
                    <a:pt x="293914" y="603689"/>
                    <a:pt x="293914" y="603689"/>
                  </a:cubicBezTo>
                  <a:lnTo>
                    <a:pt x="293914" y="603689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726871" y="2527448"/>
              <a:ext cx="150093" cy="512561"/>
            </a:xfrm>
            <a:custGeom>
              <a:avLst/>
              <a:gdLst>
                <a:gd name="connsiteX0" fmla="*/ 0 w 150093"/>
                <a:gd name="connsiteY0" fmla="*/ 36138 h 512561"/>
                <a:gd name="connsiteX1" fmla="*/ 114300 w 150093"/>
                <a:gd name="connsiteY1" fmla="*/ 36138 h 512561"/>
                <a:gd name="connsiteX2" fmla="*/ 146958 w 150093"/>
                <a:gd name="connsiteY2" fmla="*/ 411695 h 512561"/>
                <a:gd name="connsiteX3" fmla="*/ 48986 w 150093"/>
                <a:gd name="connsiteY3" fmla="*/ 509666 h 512561"/>
                <a:gd name="connsiteX4" fmla="*/ 114300 w 150093"/>
                <a:gd name="connsiteY4" fmla="*/ 477009 h 51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93" h="512561">
                  <a:moveTo>
                    <a:pt x="0" y="36138"/>
                  </a:moveTo>
                  <a:cubicBezTo>
                    <a:pt x="44903" y="4841"/>
                    <a:pt x="89807" y="-26455"/>
                    <a:pt x="114300" y="36138"/>
                  </a:cubicBezTo>
                  <a:cubicBezTo>
                    <a:pt x="138793" y="98731"/>
                    <a:pt x="157844" y="332774"/>
                    <a:pt x="146958" y="411695"/>
                  </a:cubicBezTo>
                  <a:cubicBezTo>
                    <a:pt x="136072" y="490616"/>
                    <a:pt x="54429" y="498780"/>
                    <a:pt x="48986" y="509666"/>
                  </a:cubicBezTo>
                  <a:cubicBezTo>
                    <a:pt x="43543" y="520552"/>
                    <a:pt x="78921" y="498780"/>
                    <a:pt x="114300" y="477009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435050" y="2197279"/>
              <a:ext cx="838200" cy="690155"/>
            </a:xfrm>
            <a:custGeom>
              <a:avLst/>
              <a:gdLst>
                <a:gd name="connsiteX0" fmla="*/ 0 w 517410"/>
                <a:gd name="connsiteY0" fmla="*/ 320009 h 1205608"/>
                <a:gd name="connsiteX1" fmla="*/ 293914 w 517410"/>
                <a:gd name="connsiteY1" fmla="*/ 42423 h 1205608"/>
                <a:gd name="connsiteX2" fmla="*/ 506185 w 517410"/>
                <a:gd name="connsiteY2" fmla="*/ 1120109 h 1205608"/>
                <a:gd name="connsiteX3" fmla="*/ 489857 w 517410"/>
                <a:gd name="connsiteY3" fmla="*/ 1136438 h 1205608"/>
                <a:gd name="connsiteX4" fmla="*/ 489857 w 517410"/>
                <a:gd name="connsiteY4" fmla="*/ 1136438 h 120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410" h="1205608">
                  <a:moveTo>
                    <a:pt x="0" y="320009"/>
                  </a:moveTo>
                  <a:cubicBezTo>
                    <a:pt x="104775" y="114541"/>
                    <a:pt x="209550" y="-90927"/>
                    <a:pt x="293914" y="42423"/>
                  </a:cubicBezTo>
                  <a:cubicBezTo>
                    <a:pt x="378278" y="175773"/>
                    <a:pt x="473528" y="937773"/>
                    <a:pt x="506185" y="1120109"/>
                  </a:cubicBezTo>
                  <a:cubicBezTo>
                    <a:pt x="538842" y="1302445"/>
                    <a:pt x="489857" y="1136438"/>
                    <a:pt x="489857" y="1136438"/>
                  </a:cubicBezTo>
                  <a:lnTo>
                    <a:pt x="489857" y="1136438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645917" y="2150005"/>
              <a:ext cx="689070" cy="890003"/>
            </a:xfrm>
            <a:custGeom>
              <a:avLst/>
              <a:gdLst>
                <a:gd name="connsiteX0" fmla="*/ 521163 w 521163"/>
                <a:gd name="connsiteY0" fmla="*/ 201308 h 701886"/>
                <a:gd name="connsiteX1" fmla="*/ 259906 w 521163"/>
                <a:gd name="connsiteY1" fmla="*/ 21694 h 701886"/>
                <a:gd name="connsiteX2" fmla="*/ 14977 w 521163"/>
                <a:gd name="connsiteY2" fmla="*/ 642180 h 701886"/>
                <a:gd name="connsiteX3" fmla="*/ 47634 w 521163"/>
                <a:gd name="connsiteY3" fmla="*/ 642180 h 70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163" h="701886">
                  <a:moveTo>
                    <a:pt x="521163" y="201308"/>
                  </a:moveTo>
                  <a:cubicBezTo>
                    <a:pt x="432716" y="74761"/>
                    <a:pt x="344270" y="-51785"/>
                    <a:pt x="259906" y="21694"/>
                  </a:cubicBezTo>
                  <a:cubicBezTo>
                    <a:pt x="175542" y="95173"/>
                    <a:pt x="50356" y="538766"/>
                    <a:pt x="14977" y="642180"/>
                  </a:cubicBezTo>
                  <a:cubicBezTo>
                    <a:pt x="-20402" y="745594"/>
                    <a:pt x="13616" y="693887"/>
                    <a:pt x="47634" y="64218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1818117" y="2355022"/>
              <a:ext cx="473326" cy="552023"/>
            </a:xfrm>
            <a:custGeom>
              <a:avLst/>
              <a:gdLst>
                <a:gd name="connsiteX0" fmla="*/ 331278 w 331278"/>
                <a:gd name="connsiteY0" fmla="*/ 97431 h 554631"/>
                <a:gd name="connsiteX1" fmla="*/ 184321 w 331278"/>
                <a:gd name="connsiteY1" fmla="*/ 15788 h 554631"/>
                <a:gd name="connsiteX2" fmla="*/ 4707 w 331278"/>
                <a:gd name="connsiteY2" fmla="*/ 375017 h 554631"/>
                <a:gd name="connsiteX3" fmla="*/ 70021 w 331278"/>
                <a:gd name="connsiteY3" fmla="*/ 554631 h 55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278" h="554631">
                  <a:moveTo>
                    <a:pt x="331278" y="97431"/>
                  </a:moveTo>
                  <a:cubicBezTo>
                    <a:pt x="285013" y="33477"/>
                    <a:pt x="238749" y="-30476"/>
                    <a:pt x="184321" y="15788"/>
                  </a:cubicBezTo>
                  <a:cubicBezTo>
                    <a:pt x="129892" y="62052"/>
                    <a:pt x="23757" y="285210"/>
                    <a:pt x="4707" y="375017"/>
                  </a:cubicBezTo>
                  <a:cubicBezTo>
                    <a:pt x="-14343" y="464824"/>
                    <a:pt x="27839" y="509727"/>
                    <a:pt x="70021" y="554631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992085" y="2484256"/>
              <a:ext cx="97972" cy="598944"/>
            </a:xfrm>
            <a:custGeom>
              <a:avLst/>
              <a:gdLst>
                <a:gd name="connsiteX0" fmla="*/ 97972 w 97972"/>
                <a:gd name="connsiteY0" fmla="*/ 76430 h 598944"/>
                <a:gd name="connsiteX1" fmla="*/ 32658 w 97972"/>
                <a:gd name="connsiteY1" fmla="*/ 43772 h 598944"/>
                <a:gd name="connsiteX2" fmla="*/ 0 w 97972"/>
                <a:gd name="connsiteY2" fmla="*/ 598944 h 598944"/>
                <a:gd name="connsiteX3" fmla="*/ 0 w 97972"/>
                <a:gd name="connsiteY3" fmla="*/ 598944 h 59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972" h="598944">
                  <a:moveTo>
                    <a:pt x="97972" y="76430"/>
                  </a:moveTo>
                  <a:cubicBezTo>
                    <a:pt x="73479" y="16558"/>
                    <a:pt x="48987" y="-43314"/>
                    <a:pt x="32658" y="43772"/>
                  </a:cubicBezTo>
                  <a:cubicBezTo>
                    <a:pt x="16329" y="130858"/>
                    <a:pt x="0" y="598944"/>
                    <a:pt x="0" y="598944"/>
                  </a:cubicBezTo>
                  <a:lnTo>
                    <a:pt x="0" y="598944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2400300" y="2732087"/>
              <a:ext cx="0" cy="15534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Group 23"/>
          <p:cNvGrpSpPr/>
          <p:nvPr/>
        </p:nvGrpSpPr>
        <p:grpSpPr>
          <a:xfrm>
            <a:off x="5554289" y="1845804"/>
            <a:ext cx="1428054" cy="2605698"/>
            <a:chOff x="5562600" y="2150005"/>
            <a:chExt cx="1009043" cy="2304271"/>
          </a:xfrm>
        </p:grpSpPr>
        <p:sp>
          <p:nvSpPr>
            <p:cNvPr id="25" name="AutoShape 13"/>
            <p:cNvSpPr>
              <a:spLocks noChangeArrowheads="1"/>
            </p:cNvSpPr>
            <p:nvPr/>
          </p:nvSpPr>
          <p:spPr bwMode="auto">
            <a:xfrm>
              <a:off x="5715000" y="2438400"/>
              <a:ext cx="685800" cy="609600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6096000" y="30480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>
              <a:off x="5715000" y="3657600"/>
              <a:ext cx="38100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6096000" y="3657600"/>
              <a:ext cx="38100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 flipH="1">
              <a:off x="5867400" y="3276600"/>
              <a:ext cx="22860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6096000" y="3276600"/>
              <a:ext cx="22860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5787418" y="4087563"/>
              <a:ext cx="78422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   Bob</a:t>
              </a: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6057900" y="2689668"/>
              <a:ext cx="13494" cy="18811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Freeform 33"/>
            <p:cNvSpPr/>
            <p:nvPr/>
          </p:nvSpPr>
          <p:spPr>
            <a:xfrm>
              <a:off x="6302829" y="2249245"/>
              <a:ext cx="238862" cy="232698"/>
            </a:xfrm>
            <a:custGeom>
              <a:avLst/>
              <a:gdLst>
                <a:gd name="connsiteX0" fmla="*/ 0 w 238862"/>
                <a:gd name="connsiteY0" fmla="*/ 232698 h 232698"/>
                <a:gd name="connsiteX1" fmla="*/ 212271 w 238862"/>
                <a:gd name="connsiteY1" fmla="*/ 20426 h 232698"/>
                <a:gd name="connsiteX2" fmla="*/ 228600 w 238862"/>
                <a:gd name="connsiteY2" fmla="*/ 20426 h 23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862" h="232698">
                  <a:moveTo>
                    <a:pt x="0" y="232698"/>
                  </a:moveTo>
                  <a:cubicBezTo>
                    <a:pt x="70757" y="161941"/>
                    <a:pt x="174171" y="55805"/>
                    <a:pt x="212271" y="20426"/>
                  </a:cubicBezTo>
                  <a:cubicBezTo>
                    <a:pt x="250371" y="-14953"/>
                    <a:pt x="239485" y="2736"/>
                    <a:pt x="228600" y="20426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 flipV="1">
              <a:off x="6210300" y="2150005"/>
              <a:ext cx="136525" cy="28839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>
              <a:stCxn id="25" idx="0"/>
            </p:cNvCxnSpPr>
            <p:nvPr/>
          </p:nvCxnSpPr>
          <p:spPr bwMode="auto">
            <a:xfrm flipV="1">
              <a:off x="6057900" y="2150005"/>
              <a:ext cx="0" cy="28839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>
              <a:stCxn id="25" idx="1"/>
            </p:cNvCxnSpPr>
            <p:nvPr/>
          </p:nvCxnSpPr>
          <p:spPr bwMode="auto">
            <a:xfrm flipH="1" flipV="1">
              <a:off x="5562600" y="2197279"/>
              <a:ext cx="252833" cy="33039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 flipV="1">
              <a:off x="5815433" y="2197279"/>
              <a:ext cx="90067" cy="24112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9" name="Straight Arrow Connector 38"/>
          <p:cNvCxnSpPr/>
          <p:nvPr/>
        </p:nvCxnSpPr>
        <p:spPr bwMode="auto">
          <a:xfrm>
            <a:off x="3532097" y="2969364"/>
            <a:ext cx="2022191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3491240" y="3648150"/>
            <a:ext cx="202219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4276559" y="3246135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</a:rPr>
              <a:t>0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22985" y="2998028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6297" y="3004344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000000"/>
                </a:solidFill>
              </a:rPr>
              <a:t>X</a:t>
            </a:r>
          </a:p>
        </p:txBody>
      </p:sp>
      <p:graphicFrame>
        <p:nvGraphicFramePr>
          <p:cNvPr id="44" name="Group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71695"/>
              </p:ext>
            </p:extLst>
          </p:nvPr>
        </p:nvGraphicFramePr>
        <p:xfrm>
          <a:off x="1773843" y="4725144"/>
          <a:ext cx="1147592" cy="520320"/>
        </p:xfrm>
        <a:graphic>
          <a:graphicData uri="http://schemas.openxmlformats.org/drawingml/2006/table">
            <a:tbl>
              <a:tblPr/>
              <a:tblGrid>
                <a:gridCol w="355504"/>
                <a:gridCol w="432048"/>
                <a:gridCol w="360040"/>
              </a:tblGrid>
              <a:tr h="520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" name="Group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835933"/>
              </p:ext>
            </p:extLst>
          </p:nvPr>
        </p:nvGraphicFramePr>
        <p:xfrm>
          <a:off x="5638954" y="4725144"/>
          <a:ext cx="1576897" cy="520320"/>
        </p:xfrm>
        <a:graphic>
          <a:graphicData uri="http://schemas.openxmlformats.org/drawingml/2006/table">
            <a:tbl>
              <a:tblPr/>
              <a:tblGrid>
                <a:gridCol w="355504"/>
                <a:gridCol w="432048"/>
                <a:gridCol w="360040"/>
                <a:gridCol w="429305"/>
              </a:tblGrid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577228" y="5242556"/>
            <a:ext cx="772832" cy="1242138"/>
            <a:chOff x="1577228" y="5242556"/>
            <a:chExt cx="772832" cy="1242138"/>
          </a:xfrm>
        </p:grpSpPr>
        <p:sp>
          <p:nvSpPr>
            <p:cNvPr id="47" name="Rectangle 46"/>
            <p:cNvSpPr/>
            <p:nvPr/>
          </p:nvSpPr>
          <p:spPr bwMode="auto">
            <a:xfrm>
              <a:off x="1577228" y="5836622"/>
              <a:ext cx="772832" cy="6480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10554" y="598063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S</a:t>
              </a:r>
              <a:endParaRPr lang="en-CA" dirty="0"/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1870403" y="5440578"/>
              <a:ext cx="193208" cy="39604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810554" y="5242556"/>
              <a:ext cx="318175" cy="19802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832823" y="5313402"/>
            <a:ext cx="2484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FF0000"/>
                </a:solidFill>
              </a:rPr>
              <a:t>|</a:t>
            </a:r>
            <a:r>
              <a:rPr lang="en-CA" sz="2800" dirty="0" err="1" smtClean="0">
                <a:solidFill>
                  <a:srgbClr val="FF0000"/>
                </a:solidFill>
                <a:latin typeface="Calibri"/>
              </a:rPr>
              <a:t>A</a:t>
            </a:r>
            <a:r>
              <a:rPr lang="en-CA" sz="2800" baseline="-25000" dirty="0" err="1" smtClean="0">
                <a:solidFill>
                  <a:srgbClr val="FF0000"/>
                </a:solidFill>
                <a:latin typeface="Tahoma"/>
              </a:rPr>
              <a:t>x</a:t>
            </a:r>
            <a:r>
              <a:rPr lang="en-CA" sz="2800" dirty="0" smtClean="0">
                <a:solidFill>
                  <a:srgbClr val="FF0000"/>
                </a:solidFill>
              </a:rPr>
              <a:t> </a:t>
            </a:r>
            <a:r>
              <a:rPr lang="en-CA" sz="2800" dirty="0" smtClean="0">
                <a:solidFill>
                  <a:srgbClr val="FF0000"/>
                </a:solidFill>
                <a:latin typeface="cmsy10"/>
              </a:rPr>
              <a:t>[</a:t>
            </a:r>
            <a:r>
              <a:rPr lang="en-CA" sz="2800" dirty="0" smtClean="0">
                <a:solidFill>
                  <a:srgbClr val="FF0000"/>
                </a:solidFill>
              </a:rPr>
              <a:t> </a:t>
            </a:r>
            <a:r>
              <a:rPr lang="en-CA" sz="2800" dirty="0" smtClean="0">
                <a:solidFill>
                  <a:srgbClr val="FF0000"/>
                </a:solidFill>
                <a:latin typeface="Calibri"/>
              </a:rPr>
              <a:t>B</a:t>
            </a:r>
            <a:r>
              <a:rPr lang="en-CA" sz="2800" baseline="-25000" dirty="0" smtClean="0">
                <a:solidFill>
                  <a:srgbClr val="FF0000"/>
                </a:solidFill>
                <a:latin typeface="Tahoma"/>
              </a:rPr>
              <a:t>y</a:t>
            </a:r>
            <a:r>
              <a:rPr lang="en-CA" sz="2800" dirty="0" smtClean="0">
                <a:solidFill>
                  <a:srgbClr val="FF0000"/>
                </a:solidFill>
              </a:rPr>
              <a:t>|</a:t>
            </a:r>
            <a:r>
              <a:rPr lang="en-CA" sz="2800" baseline="-25000" dirty="0" smtClean="0">
                <a:solidFill>
                  <a:srgbClr val="FF0000"/>
                </a:solidFill>
                <a:latin typeface="cmsy10"/>
              </a:rPr>
              <a:t>1</a:t>
            </a:r>
            <a:r>
              <a:rPr lang="en-CA" sz="2800" dirty="0" smtClean="0">
                <a:solidFill>
                  <a:srgbClr val="FF0000"/>
                </a:solidFill>
              </a:rPr>
              <a:t> = 2</a:t>
            </a:r>
            <a:endParaRPr lang="en-CA" sz="28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9986" y="4719336"/>
            <a:ext cx="51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err="1" smtClean="0">
                <a:solidFill>
                  <a:schemeClr val="tx2"/>
                </a:solidFill>
                <a:latin typeface="Calibri"/>
              </a:rPr>
              <a:t>A</a:t>
            </a:r>
            <a:r>
              <a:rPr lang="en-CA" sz="2800" baseline="-25000" dirty="0" err="1" smtClean="0">
                <a:solidFill>
                  <a:schemeClr val="tx2"/>
                </a:solidFill>
                <a:latin typeface="Tahoma"/>
              </a:rPr>
              <a:t>x</a:t>
            </a:r>
            <a:endParaRPr lang="en-CA" sz="2800" baseline="-25000" dirty="0">
              <a:solidFill>
                <a:schemeClr val="tx2"/>
              </a:solidFill>
              <a:latin typeface="Tahom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86519" y="4719336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chemeClr val="tx2"/>
                </a:solidFill>
                <a:latin typeface="Calibri"/>
              </a:rPr>
              <a:t>B</a:t>
            </a:r>
            <a:r>
              <a:rPr lang="en-CA" sz="2800" baseline="-25000" dirty="0" smtClean="0">
                <a:solidFill>
                  <a:schemeClr val="tx2"/>
                </a:solidFill>
                <a:latin typeface="Tahoma"/>
              </a:rPr>
              <a:t>y</a:t>
            </a:r>
            <a:endParaRPr lang="en-CA" sz="2800" baseline="-25000" dirty="0">
              <a:solidFill>
                <a:schemeClr val="tx2"/>
              </a:solidFill>
              <a:latin typeface="Tahom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-80268" y="6003883"/>
            <a:ext cx="5155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err="1" smtClean="0">
                <a:solidFill>
                  <a:srgbClr val="FF0000"/>
                </a:solidFill>
              </a:rPr>
              <a:t>Concl</a:t>
            </a:r>
            <a:r>
              <a:rPr lang="en-CA" sz="2800" dirty="0" smtClean="0">
                <a:solidFill>
                  <a:srgbClr val="FF0000"/>
                </a:solidFill>
              </a:rPr>
              <a:t>:</a:t>
            </a:r>
            <a:r>
              <a:rPr lang="en-CA" sz="2800" dirty="0" smtClean="0"/>
              <a:t> |M| </a:t>
            </a:r>
            <a:r>
              <a:rPr lang="en-CA" sz="2800" baseline="-25000" dirty="0" smtClean="0">
                <a:latin typeface="cmsy10"/>
              </a:rPr>
              <a:t>1</a:t>
            </a:r>
            <a:r>
              <a:rPr lang="en-CA" sz="2800" dirty="0" smtClean="0"/>
              <a:t> needs </a:t>
            </a:r>
            <a:r>
              <a:rPr lang="en-CA" sz="2800" dirty="0" smtClean="0">
                <a:latin typeface="Symbol"/>
                <a:sym typeface="Symbol"/>
              </a:rPr>
              <a:t></a:t>
            </a:r>
            <a:r>
              <a:rPr lang="en-CA" sz="2800" dirty="0" smtClean="0"/>
              <a:t>(N) space</a:t>
            </a:r>
            <a:endParaRPr lang="en-CA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69787" y="1191615"/>
            <a:ext cx="9098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C00000"/>
                </a:solidFill>
              </a:rPr>
              <a:t>How much space needed to compute max frequency?</a:t>
            </a:r>
            <a:endParaRPr lang="en-CA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9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11979 0.0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79 0.00208 L 0.65538 0.002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1" grpId="0"/>
      <p:bldP spid="51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TexPoint fonts used in EMF. </a:t>
            </a:r>
          </a:p>
          <a:p>
            <a:r>
              <a:rPr lang="en-US" altLang="en-US"/>
              <a:t>Read the TexPoint manual before you delete this box.: </a:t>
            </a:r>
            <a:r>
              <a:rPr lang="en-US" altLang="en-US">
                <a:latin typeface="cmr10" pitchFamily="34" charset="0"/>
              </a:rPr>
              <a:t>A</a:t>
            </a:r>
            <a:r>
              <a:rPr lang="en-US" altLang="en-US">
                <a:latin typeface="cmmi7" pitchFamily="34" charset="0"/>
              </a:rPr>
              <a:t>A</a:t>
            </a:r>
            <a:r>
              <a:rPr lang="en-US" altLang="en-US">
                <a:latin typeface="cmr7" pitchFamily="34" charset="0"/>
              </a:rPr>
              <a:t>A</a:t>
            </a:r>
            <a:r>
              <a:rPr lang="en-US" altLang="en-US">
                <a:latin typeface="cmmi10" pitchFamily="34" charset="0"/>
              </a:rPr>
              <a:t>A</a:t>
            </a:r>
            <a:r>
              <a:rPr lang="en-US" altLang="en-US">
                <a:latin typeface="cmsy10" pitchFamily="34" charset="0"/>
              </a:rPr>
              <a:t>A</a:t>
            </a:r>
            <a:r>
              <a:rPr lang="en-US" altLang="en-US">
                <a:latin typeface="cmex10" pitchFamily="34" charset="0"/>
              </a:rPr>
              <a:t>A</a:t>
            </a:r>
            <a:r>
              <a:rPr lang="en-US" altLang="en-US">
                <a:latin typeface="cmmi5" pitchFamily="34" charset="0"/>
              </a:rPr>
              <a:t>A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533400" y="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r>
              <a:rPr lang="en-US" altLang="en-US" sz="4000" b="1" dirty="0" smtClean="0"/>
              <a:t>Many More Applications…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/>
            <a:r>
              <a:rPr lang="en-CA" kern="0" dirty="0" smtClean="0"/>
              <a:t>Data Structures.</a:t>
            </a:r>
          </a:p>
          <a:p>
            <a:pPr algn="l" eaLnBrk="1" hangingPunct="1"/>
            <a:r>
              <a:rPr lang="en-CA" kern="0" dirty="0" smtClean="0"/>
              <a:t>Circuit complexity.</a:t>
            </a:r>
          </a:p>
          <a:p>
            <a:pPr algn="l" eaLnBrk="1" hangingPunct="1"/>
            <a:r>
              <a:rPr lang="en-CA" kern="0" dirty="0" smtClean="0"/>
              <a:t>Pseudo-randomness.</a:t>
            </a:r>
          </a:p>
          <a:p>
            <a:pPr algn="l" eaLnBrk="1" hangingPunct="1"/>
            <a:r>
              <a:rPr lang="en-CA" kern="0" dirty="0" smtClean="0"/>
              <a:t>Combinatorial Optimization.</a:t>
            </a:r>
          </a:p>
          <a:p>
            <a:pPr algn="l" eaLnBrk="1" hangingPunct="1"/>
            <a:r>
              <a:rPr lang="en-CA" kern="0" dirty="0" smtClean="0"/>
              <a:t>Property Testing.</a:t>
            </a:r>
          </a:p>
          <a:p>
            <a:pPr algn="l" eaLnBrk="1" hangingPunct="1"/>
            <a:endParaRPr lang="en-CA" kern="0" dirty="0" smtClean="0"/>
          </a:p>
          <a:p>
            <a:pPr algn="l" eaLnBrk="1" hangingPunct="1"/>
            <a:endParaRPr lang="en-CA" kern="0" dirty="0" smtClean="0">
              <a:solidFill>
                <a:srgbClr val="FF0000"/>
              </a:solidFill>
            </a:endParaRPr>
          </a:p>
          <a:p>
            <a:pPr algn="l" eaLnBrk="1" hangingPunct="1"/>
            <a:r>
              <a:rPr lang="en-CA" kern="0" dirty="0" smtClean="0">
                <a:solidFill>
                  <a:srgbClr val="FF0000"/>
                </a:solidFill>
              </a:rPr>
              <a:t>    (Swiss-Army Knife of Computer Scientists)</a:t>
            </a:r>
          </a:p>
          <a:p>
            <a:pPr algn="l" eaLnBrk="1" hangingPunct="1"/>
            <a:endParaRPr lang="en-CA" kern="0" dirty="0" smtClean="0"/>
          </a:p>
          <a:p>
            <a:pPr algn="l" eaLnBrk="1" hangingPunct="1"/>
            <a:endParaRPr lang="en-CA" kern="0" dirty="0"/>
          </a:p>
        </p:txBody>
      </p:sp>
    </p:spTree>
    <p:extLst>
      <p:ext uri="{BB962C8B-B14F-4D97-AF65-F5344CB8AC3E}">
        <p14:creationId xmlns:p14="http://schemas.microsoft.com/office/powerpoint/2010/main" val="378559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TexPoint fonts used in EMF. </a:t>
            </a:r>
          </a:p>
          <a:p>
            <a:r>
              <a:rPr lang="en-US" altLang="en-US"/>
              <a:t>Read the TexPoint manual before you delete this box.: </a:t>
            </a:r>
            <a:r>
              <a:rPr lang="en-US" altLang="en-US">
                <a:latin typeface="cmr10" pitchFamily="34" charset="0"/>
              </a:rPr>
              <a:t>A</a:t>
            </a:r>
            <a:r>
              <a:rPr lang="en-US" altLang="en-US">
                <a:latin typeface="cmmi7" pitchFamily="34" charset="0"/>
              </a:rPr>
              <a:t>A</a:t>
            </a:r>
            <a:r>
              <a:rPr lang="en-US" altLang="en-US">
                <a:latin typeface="cmr7" pitchFamily="34" charset="0"/>
              </a:rPr>
              <a:t>A</a:t>
            </a:r>
            <a:r>
              <a:rPr lang="en-US" altLang="en-US">
                <a:latin typeface="cmmi10" pitchFamily="34" charset="0"/>
              </a:rPr>
              <a:t>A</a:t>
            </a:r>
            <a:r>
              <a:rPr lang="en-US" altLang="en-US">
                <a:latin typeface="cmsy10" pitchFamily="34" charset="0"/>
              </a:rPr>
              <a:t>A</a:t>
            </a:r>
            <a:r>
              <a:rPr lang="en-US" altLang="en-US">
                <a:latin typeface="cmex10" pitchFamily="34" charset="0"/>
              </a:rPr>
              <a:t>A</a:t>
            </a:r>
            <a:r>
              <a:rPr lang="en-US" altLang="en-US">
                <a:latin typeface="cmmi5" pitchFamily="34" charset="0"/>
              </a:rPr>
              <a:t>A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533400" y="22860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r>
              <a:rPr lang="en-US" altLang="en-US" sz="4000" b="1" dirty="0" smtClean="0"/>
              <a:t>Multiparty Communication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1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1524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TexPoint fonts used in EMF. Read the TexPoint manual before you delete this box.: 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115094" y="-1524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/>
              <a:t>     </a:t>
            </a:r>
            <a:r>
              <a:rPr lang="en-US" altLang="en-US" sz="4000" b="1" kern="0" dirty="0" smtClean="0"/>
              <a:t>Number-on-Forehead Model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791200" y="51054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1447800" y="1447800"/>
            <a:ext cx="1322388" cy="2424113"/>
            <a:chOff x="912" y="1440"/>
            <a:chExt cx="833" cy="1527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1104" y="1728"/>
              <a:ext cx="432" cy="384"/>
            </a:xfrm>
            <a:prstGeom prst="smileyFace">
              <a:avLst>
                <a:gd name="adj" fmla="val 465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344" y="211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H="1">
              <a:off x="1104" y="24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1344" y="24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 flipH="1">
              <a:off x="1200" y="225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>
              <a:off x="1344" y="225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912" y="1440"/>
              <a:ext cx="833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010001110</a:t>
              </a: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1008" y="2736"/>
              <a:ext cx="5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   Alice</a:t>
              </a:r>
            </a:p>
          </p:txBody>
        </p:sp>
      </p:grpSp>
      <p:grpSp>
        <p:nvGrpSpPr>
          <p:cNvPr id="22" name="Group 13"/>
          <p:cNvGrpSpPr>
            <a:grpSpLocks/>
          </p:cNvGrpSpPr>
          <p:nvPr/>
        </p:nvGrpSpPr>
        <p:grpSpPr bwMode="auto">
          <a:xfrm>
            <a:off x="7086600" y="1447800"/>
            <a:ext cx="1322388" cy="2424113"/>
            <a:chOff x="3408" y="1440"/>
            <a:chExt cx="833" cy="1527"/>
          </a:xfrm>
        </p:grpSpPr>
        <p:sp>
          <p:nvSpPr>
            <p:cNvPr id="23" name="AutoShape 14"/>
            <p:cNvSpPr>
              <a:spLocks noChangeArrowheads="1"/>
            </p:cNvSpPr>
            <p:nvPr/>
          </p:nvSpPr>
          <p:spPr bwMode="auto">
            <a:xfrm>
              <a:off x="3600" y="1728"/>
              <a:ext cx="432" cy="384"/>
            </a:xfrm>
            <a:prstGeom prst="smileyFace">
              <a:avLst>
                <a:gd name="adj" fmla="val 465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3840" y="211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flipH="1">
              <a:off x="3600" y="24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3840" y="24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 flipH="1">
              <a:off x="3696" y="225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>
              <a:off x="3840" y="225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3408" y="1440"/>
              <a:ext cx="833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110111001</a:t>
              </a:r>
            </a:p>
          </p:txBody>
        </p:sp>
        <p:sp>
          <p:nvSpPr>
            <p:cNvPr id="30" name="Text Box 21"/>
            <p:cNvSpPr txBox="1">
              <a:spLocks noChangeArrowheads="1"/>
            </p:cNvSpPr>
            <p:nvPr/>
          </p:nvSpPr>
          <p:spPr bwMode="auto">
            <a:xfrm>
              <a:off x="3504" y="2736"/>
              <a:ext cx="4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   Bob</a:t>
              </a:r>
            </a:p>
          </p:txBody>
        </p:sp>
      </p:grpSp>
      <p:grpSp>
        <p:nvGrpSpPr>
          <p:cNvPr id="31" name="Group 22"/>
          <p:cNvGrpSpPr>
            <a:grpSpLocks/>
          </p:cNvGrpSpPr>
          <p:nvPr/>
        </p:nvGrpSpPr>
        <p:grpSpPr bwMode="auto">
          <a:xfrm>
            <a:off x="2895600" y="3581400"/>
            <a:ext cx="1322388" cy="2424113"/>
            <a:chOff x="1824" y="2784"/>
            <a:chExt cx="833" cy="1527"/>
          </a:xfrm>
        </p:grpSpPr>
        <p:sp>
          <p:nvSpPr>
            <p:cNvPr id="32" name="AutoShape 23"/>
            <p:cNvSpPr>
              <a:spLocks noChangeArrowheads="1"/>
            </p:cNvSpPr>
            <p:nvPr/>
          </p:nvSpPr>
          <p:spPr bwMode="auto">
            <a:xfrm>
              <a:off x="2016" y="3072"/>
              <a:ext cx="432" cy="384"/>
            </a:xfrm>
            <a:prstGeom prst="smileyFace">
              <a:avLst>
                <a:gd name="adj" fmla="val 465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24"/>
            <p:cNvSpPr>
              <a:spLocks noChangeShapeType="1"/>
            </p:cNvSpPr>
            <p:nvPr/>
          </p:nvSpPr>
          <p:spPr bwMode="auto">
            <a:xfrm>
              <a:off x="2256" y="345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5"/>
            <p:cNvSpPr>
              <a:spLocks noChangeShapeType="1"/>
            </p:cNvSpPr>
            <p:nvPr/>
          </p:nvSpPr>
          <p:spPr bwMode="auto">
            <a:xfrm flipH="1">
              <a:off x="2016" y="384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>
              <a:off x="2256" y="384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7"/>
            <p:cNvSpPr>
              <a:spLocks noChangeShapeType="1"/>
            </p:cNvSpPr>
            <p:nvPr/>
          </p:nvSpPr>
          <p:spPr bwMode="auto">
            <a:xfrm flipH="1">
              <a:off x="2112" y="360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2256" y="360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29"/>
            <p:cNvSpPr txBox="1">
              <a:spLocks noChangeArrowheads="1"/>
            </p:cNvSpPr>
            <p:nvPr/>
          </p:nvSpPr>
          <p:spPr bwMode="auto">
            <a:xfrm>
              <a:off x="1824" y="2784"/>
              <a:ext cx="833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111000001</a:t>
              </a:r>
            </a:p>
          </p:txBody>
        </p:sp>
        <p:sp>
          <p:nvSpPr>
            <p:cNvPr id="39" name="Text Box 30"/>
            <p:cNvSpPr txBox="1">
              <a:spLocks noChangeArrowheads="1"/>
            </p:cNvSpPr>
            <p:nvPr/>
          </p:nvSpPr>
          <p:spPr bwMode="auto">
            <a:xfrm>
              <a:off x="1920" y="4080"/>
              <a:ext cx="59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 Charlie</a:t>
              </a:r>
            </a:p>
          </p:txBody>
        </p:sp>
      </p:grp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4343400" y="16002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1101</a:t>
            </a:r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3886200" y="1524000"/>
            <a:ext cx="17526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Freeform 33"/>
          <p:cNvSpPr>
            <a:spLocks/>
          </p:cNvSpPr>
          <p:nvPr/>
        </p:nvSpPr>
        <p:spPr bwMode="auto">
          <a:xfrm>
            <a:off x="2514600" y="2362200"/>
            <a:ext cx="1295400" cy="571500"/>
          </a:xfrm>
          <a:custGeom>
            <a:avLst/>
            <a:gdLst>
              <a:gd name="T0" fmla="*/ 0 w 816"/>
              <a:gd name="T1" fmla="*/ 336 h 360"/>
              <a:gd name="T2" fmla="*/ 288 w 816"/>
              <a:gd name="T3" fmla="*/ 144 h 360"/>
              <a:gd name="T4" fmla="*/ 432 w 816"/>
              <a:gd name="T5" fmla="*/ 336 h 360"/>
              <a:gd name="T6" fmla="*/ 816 w 816"/>
              <a:gd name="T7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6" h="360">
                <a:moveTo>
                  <a:pt x="0" y="336"/>
                </a:moveTo>
                <a:cubicBezTo>
                  <a:pt x="108" y="240"/>
                  <a:pt x="216" y="144"/>
                  <a:pt x="288" y="144"/>
                </a:cubicBezTo>
                <a:cubicBezTo>
                  <a:pt x="360" y="144"/>
                  <a:pt x="344" y="360"/>
                  <a:pt x="432" y="336"/>
                </a:cubicBezTo>
                <a:cubicBezTo>
                  <a:pt x="520" y="312"/>
                  <a:pt x="668" y="156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5715000" y="2247900"/>
            <a:ext cx="1752600" cy="800100"/>
          </a:xfrm>
          <a:custGeom>
            <a:avLst/>
            <a:gdLst>
              <a:gd name="T0" fmla="*/ 1104 w 1104"/>
              <a:gd name="T1" fmla="*/ 504 h 504"/>
              <a:gd name="T2" fmla="*/ 720 w 1104"/>
              <a:gd name="T3" fmla="*/ 24 h 504"/>
              <a:gd name="T4" fmla="*/ 528 w 1104"/>
              <a:gd name="T5" fmla="*/ 360 h 504"/>
              <a:gd name="T6" fmla="*/ 0 w 1104"/>
              <a:gd name="T7" fmla="*/ 72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4" h="504">
                <a:moveTo>
                  <a:pt x="1104" y="504"/>
                </a:moveTo>
                <a:cubicBezTo>
                  <a:pt x="960" y="276"/>
                  <a:pt x="816" y="48"/>
                  <a:pt x="720" y="24"/>
                </a:cubicBezTo>
                <a:cubicBezTo>
                  <a:pt x="624" y="0"/>
                  <a:pt x="648" y="352"/>
                  <a:pt x="528" y="360"/>
                </a:cubicBezTo>
                <a:cubicBezTo>
                  <a:pt x="408" y="368"/>
                  <a:pt x="88" y="128"/>
                  <a:pt x="0" y="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35"/>
          <p:cNvSpPr>
            <a:spLocks/>
          </p:cNvSpPr>
          <p:nvPr/>
        </p:nvSpPr>
        <p:spPr bwMode="auto">
          <a:xfrm>
            <a:off x="3962400" y="3200400"/>
            <a:ext cx="1066800" cy="1752600"/>
          </a:xfrm>
          <a:custGeom>
            <a:avLst/>
            <a:gdLst>
              <a:gd name="T0" fmla="*/ 0 w 672"/>
              <a:gd name="T1" fmla="*/ 1104 h 1104"/>
              <a:gd name="T2" fmla="*/ 288 w 672"/>
              <a:gd name="T3" fmla="*/ 528 h 1104"/>
              <a:gd name="T4" fmla="*/ 480 w 672"/>
              <a:gd name="T5" fmla="*/ 720 h 1104"/>
              <a:gd name="T6" fmla="*/ 672 w 672"/>
              <a:gd name="T7" fmla="*/ 0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2" h="1104">
                <a:moveTo>
                  <a:pt x="0" y="1104"/>
                </a:moveTo>
                <a:cubicBezTo>
                  <a:pt x="104" y="848"/>
                  <a:pt x="208" y="592"/>
                  <a:pt x="288" y="528"/>
                </a:cubicBezTo>
                <a:cubicBezTo>
                  <a:pt x="368" y="464"/>
                  <a:pt x="416" y="808"/>
                  <a:pt x="480" y="720"/>
                </a:cubicBezTo>
                <a:cubicBezTo>
                  <a:pt x="544" y="632"/>
                  <a:pt x="608" y="316"/>
                  <a:pt x="67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36"/>
          <p:cNvSpPr txBox="1">
            <a:spLocks noChangeArrowheads="1"/>
          </p:cNvSpPr>
          <p:nvPr/>
        </p:nvSpPr>
        <p:spPr bwMode="auto">
          <a:xfrm>
            <a:off x="4343400" y="19812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0111</a:t>
            </a: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4343400" y="24384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1101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760663" y="838200"/>
            <a:ext cx="345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Chandra-Furst-Lipton’83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0424" y="4038600"/>
            <a:ext cx="42448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Every pair of bits visible to someone.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Overlap of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Fewer and fewer information missing</a:t>
            </a:r>
          </a:p>
          <a:p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   from a player.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1" y="4553634"/>
            <a:ext cx="3664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L</a:t>
            </a:r>
            <a:r>
              <a:rPr lang="en-US" b="1" dirty="0" smtClean="0">
                <a:solidFill>
                  <a:srgbClr val="FF3300"/>
                </a:solidFill>
              </a:rPr>
              <a:t>ower bounds are challenging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9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1524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TexPoint fonts used in EMF. Read the TexPoint manual before you delete this box.: 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115094" y="-1524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/>
              <a:t>     </a:t>
            </a:r>
            <a:r>
              <a:rPr lang="en-US" altLang="en-US" sz="4000" b="1" kern="0" dirty="0" smtClean="0"/>
              <a:t>Foreheads Make a Difference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791200" y="51054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338647" y="2806576"/>
            <a:ext cx="1902909" cy="2093021"/>
            <a:chOff x="1645917" y="2150005"/>
            <a:chExt cx="1627333" cy="1888595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2057400" y="2438400"/>
              <a:ext cx="685800" cy="609600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2438400" y="30480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H="1">
              <a:off x="2057400" y="3657600"/>
              <a:ext cx="38100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2438400" y="3657600"/>
              <a:ext cx="38100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H="1">
              <a:off x="2209800" y="3276600"/>
              <a:ext cx="22860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2438400" y="3276600"/>
              <a:ext cx="22860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628900" y="2322064"/>
              <a:ext cx="450500" cy="617940"/>
            </a:xfrm>
            <a:custGeom>
              <a:avLst/>
              <a:gdLst>
                <a:gd name="connsiteX0" fmla="*/ 25668 w 450500"/>
                <a:gd name="connsiteY0" fmla="*/ 143550 h 617940"/>
                <a:gd name="connsiteX1" fmla="*/ 90983 w 450500"/>
                <a:gd name="connsiteY1" fmla="*/ 29250 h 617940"/>
                <a:gd name="connsiteX2" fmla="*/ 450211 w 450500"/>
                <a:gd name="connsiteY2" fmla="*/ 617079 h 617940"/>
                <a:gd name="connsiteX3" fmla="*/ 25668 w 450500"/>
                <a:gd name="connsiteY3" fmla="*/ 143550 h 61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500" h="617940">
                  <a:moveTo>
                    <a:pt x="25668" y="143550"/>
                  </a:moveTo>
                  <a:cubicBezTo>
                    <a:pt x="-34203" y="45578"/>
                    <a:pt x="20226" y="-49671"/>
                    <a:pt x="90983" y="29250"/>
                  </a:cubicBezTo>
                  <a:cubicBezTo>
                    <a:pt x="161740" y="108171"/>
                    <a:pt x="461097" y="595308"/>
                    <a:pt x="450211" y="617079"/>
                  </a:cubicBezTo>
                  <a:cubicBezTo>
                    <a:pt x="439325" y="638850"/>
                    <a:pt x="85539" y="241522"/>
                    <a:pt x="25668" y="143550"/>
                  </a:cubicBezTo>
                  <a:close/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605750" y="2313036"/>
              <a:ext cx="392333" cy="603689"/>
            </a:xfrm>
            <a:custGeom>
              <a:avLst/>
              <a:gdLst>
                <a:gd name="connsiteX0" fmla="*/ 0 w 392333"/>
                <a:gd name="connsiteY0" fmla="*/ 113832 h 603689"/>
                <a:gd name="connsiteX1" fmla="*/ 244929 w 392333"/>
                <a:gd name="connsiteY1" fmla="*/ 15861 h 603689"/>
                <a:gd name="connsiteX2" fmla="*/ 391886 w 392333"/>
                <a:gd name="connsiteY2" fmla="*/ 407747 h 603689"/>
                <a:gd name="connsiteX3" fmla="*/ 293914 w 392333"/>
                <a:gd name="connsiteY3" fmla="*/ 603689 h 603689"/>
                <a:gd name="connsiteX4" fmla="*/ 293914 w 392333"/>
                <a:gd name="connsiteY4" fmla="*/ 603689 h 60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333" h="603689">
                  <a:moveTo>
                    <a:pt x="0" y="113832"/>
                  </a:moveTo>
                  <a:cubicBezTo>
                    <a:pt x="89807" y="40353"/>
                    <a:pt x="179615" y="-33125"/>
                    <a:pt x="244929" y="15861"/>
                  </a:cubicBezTo>
                  <a:cubicBezTo>
                    <a:pt x="310243" y="64847"/>
                    <a:pt x="383722" y="309776"/>
                    <a:pt x="391886" y="407747"/>
                  </a:cubicBezTo>
                  <a:cubicBezTo>
                    <a:pt x="400050" y="505718"/>
                    <a:pt x="293914" y="603689"/>
                    <a:pt x="293914" y="603689"/>
                  </a:cubicBezTo>
                  <a:lnTo>
                    <a:pt x="293914" y="603689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726871" y="2527448"/>
              <a:ext cx="150093" cy="512561"/>
            </a:xfrm>
            <a:custGeom>
              <a:avLst/>
              <a:gdLst>
                <a:gd name="connsiteX0" fmla="*/ 0 w 150093"/>
                <a:gd name="connsiteY0" fmla="*/ 36138 h 512561"/>
                <a:gd name="connsiteX1" fmla="*/ 114300 w 150093"/>
                <a:gd name="connsiteY1" fmla="*/ 36138 h 512561"/>
                <a:gd name="connsiteX2" fmla="*/ 146958 w 150093"/>
                <a:gd name="connsiteY2" fmla="*/ 411695 h 512561"/>
                <a:gd name="connsiteX3" fmla="*/ 48986 w 150093"/>
                <a:gd name="connsiteY3" fmla="*/ 509666 h 512561"/>
                <a:gd name="connsiteX4" fmla="*/ 114300 w 150093"/>
                <a:gd name="connsiteY4" fmla="*/ 477009 h 51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93" h="512561">
                  <a:moveTo>
                    <a:pt x="0" y="36138"/>
                  </a:moveTo>
                  <a:cubicBezTo>
                    <a:pt x="44903" y="4841"/>
                    <a:pt x="89807" y="-26455"/>
                    <a:pt x="114300" y="36138"/>
                  </a:cubicBezTo>
                  <a:cubicBezTo>
                    <a:pt x="138793" y="98731"/>
                    <a:pt x="157844" y="332774"/>
                    <a:pt x="146958" y="411695"/>
                  </a:cubicBezTo>
                  <a:cubicBezTo>
                    <a:pt x="136072" y="490616"/>
                    <a:pt x="54429" y="498780"/>
                    <a:pt x="48986" y="509666"/>
                  </a:cubicBezTo>
                  <a:cubicBezTo>
                    <a:pt x="43543" y="520552"/>
                    <a:pt x="78921" y="498780"/>
                    <a:pt x="114300" y="477009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435050" y="2197279"/>
              <a:ext cx="838200" cy="690155"/>
            </a:xfrm>
            <a:custGeom>
              <a:avLst/>
              <a:gdLst>
                <a:gd name="connsiteX0" fmla="*/ 0 w 517410"/>
                <a:gd name="connsiteY0" fmla="*/ 320009 h 1205608"/>
                <a:gd name="connsiteX1" fmla="*/ 293914 w 517410"/>
                <a:gd name="connsiteY1" fmla="*/ 42423 h 1205608"/>
                <a:gd name="connsiteX2" fmla="*/ 506185 w 517410"/>
                <a:gd name="connsiteY2" fmla="*/ 1120109 h 1205608"/>
                <a:gd name="connsiteX3" fmla="*/ 489857 w 517410"/>
                <a:gd name="connsiteY3" fmla="*/ 1136438 h 1205608"/>
                <a:gd name="connsiteX4" fmla="*/ 489857 w 517410"/>
                <a:gd name="connsiteY4" fmla="*/ 1136438 h 120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410" h="1205608">
                  <a:moveTo>
                    <a:pt x="0" y="320009"/>
                  </a:moveTo>
                  <a:cubicBezTo>
                    <a:pt x="104775" y="114541"/>
                    <a:pt x="209550" y="-90927"/>
                    <a:pt x="293914" y="42423"/>
                  </a:cubicBezTo>
                  <a:cubicBezTo>
                    <a:pt x="378278" y="175773"/>
                    <a:pt x="473528" y="937773"/>
                    <a:pt x="506185" y="1120109"/>
                  </a:cubicBezTo>
                  <a:cubicBezTo>
                    <a:pt x="538842" y="1302445"/>
                    <a:pt x="489857" y="1136438"/>
                    <a:pt x="489857" y="1136438"/>
                  </a:cubicBezTo>
                  <a:lnTo>
                    <a:pt x="489857" y="1136438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645917" y="2150005"/>
              <a:ext cx="689070" cy="890003"/>
            </a:xfrm>
            <a:custGeom>
              <a:avLst/>
              <a:gdLst>
                <a:gd name="connsiteX0" fmla="*/ 521163 w 521163"/>
                <a:gd name="connsiteY0" fmla="*/ 201308 h 701886"/>
                <a:gd name="connsiteX1" fmla="*/ 259906 w 521163"/>
                <a:gd name="connsiteY1" fmla="*/ 21694 h 701886"/>
                <a:gd name="connsiteX2" fmla="*/ 14977 w 521163"/>
                <a:gd name="connsiteY2" fmla="*/ 642180 h 701886"/>
                <a:gd name="connsiteX3" fmla="*/ 47634 w 521163"/>
                <a:gd name="connsiteY3" fmla="*/ 642180 h 70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163" h="701886">
                  <a:moveTo>
                    <a:pt x="521163" y="201308"/>
                  </a:moveTo>
                  <a:cubicBezTo>
                    <a:pt x="432716" y="74761"/>
                    <a:pt x="344270" y="-51785"/>
                    <a:pt x="259906" y="21694"/>
                  </a:cubicBezTo>
                  <a:cubicBezTo>
                    <a:pt x="175542" y="95173"/>
                    <a:pt x="50356" y="538766"/>
                    <a:pt x="14977" y="642180"/>
                  </a:cubicBezTo>
                  <a:cubicBezTo>
                    <a:pt x="-20402" y="745594"/>
                    <a:pt x="13616" y="693887"/>
                    <a:pt x="47634" y="64218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1818117" y="2355022"/>
              <a:ext cx="473326" cy="552023"/>
            </a:xfrm>
            <a:custGeom>
              <a:avLst/>
              <a:gdLst>
                <a:gd name="connsiteX0" fmla="*/ 331278 w 331278"/>
                <a:gd name="connsiteY0" fmla="*/ 97431 h 554631"/>
                <a:gd name="connsiteX1" fmla="*/ 184321 w 331278"/>
                <a:gd name="connsiteY1" fmla="*/ 15788 h 554631"/>
                <a:gd name="connsiteX2" fmla="*/ 4707 w 331278"/>
                <a:gd name="connsiteY2" fmla="*/ 375017 h 554631"/>
                <a:gd name="connsiteX3" fmla="*/ 70021 w 331278"/>
                <a:gd name="connsiteY3" fmla="*/ 554631 h 55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278" h="554631">
                  <a:moveTo>
                    <a:pt x="331278" y="97431"/>
                  </a:moveTo>
                  <a:cubicBezTo>
                    <a:pt x="285013" y="33477"/>
                    <a:pt x="238749" y="-30476"/>
                    <a:pt x="184321" y="15788"/>
                  </a:cubicBezTo>
                  <a:cubicBezTo>
                    <a:pt x="129892" y="62052"/>
                    <a:pt x="23757" y="285210"/>
                    <a:pt x="4707" y="375017"/>
                  </a:cubicBezTo>
                  <a:cubicBezTo>
                    <a:pt x="-14343" y="464824"/>
                    <a:pt x="27839" y="509727"/>
                    <a:pt x="70021" y="554631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992085" y="2484256"/>
              <a:ext cx="97972" cy="598944"/>
            </a:xfrm>
            <a:custGeom>
              <a:avLst/>
              <a:gdLst>
                <a:gd name="connsiteX0" fmla="*/ 97972 w 97972"/>
                <a:gd name="connsiteY0" fmla="*/ 76430 h 598944"/>
                <a:gd name="connsiteX1" fmla="*/ 32658 w 97972"/>
                <a:gd name="connsiteY1" fmla="*/ 43772 h 598944"/>
                <a:gd name="connsiteX2" fmla="*/ 0 w 97972"/>
                <a:gd name="connsiteY2" fmla="*/ 598944 h 598944"/>
                <a:gd name="connsiteX3" fmla="*/ 0 w 97972"/>
                <a:gd name="connsiteY3" fmla="*/ 598944 h 59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972" h="598944">
                  <a:moveTo>
                    <a:pt x="97972" y="76430"/>
                  </a:moveTo>
                  <a:cubicBezTo>
                    <a:pt x="73479" y="16558"/>
                    <a:pt x="48987" y="-43314"/>
                    <a:pt x="32658" y="43772"/>
                  </a:cubicBezTo>
                  <a:cubicBezTo>
                    <a:pt x="16329" y="130858"/>
                    <a:pt x="0" y="598944"/>
                    <a:pt x="0" y="598944"/>
                  </a:cubicBezTo>
                  <a:lnTo>
                    <a:pt x="0" y="598944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2400300" y="2732087"/>
              <a:ext cx="0" cy="15534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" name="Rectangle 23"/>
          <p:cNvSpPr/>
          <p:nvPr/>
        </p:nvSpPr>
        <p:spPr bwMode="auto">
          <a:xfrm>
            <a:off x="1144406" y="2751893"/>
            <a:ext cx="88905" cy="35171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494523" y="2327537"/>
            <a:ext cx="1535998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/>
              <a:t>       X        </a:t>
            </a:r>
            <a:endParaRPr lang="en-US" sz="20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6675816" y="2591225"/>
            <a:ext cx="1136544" cy="2759697"/>
            <a:chOff x="5562600" y="2150005"/>
            <a:chExt cx="979091" cy="2288115"/>
          </a:xfrm>
        </p:grpSpPr>
        <p:sp>
          <p:nvSpPr>
            <p:cNvPr id="27" name="AutoShape 13"/>
            <p:cNvSpPr>
              <a:spLocks noChangeArrowheads="1"/>
            </p:cNvSpPr>
            <p:nvPr/>
          </p:nvSpPr>
          <p:spPr bwMode="auto">
            <a:xfrm>
              <a:off x="5715000" y="2438400"/>
              <a:ext cx="685800" cy="609600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6096000" y="30480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 flipH="1">
              <a:off x="5715000" y="3657600"/>
              <a:ext cx="38100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6096000" y="3657600"/>
              <a:ext cx="38100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31" name="Line 17"/>
            <p:cNvSpPr>
              <a:spLocks noChangeShapeType="1"/>
            </p:cNvSpPr>
            <p:nvPr/>
          </p:nvSpPr>
          <p:spPr bwMode="auto">
            <a:xfrm flipH="1">
              <a:off x="5867400" y="3276600"/>
              <a:ext cx="22860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32" name="Line 18"/>
            <p:cNvSpPr>
              <a:spLocks noChangeShapeType="1"/>
            </p:cNvSpPr>
            <p:nvPr/>
          </p:nvSpPr>
          <p:spPr bwMode="auto">
            <a:xfrm>
              <a:off x="6096000" y="3276600"/>
              <a:ext cx="22860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5698840" y="4071407"/>
              <a:ext cx="78422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   Bob</a:t>
              </a: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>
              <a:off x="6057900" y="2689668"/>
              <a:ext cx="13494" cy="18811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Freeform 34"/>
            <p:cNvSpPr/>
            <p:nvPr/>
          </p:nvSpPr>
          <p:spPr>
            <a:xfrm>
              <a:off x="6302829" y="2249245"/>
              <a:ext cx="238862" cy="232698"/>
            </a:xfrm>
            <a:custGeom>
              <a:avLst/>
              <a:gdLst>
                <a:gd name="connsiteX0" fmla="*/ 0 w 238862"/>
                <a:gd name="connsiteY0" fmla="*/ 232698 h 232698"/>
                <a:gd name="connsiteX1" fmla="*/ 212271 w 238862"/>
                <a:gd name="connsiteY1" fmla="*/ 20426 h 232698"/>
                <a:gd name="connsiteX2" fmla="*/ 228600 w 238862"/>
                <a:gd name="connsiteY2" fmla="*/ 20426 h 23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862" h="232698">
                  <a:moveTo>
                    <a:pt x="0" y="232698"/>
                  </a:moveTo>
                  <a:cubicBezTo>
                    <a:pt x="70757" y="161941"/>
                    <a:pt x="174171" y="55805"/>
                    <a:pt x="212271" y="20426"/>
                  </a:cubicBezTo>
                  <a:cubicBezTo>
                    <a:pt x="250371" y="-14953"/>
                    <a:pt x="239485" y="2736"/>
                    <a:pt x="228600" y="20426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 flipV="1">
              <a:off x="6210300" y="2150005"/>
              <a:ext cx="136525" cy="28839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>
              <a:stCxn id="27" idx="0"/>
            </p:cNvCxnSpPr>
            <p:nvPr/>
          </p:nvCxnSpPr>
          <p:spPr bwMode="auto">
            <a:xfrm flipV="1">
              <a:off x="6057900" y="2150005"/>
              <a:ext cx="0" cy="28839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>
              <a:stCxn id="27" idx="1"/>
            </p:cNvCxnSpPr>
            <p:nvPr/>
          </p:nvCxnSpPr>
          <p:spPr bwMode="auto">
            <a:xfrm flipH="1" flipV="1">
              <a:off x="5562600" y="2197279"/>
              <a:ext cx="252833" cy="33039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 flipH="1" flipV="1">
              <a:off x="5815433" y="2197279"/>
              <a:ext cx="90067" cy="24112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" name="Text Box 35"/>
          <p:cNvSpPr txBox="1">
            <a:spLocks noChangeArrowheads="1"/>
          </p:cNvSpPr>
          <p:nvPr/>
        </p:nvSpPr>
        <p:spPr bwMode="auto">
          <a:xfrm>
            <a:off x="6520152" y="2173142"/>
            <a:ext cx="1454244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/>
              <a:t>       Y       </a:t>
            </a:r>
            <a:endParaRPr lang="en-US" sz="20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2382805" y="3900742"/>
            <a:ext cx="1449389" cy="2970214"/>
            <a:chOff x="2994786" y="3866611"/>
            <a:chExt cx="1449389" cy="2970214"/>
          </a:xfrm>
        </p:grpSpPr>
        <p:sp>
          <p:nvSpPr>
            <p:cNvPr id="42" name="Rectangle 41"/>
            <p:cNvSpPr/>
            <p:nvPr/>
          </p:nvSpPr>
          <p:spPr bwMode="auto">
            <a:xfrm>
              <a:off x="3571137" y="4269920"/>
              <a:ext cx="134055" cy="231457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43" name="Group 71"/>
            <p:cNvGrpSpPr>
              <a:grpSpLocks/>
            </p:cNvGrpSpPr>
            <p:nvPr/>
          </p:nvGrpSpPr>
          <p:grpSpPr bwMode="auto">
            <a:xfrm>
              <a:off x="2994786" y="3866611"/>
              <a:ext cx="1449389" cy="2970214"/>
              <a:chOff x="1842" y="2442"/>
              <a:chExt cx="913" cy="1871"/>
            </a:xfrm>
          </p:grpSpPr>
          <p:sp>
            <p:nvSpPr>
              <p:cNvPr id="49" name="AutoShape 39"/>
              <p:cNvSpPr>
                <a:spLocks noChangeArrowheads="1"/>
              </p:cNvSpPr>
              <p:nvPr/>
            </p:nvSpPr>
            <p:spPr bwMode="auto">
              <a:xfrm>
                <a:off x="1978" y="2827"/>
                <a:ext cx="532" cy="629"/>
              </a:xfrm>
              <a:prstGeom prst="smileyFace">
                <a:avLst>
                  <a:gd name="adj" fmla="val 4653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" name="Line 40"/>
              <p:cNvSpPr>
                <a:spLocks noChangeShapeType="1"/>
              </p:cNvSpPr>
              <p:nvPr/>
            </p:nvSpPr>
            <p:spPr bwMode="auto">
              <a:xfrm>
                <a:off x="2256" y="3456"/>
                <a:ext cx="0" cy="38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" name="Line 41"/>
              <p:cNvSpPr>
                <a:spLocks noChangeShapeType="1"/>
              </p:cNvSpPr>
              <p:nvPr/>
            </p:nvSpPr>
            <p:spPr bwMode="auto">
              <a:xfrm flipH="1">
                <a:off x="2016" y="3840"/>
                <a:ext cx="24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" name="Line 42"/>
              <p:cNvSpPr>
                <a:spLocks noChangeShapeType="1"/>
              </p:cNvSpPr>
              <p:nvPr/>
            </p:nvSpPr>
            <p:spPr bwMode="auto">
              <a:xfrm>
                <a:off x="2256" y="3840"/>
                <a:ext cx="24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3" name="Line 43"/>
              <p:cNvSpPr>
                <a:spLocks noChangeShapeType="1"/>
              </p:cNvSpPr>
              <p:nvPr/>
            </p:nvSpPr>
            <p:spPr bwMode="auto">
              <a:xfrm flipH="1">
                <a:off x="2112" y="3600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4" name="Line 44"/>
              <p:cNvSpPr>
                <a:spLocks noChangeShapeType="1"/>
              </p:cNvSpPr>
              <p:nvPr/>
            </p:nvSpPr>
            <p:spPr bwMode="auto">
              <a:xfrm>
                <a:off x="2256" y="3600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5" name="Text Box 45"/>
              <p:cNvSpPr txBox="1">
                <a:spLocks noChangeArrowheads="1"/>
              </p:cNvSpPr>
              <p:nvPr/>
            </p:nvSpPr>
            <p:spPr bwMode="auto">
              <a:xfrm>
                <a:off x="1842" y="2442"/>
                <a:ext cx="913" cy="2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       Z       </a:t>
                </a:r>
                <a:endParaRPr lang="en-US" sz="2000" dirty="0"/>
              </a:p>
            </p:txBody>
          </p:sp>
          <p:sp>
            <p:nvSpPr>
              <p:cNvPr id="56" name="Text Box 46"/>
              <p:cNvSpPr txBox="1">
                <a:spLocks noChangeArrowheads="1"/>
              </p:cNvSpPr>
              <p:nvPr/>
            </p:nvSpPr>
            <p:spPr bwMode="auto">
              <a:xfrm>
                <a:off x="2011" y="4080"/>
                <a:ext cx="55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Charlie</a:t>
                </a:r>
                <a:endParaRPr lang="en-US" dirty="0"/>
              </a:p>
            </p:txBody>
          </p:sp>
        </p:grpSp>
        <p:cxnSp>
          <p:nvCxnSpPr>
            <p:cNvPr id="44" name="Straight Connector 43"/>
            <p:cNvCxnSpPr/>
            <p:nvPr/>
          </p:nvCxnSpPr>
          <p:spPr bwMode="auto">
            <a:xfrm flipV="1">
              <a:off x="3632961" y="4869060"/>
              <a:ext cx="0" cy="24599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Oval 44"/>
            <p:cNvSpPr/>
            <p:nvPr/>
          </p:nvSpPr>
          <p:spPr bwMode="auto">
            <a:xfrm>
              <a:off x="3338226" y="4688477"/>
              <a:ext cx="285390" cy="253345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3655186" y="4722913"/>
              <a:ext cx="285390" cy="253345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095443" y="4671225"/>
              <a:ext cx="331131" cy="197789"/>
            </a:xfrm>
            <a:custGeom>
              <a:avLst/>
              <a:gdLst>
                <a:gd name="connsiteX0" fmla="*/ 331131 w 331131"/>
                <a:gd name="connsiteY0" fmla="*/ 197789 h 197789"/>
                <a:gd name="connsiteX1" fmla="*/ 20888 w 331131"/>
                <a:gd name="connsiteY1" fmla="*/ 1846 h 197789"/>
                <a:gd name="connsiteX2" fmla="*/ 53545 w 331131"/>
                <a:gd name="connsiteY2" fmla="*/ 116146 h 19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1131" h="197789">
                  <a:moveTo>
                    <a:pt x="331131" y="197789"/>
                  </a:moveTo>
                  <a:cubicBezTo>
                    <a:pt x="199141" y="106621"/>
                    <a:pt x="67152" y="15453"/>
                    <a:pt x="20888" y="1846"/>
                  </a:cubicBezTo>
                  <a:cubicBezTo>
                    <a:pt x="-25376" y="-11761"/>
                    <a:pt x="14084" y="52192"/>
                    <a:pt x="53545" y="116146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3807307" y="4722913"/>
              <a:ext cx="391620" cy="212271"/>
            </a:xfrm>
            <a:custGeom>
              <a:avLst/>
              <a:gdLst>
                <a:gd name="connsiteX0" fmla="*/ 0 w 293915"/>
                <a:gd name="connsiteY0" fmla="*/ 180270 h 180270"/>
                <a:gd name="connsiteX1" fmla="*/ 228600 w 293915"/>
                <a:gd name="connsiteY1" fmla="*/ 656 h 180270"/>
                <a:gd name="connsiteX2" fmla="*/ 293915 w 293915"/>
                <a:gd name="connsiteY2" fmla="*/ 131284 h 18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3915" h="180270">
                  <a:moveTo>
                    <a:pt x="0" y="180270"/>
                  </a:moveTo>
                  <a:cubicBezTo>
                    <a:pt x="89807" y="94545"/>
                    <a:pt x="179614" y="8820"/>
                    <a:pt x="228600" y="656"/>
                  </a:cubicBezTo>
                  <a:cubicBezTo>
                    <a:pt x="277586" y="-7508"/>
                    <a:pt x="285750" y="61888"/>
                    <a:pt x="293915" y="131284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800717" y="4941822"/>
            <a:ext cx="865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Alice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7172626" y="2591225"/>
            <a:ext cx="93806" cy="32133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9" name="Rectangle 61"/>
          <p:cNvSpPr>
            <a:spLocks noChangeArrowheads="1"/>
          </p:cNvSpPr>
          <p:nvPr/>
        </p:nvSpPr>
        <p:spPr bwMode="auto">
          <a:xfrm>
            <a:off x="3766310" y="1948918"/>
            <a:ext cx="17526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0" name="Text Box 69"/>
          <p:cNvSpPr txBox="1">
            <a:spLocks noChangeArrowheads="1"/>
          </p:cNvSpPr>
          <p:nvPr/>
        </p:nvSpPr>
        <p:spPr bwMode="auto">
          <a:xfrm>
            <a:off x="4439589" y="2406118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1" name="Text Box 70"/>
          <p:cNvSpPr txBox="1">
            <a:spLocks noChangeArrowheads="1"/>
          </p:cNvSpPr>
          <p:nvPr/>
        </p:nvSpPr>
        <p:spPr bwMode="auto">
          <a:xfrm>
            <a:off x="4495506" y="2863318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2" name="Freeform 65"/>
          <p:cNvSpPr>
            <a:spLocks/>
          </p:cNvSpPr>
          <p:nvPr/>
        </p:nvSpPr>
        <p:spPr bwMode="auto">
          <a:xfrm>
            <a:off x="5533759" y="2863723"/>
            <a:ext cx="1435549" cy="938050"/>
          </a:xfrm>
          <a:custGeom>
            <a:avLst/>
            <a:gdLst>
              <a:gd name="T0" fmla="*/ 1104 w 1104"/>
              <a:gd name="T1" fmla="*/ 504 h 504"/>
              <a:gd name="T2" fmla="*/ 720 w 1104"/>
              <a:gd name="T3" fmla="*/ 24 h 504"/>
              <a:gd name="T4" fmla="*/ 528 w 1104"/>
              <a:gd name="T5" fmla="*/ 360 h 504"/>
              <a:gd name="T6" fmla="*/ 0 w 1104"/>
              <a:gd name="T7" fmla="*/ 72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4" h="504">
                <a:moveTo>
                  <a:pt x="1104" y="504"/>
                </a:moveTo>
                <a:cubicBezTo>
                  <a:pt x="960" y="276"/>
                  <a:pt x="816" y="48"/>
                  <a:pt x="720" y="24"/>
                </a:cubicBezTo>
                <a:cubicBezTo>
                  <a:pt x="624" y="0"/>
                  <a:pt x="648" y="352"/>
                  <a:pt x="528" y="360"/>
                </a:cubicBezTo>
                <a:cubicBezTo>
                  <a:pt x="408" y="368"/>
                  <a:pt x="88" y="128"/>
                  <a:pt x="0" y="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3" name="Freeform 68"/>
          <p:cNvSpPr>
            <a:spLocks/>
          </p:cNvSpPr>
          <p:nvPr/>
        </p:nvSpPr>
        <p:spPr bwMode="auto">
          <a:xfrm>
            <a:off x="3586946" y="3533236"/>
            <a:ext cx="1066800" cy="1752600"/>
          </a:xfrm>
          <a:custGeom>
            <a:avLst/>
            <a:gdLst>
              <a:gd name="T0" fmla="*/ 0 w 672"/>
              <a:gd name="T1" fmla="*/ 1104 h 1104"/>
              <a:gd name="T2" fmla="*/ 288 w 672"/>
              <a:gd name="T3" fmla="*/ 528 h 1104"/>
              <a:gd name="T4" fmla="*/ 480 w 672"/>
              <a:gd name="T5" fmla="*/ 720 h 1104"/>
              <a:gd name="T6" fmla="*/ 672 w 672"/>
              <a:gd name="T7" fmla="*/ 0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2" h="1104">
                <a:moveTo>
                  <a:pt x="0" y="1104"/>
                </a:moveTo>
                <a:cubicBezTo>
                  <a:pt x="104" y="848"/>
                  <a:pt x="208" y="592"/>
                  <a:pt x="288" y="528"/>
                </a:cubicBezTo>
                <a:cubicBezTo>
                  <a:pt x="368" y="464"/>
                  <a:pt x="416" y="808"/>
                  <a:pt x="480" y="720"/>
                </a:cubicBezTo>
                <a:cubicBezTo>
                  <a:pt x="544" y="632"/>
                  <a:pt x="608" y="316"/>
                  <a:pt x="67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4" name="TextBox 63"/>
          <p:cNvSpPr txBox="1"/>
          <p:nvPr/>
        </p:nvSpPr>
        <p:spPr>
          <a:xfrm>
            <a:off x="7235" y="5969259"/>
            <a:ext cx="2274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chemeClr val="tx2"/>
                </a:solidFill>
              </a:rPr>
              <a:t>Is EQ(X,Y,Z)?</a:t>
            </a:r>
            <a:endParaRPr lang="en-CA" sz="2800" dirty="0">
              <a:solidFill>
                <a:schemeClr val="tx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45223" y="4762620"/>
            <a:ext cx="988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tx2"/>
                </a:solidFill>
              </a:rPr>
              <a:t>Is X=Y?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736755" y="3579368"/>
            <a:ext cx="985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tx2"/>
                </a:solidFill>
              </a:rPr>
              <a:t>Is Z=X?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11986" y="5316116"/>
            <a:ext cx="2304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00B050"/>
                </a:solidFill>
              </a:rPr>
              <a:t>2-bit protocol</a:t>
            </a:r>
            <a:endParaRPr lang="en-CA" sz="2800" dirty="0">
              <a:solidFill>
                <a:srgbClr val="00B05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223510" y="5858458"/>
            <a:ext cx="4816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FF0000"/>
                </a:solidFill>
              </a:rPr>
              <a:t>Exploits Information Overlap </a:t>
            </a:r>
            <a:endParaRPr lang="en-CA" sz="28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891688" y="1066800"/>
            <a:ext cx="5256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FF0000"/>
                </a:solidFill>
              </a:rPr>
              <a:t>EQUALITY is hard for 2 parties! </a:t>
            </a:r>
            <a:endParaRPr lang="en-C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2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 animBg="1"/>
      <p:bldP spid="63" grpId="0" animBg="1"/>
      <p:bldP spid="65" grpId="0"/>
      <p:bldP spid="66" grpId="0"/>
      <p:bldP spid="67" grpId="0"/>
      <p:bldP spid="68" grpId="0"/>
      <p:bldP spid="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1524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TexPoint fonts used in EMF. Read the TexPoint manual before you delete this box.: 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115094" y="-1524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/>
              <a:t>     </a:t>
            </a:r>
            <a:r>
              <a:rPr lang="en-US" altLang="en-US" sz="4000" b="1" kern="0" dirty="0" smtClean="0"/>
              <a:t>NOF Lower Bounds Benefits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791200" y="51054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1295400"/>
            <a:ext cx="838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Circuit Lower Bounds </a:t>
            </a:r>
          </a:p>
          <a:p>
            <a:endParaRPr lang="en-US" dirty="0">
              <a:solidFill>
                <a:srgbClr val="0033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Branching Program Lower Bounds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Pseudo-random generators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Lower bounds on length of proofs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Data-structure lower bounds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More to be discovered….</a:t>
            </a:r>
          </a:p>
        </p:txBody>
      </p:sp>
    </p:spTree>
    <p:extLst>
      <p:ext uri="{BB962C8B-B14F-4D97-AF65-F5344CB8AC3E}">
        <p14:creationId xmlns:p14="http://schemas.microsoft.com/office/powerpoint/2010/main" val="23621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1524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 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TexPoint fonts used in EMF. Read the TexPoint manual before you delete this box.: 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115094" y="-1524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/>
              <a:t>         </a:t>
            </a:r>
            <a:r>
              <a:rPr lang="en-US" altLang="en-US" sz="4000" b="1" kern="0" dirty="0" smtClean="0"/>
              <a:t>Constant-Depth Circuits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791200" y="51054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4800" y="1295400"/>
            <a:ext cx="8610600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solidFill>
                  <a:srgbClr val="CC3300"/>
                </a:solidFill>
              </a:rPr>
              <a:t>Conjecture</a:t>
            </a:r>
            <a:r>
              <a:rPr lang="en-CA" altLang="en-US" sz="2800" dirty="0">
                <a:solidFill>
                  <a:srgbClr val="CC3300"/>
                </a:solidFill>
              </a:rPr>
              <a:t> </a:t>
            </a:r>
            <a:r>
              <a:rPr lang="en-CA" altLang="en-US" sz="2800" dirty="0" smtClean="0">
                <a:solidFill>
                  <a:srgbClr val="CC3300"/>
                </a:solidFill>
              </a:rPr>
              <a:t>(Smolensky’87)</a:t>
            </a:r>
            <a:r>
              <a:rPr lang="en-US" altLang="en-US" sz="2800" dirty="0" smtClean="0">
                <a:solidFill>
                  <a:srgbClr val="CC3300"/>
                </a:solidFill>
              </a:rPr>
              <a:t>: </a:t>
            </a:r>
            <a:r>
              <a:rPr lang="en-US" altLang="en-US" sz="2800" dirty="0" smtClean="0"/>
              <a:t>MAJ </a:t>
            </a:r>
            <a:r>
              <a:rPr lang="en-US" altLang="en-US" sz="2800" dirty="0"/>
              <a:t>needs exponential size circuits of constant depth having AND/OR/</a:t>
            </a:r>
            <a:r>
              <a:rPr lang="en-US" altLang="en-US" sz="2800" dirty="0" err="1"/>
              <a:t>MOD</a:t>
            </a:r>
            <a:r>
              <a:rPr lang="en-US" altLang="en-US" sz="2800" baseline="-25000" dirty="0" err="1"/>
              <a:t>m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gates.</a:t>
            </a:r>
            <a:endParaRPr lang="en-US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2807732"/>
            <a:ext cx="7362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ahoma"/>
              </a:rPr>
              <a:t>ACC</a:t>
            </a:r>
            <a:r>
              <a:rPr lang="en-US" sz="2400" b="1" baseline="30000" dirty="0" smtClean="0">
                <a:solidFill>
                  <a:srgbClr val="0033CC"/>
                </a:solidFill>
                <a:latin typeface="Tahoma"/>
              </a:rPr>
              <a:t>0</a:t>
            </a:r>
            <a:r>
              <a:rPr lang="en-US" sz="2000" b="1" dirty="0" smtClean="0">
                <a:solidFill>
                  <a:srgbClr val="0033CC"/>
                </a:solidFill>
              </a:rPr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</a:rPr>
              <a:t>´</a:t>
            </a:r>
            <a:r>
              <a:rPr lang="en-US" sz="2000" dirty="0" smtClean="0"/>
              <a:t> {</a:t>
            </a:r>
            <a:r>
              <a:rPr lang="en-US" sz="2000" dirty="0" err="1" smtClean="0"/>
              <a:t>fns</a:t>
            </a:r>
            <a:r>
              <a:rPr lang="en-US" sz="2000" dirty="0" smtClean="0"/>
              <a:t> having poly-size </a:t>
            </a:r>
            <a:r>
              <a:rPr lang="en-US" sz="2000" dirty="0" err="1" smtClean="0"/>
              <a:t>ckts</a:t>
            </a:r>
            <a:r>
              <a:rPr lang="en-US" sz="2000" dirty="0" smtClean="0"/>
              <a:t> with AND/OR/MOD gates}.</a:t>
            </a:r>
            <a:endParaRPr lang="en-US" sz="20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04800" y="3962400"/>
            <a:ext cx="86106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solidFill>
                  <a:srgbClr val="CC3300"/>
                </a:solidFill>
              </a:rPr>
              <a:t>Open: </a:t>
            </a:r>
            <a:r>
              <a:rPr lang="en-US" altLang="en-US" sz="2800" dirty="0" smtClean="0"/>
              <a:t>Is NP </a:t>
            </a:r>
            <a:r>
              <a:rPr lang="en-US" altLang="en-US" sz="2800" dirty="0" smtClean="0">
                <a:latin typeface="cmsy10"/>
              </a:rPr>
              <a:t>µ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latin typeface="Tahoma"/>
              </a:rPr>
              <a:t>ACC</a:t>
            </a:r>
            <a:r>
              <a:rPr lang="en-US" altLang="en-US" sz="2800" baseline="30000" dirty="0" smtClean="0">
                <a:latin typeface="Tahoma"/>
              </a:rPr>
              <a:t>0</a:t>
            </a:r>
            <a:r>
              <a:rPr lang="en-US" altLang="en-US" sz="2800" dirty="0" smtClean="0"/>
              <a:t> ?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479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TexPoint fonts used in EMF. </a:t>
            </a:r>
          </a:p>
          <a:p>
            <a:r>
              <a:rPr lang="en-US" altLang="en-US"/>
              <a:t>Read the TexPoint manual before you delete this box.: </a:t>
            </a:r>
            <a:r>
              <a:rPr lang="en-US" altLang="en-US">
                <a:latin typeface="cmr10" pitchFamily="34" charset="0"/>
              </a:rPr>
              <a:t>A</a:t>
            </a:r>
            <a:r>
              <a:rPr lang="en-US" altLang="en-US">
                <a:latin typeface="cmmi7" pitchFamily="34" charset="0"/>
              </a:rPr>
              <a:t>A</a:t>
            </a:r>
            <a:r>
              <a:rPr lang="en-US" altLang="en-US">
                <a:latin typeface="cmr7" pitchFamily="34" charset="0"/>
              </a:rPr>
              <a:t>A</a:t>
            </a:r>
            <a:r>
              <a:rPr lang="en-US" altLang="en-US">
                <a:latin typeface="cmmi10" pitchFamily="34" charset="0"/>
              </a:rPr>
              <a:t>A</a:t>
            </a:r>
            <a:r>
              <a:rPr lang="en-US" altLang="en-US">
                <a:latin typeface="cmsy10" pitchFamily="34" charset="0"/>
              </a:rPr>
              <a:t>A</a:t>
            </a:r>
            <a:r>
              <a:rPr lang="en-US" altLang="en-US">
                <a:latin typeface="cmex10" pitchFamily="34" charset="0"/>
              </a:rPr>
              <a:t>A</a:t>
            </a:r>
            <a:r>
              <a:rPr lang="en-US" altLang="en-US">
                <a:latin typeface="cmmi5" pitchFamily="34" charset="0"/>
              </a:rPr>
              <a:t>A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654646" y="0"/>
            <a:ext cx="9259094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r>
              <a:rPr lang="en-US" altLang="en-US" sz="4000" b="1" dirty="0" smtClean="0"/>
              <a:t>Yao’s 2-Party Model of 1979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161131" y="3343244"/>
            <a:ext cx="132238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110111001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1937883" y="4532312"/>
            <a:ext cx="865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Alice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6948264" y="3397414"/>
            <a:ext cx="144016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0</a:t>
            </a:r>
            <a:r>
              <a:rPr lang="en-US" dirty="0" smtClean="0">
                <a:solidFill>
                  <a:srgbClr val="000000"/>
                </a:solidFill>
              </a:rPr>
              <a:t>00111111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4223092" y="2555709"/>
            <a:ext cx="373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Calibri"/>
              </a:rPr>
              <a:t>a</a:t>
            </a:r>
            <a:r>
              <a:rPr lang="fr-FR" baseline="-25000" dirty="0" smtClean="0">
                <a:solidFill>
                  <a:srgbClr val="000000"/>
                </a:solidFill>
                <a:latin typeface="Calibri"/>
              </a:rPr>
              <a:t>1</a:t>
            </a:r>
            <a:endParaRPr lang="fr-FR" baseline="-25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195599" y="4843692"/>
            <a:ext cx="8948401" cy="15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A" dirty="0">
                <a:solidFill>
                  <a:srgbClr val="000000"/>
                </a:solidFill>
              </a:rPr>
              <a:t> </a:t>
            </a:r>
            <a:r>
              <a:rPr lang="en-CA" sz="2800" dirty="0" smtClean="0">
                <a:solidFill>
                  <a:srgbClr val="000000"/>
                </a:solidFill>
              </a:rPr>
              <a:t>Alice and Bob </a:t>
            </a:r>
            <a:r>
              <a:rPr lang="en-CA" sz="2800" dirty="0">
                <a:solidFill>
                  <a:srgbClr val="CC0000"/>
                </a:solidFill>
              </a:rPr>
              <a:t>collaborate</a:t>
            </a:r>
            <a:r>
              <a:rPr lang="en-CA" sz="2800" dirty="0">
                <a:solidFill>
                  <a:srgbClr val="000000"/>
                </a:solidFill>
              </a:rPr>
              <a:t> to compute </a:t>
            </a:r>
            <a:r>
              <a:rPr lang="en-CA" sz="2800" dirty="0" smtClean="0">
                <a:solidFill>
                  <a:srgbClr val="000000"/>
                </a:solidFill>
              </a:rPr>
              <a:t>f(X,Y).</a:t>
            </a:r>
            <a:endParaRPr lang="en-CA" sz="2800" dirty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A" sz="2800" dirty="0">
                <a:solidFill>
                  <a:srgbClr val="000000"/>
                </a:solidFill>
              </a:rPr>
              <a:t> </a:t>
            </a:r>
            <a:r>
              <a:rPr lang="en-CA" sz="2800" dirty="0" smtClean="0">
                <a:solidFill>
                  <a:srgbClr val="000000"/>
                </a:solidFill>
              </a:rPr>
              <a:t>Aim </a:t>
            </a:r>
            <a:r>
              <a:rPr lang="en-CA" sz="2800" dirty="0">
                <a:solidFill>
                  <a:srgbClr val="000000"/>
                </a:solidFill>
              </a:rPr>
              <a:t>to minimize the </a:t>
            </a:r>
            <a:r>
              <a:rPr lang="en-CA" sz="2800" dirty="0" smtClean="0">
                <a:solidFill>
                  <a:srgbClr val="000000"/>
                </a:solidFill>
              </a:rPr>
              <a:t>communication cost.</a:t>
            </a:r>
            <a:endParaRPr lang="en-CA" sz="2800" dirty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A" sz="2800" dirty="0">
                <a:solidFill>
                  <a:srgbClr val="000000"/>
                </a:solidFill>
              </a:rPr>
              <a:t> C</a:t>
            </a:r>
            <a:r>
              <a:rPr lang="en-CA" sz="2800" dirty="0" smtClean="0">
                <a:solidFill>
                  <a:srgbClr val="000000"/>
                </a:solidFill>
              </a:rPr>
              <a:t>omplexity of any f </a:t>
            </a:r>
            <a:r>
              <a:rPr lang="en-CA" sz="2800" dirty="0">
                <a:solidFill>
                  <a:srgbClr val="000000"/>
                </a:solidFill>
              </a:rPr>
              <a:t>is </a:t>
            </a:r>
            <a:r>
              <a:rPr lang="en-CA" sz="2800" dirty="0" smtClean="0">
                <a:solidFill>
                  <a:srgbClr val="000000"/>
                </a:solidFill>
              </a:rPr>
              <a:t>at most  </a:t>
            </a:r>
            <a:r>
              <a:rPr lang="en-CA" sz="2800" dirty="0">
                <a:solidFill>
                  <a:srgbClr val="000000"/>
                </a:solidFill>
              </a:rPr>
              <a:t>n+1.</a:t>
            </a:r>
            <a:endParaRPr lang="fr-FR" sz="2800" dirty="0">
              <a:solidFill>
                <a:srgbClr val="000000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7543800" y="2498270"/>
            <a:ext cx="1060648" cy="778329"/>
          </a:xfrm>
          <a:custGeom>
            <a:avLst/>
            <a:gdLst>
              <a:gd name="connsiteX0" fmla="*/ 0 w 440871"/>
              <a:gd name="connsiteY0" fmla="*/ 277586 h 277586"/>
              <a:gd name="connsiteX1" fmla="*/ 310243 w 440871"/>
              <a:gd name="connsiteY1" fmla="*/ 65315 h 277586"/>
              <a:gd name="connsiteX2" fmla="*/ 326571 w 440871"/>
              <a:gd name="connsiteY2" fmla="*/ 65315 h 277586"/>
              <a:gd name="connsiteX3" fmla="*/ 440871 w 440871"/>
              <a:gd name="connsiteY3" fmla="*/ 0 h 27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871" h="277586">
                <a:moveTo>
                  <a:pt x="0" y="277586"/>
                </a:moveTo>
                <a:lnTo>
                  <a:pt x="310243" y="65315"/>
                </a:lnTo>
                <a:cubicBezTo>
                  <a:pt x="364672" y="29936"/>
                  <a:pt x="304800" y="76201"/>
                  <a:pt x="326571" y="65315"/>
                </a:cubicBezTo>
                <a:cubicBezTo>
                  <a:pt x="348342" y="54429"/>
                  <a:pt x="394606" y="27214"/>
                  <a:pt x="44087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259633" y="1838041"/>
            <a:ext cx="2160240" cy="2621970"/>
            <a:chOff x="1645917" y="2150005"/>
            <a:chExt cx="1627333" cy="1888595"/>
          </a:xfrm>
        </p:grpSpPr>
        <p:sp>
          <p:nvSpPr>
            <p:cNvPr id="36" name="AutoShape 4"/>
            <p:cNvSpPr>
              <a:spLocks noChangeArrowheads="1"/>
            </p:cNvSpPr>
            <p:nvPr/>
          </p:nvSpPr>
          <p:spPr bwMode="auto">
            <a:xfrm>
              <a:off x="2057400" y="2438400"/>
              <a:ext cx="685800" cy="609600"/>
            </a:xfrm>
            <a:prstGeom prst="smileyFace">
              <a:avLst>
                <a:gd name="adj" fmla="val 465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37" name="Line 5"/>
            <p:cNvSpPr>
              <a:spLocks noChangeShapeType="1"/>
            </p:cNvSpPr>
            <p:nvPr/>
          </p:nvSpPr>
          <p:spPr bwMode="auto">
            <a:xfrm>
              <a:off x="2438400" y="3048000"/>
              <a:ext cx="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38" name="Line 6"/>
            <p:cNvSpPr>
              <a:spLocks noChangeShapeType="1"/>
            </p:cNvSpPr>
            <p:nvPr/>
          </p:nvSpPr>
          <p:spPr bwMode="auto">
            <a:xfrm flipH="1">
              <a:off x="2057400" y="3657600"/>
              <a:ext cx="3810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39" name="Line 7"/>
            <p:cNvSpPr>
              <a:spLocks noChangeShapeType="1"/>
            </p:cNvSpPr>
            <p:nvPr/>
          </p:nvSpPr>
          <p:spPr bwMode="auto">
            <a:xfrm>
              <a:off x="2438400" y="3657600"/>
              <a:ext cx="3810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40" name="Line 8"/>
            <p:cNvSpPr>
              <a:spLocks noChangeShapeType="1"/>
            </p:cNvSpPr>
            <p:nvPr/>
          </p:nvSpPr>
          <p:spPr bwMode="auto">
            <a:xfrm flipH="1">
              <a:off x="2209800" y="3276600"/>
              <a:ext cx="2286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>
              <a:off x="2438400" y="3276600"/>
              <a:ext cx="2286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2628900" y="2322064"/>
              <a:ext cx="450500" cy="617940"/>
            </a:xfrm>
            <a:custGeom>
              <a:avLst/>
              <a:gdLst>
                <a:gd name="connsiteX0" fmla="*/ 25668 w 450500"/>
                <a:gd name="connsiteY0" fmla="*/ 143550 h 617940"/>
                <a:gd name="connsiteX1" fmla="*/ 90983 w 450500"/>
                <a:gd name="connsiteY1" fmla="*/ 29250 h 617940"/>
                <a:gd name="connsiteX2" fmla="*/ 450211 w 450500"/>
                <a:gd name="connsiteY2" fmla="*/ 617079 h 617940"/>
                <a:gd name="connsiteX3" fmla="*/ 25668 w 450500"/>
                <a:gd name="connsiteY3" fmla="*/ 143550 h 61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500" h="617940">
                  <a:moveTo>
                    <a:pt x="25668" y="143550"/>
                  </a:moveTo>
                  <a:cubicBezTo>
                    <a:pt x="-34203" y="45578"/>
                    <a:pt x="20226" y="-49671"/>
                    <a:pt x="90983" y="29250"/>
                  </a:cubicBezTo>
                  <a:cubicBezTo>
                    <a:pt x="161740" y="108171"/>
                    <a:pt x="461097" y="595308"/>
                    <a:pt x="450211" y="617079"/>
                  </a:cubicBezTo>
                  <a:cubicBezTo>
                    <a:pt x="439325" y="638850"/>
                    <a:pt x="85539" y="241522"/>
                    <a:pt x="25668" y="143550"/>
                  </a:cubicBezTo>
                  <a:close/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2605750" y="2313036"/>
              <a:ext cx="392333" cy="603689"/>
            </a:xfrm>
            <a:custGeom>
              <a:avLst/>
              <a:gdLst>
                <a:gd name="connsiteX0" fmla="*/ 0 w 392333"/>
                <a:gd name="connsiteY0" fmla="*/ 113832 h 603689"/>
                <a:gd name="connsiteX1" fmla="*/ 244929 w 392333"/>
                <a:gd name="connsiteY1" fmla="*/ 15861 h 603689"/>
                <a:gd name="connsiteX2" fmla="*/ 391886 w 392333"/>
                <a:gd name="connsiteY2" fmla="*/ 407747 h 603689"/>
                <a:gd name="connsiteX3" fmla="*/ 293914 w 392333"/>
                <a:gd name="connsiteY3" fmla="*/ 603689 h 603689"/>
                <a:gd name="connsiteX4" fmla="*/ 293914 w 392333"/>
                <a:gd name="connsiteY4" fmla="*/ 603689 h 60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333" h="603689">
                  <a:moveTo>
                    <a:pt x="0" y="113832"/>
                  </a:moveTo>
                  <a:cubicBezTo>
                    <a:pt x="89807" y="40353"/>
                    <a:pt x="179615" y="-33125"/>
                    <a:pt x="244929" y="15861"/>
                  </a:cubicBezTo>
                  <a:cubicBezTo>
                    <a:pt x="310243" y="64847"/>
                    <a:pt x="383722" y="309776"/>
                    <a:pt x="391886" y="407747"/>
                  </a:cubicBezTo>
                  <a:cubicBezTo>
                    <a:pt x="400050" y="505718"/>
                    <a:pt x="293914" y="603689"/>
                    <a:pt x="293914" y="603689"/>
                  </a:cubicBezTo>
                  <a:lnTo>
                    <a:pt x="293914" y="603689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2726871" y="2527448"/>
              <a:ext cx="150093" cy="512561"/>
            </a:xfrm>
            <a:custGeom>
              <a:avLst/>
              <a:gdLst>
                <a:gd name="connsiteX0" fmla="*/ 0 w 150093"/>
                <a:gd name="connsiteY0" fmla="*/ 36138 h 512561"/>
                <a:gd name="connsiteX1" fmla="*/ 114300 w 150093"/>
                <a:gd name="connsiteY1" fmla="*/ 36138 h 512561"/>
                <a:gd name="connsiteX2" fmla="*/ 146958 w 150093"/>
                <a:gd name="connsiteY2" fmla="*/ 411695 h 512561"/>
                <a:gd name="connsiteX3" fmla="*/ 48986 w 150093"/>
                <a:gd name="connsiteY3" fmla="*/ 509666 h 512561"/>
                <a:gd name="connsiteX4" fmla="*/ 114300 w 150093"/>
                <a:gd name="connsiteY4" fmla="*/ 477009 h 51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93" h="512561">
                  <a:moveTo>
                    <a:pt x="0" y="36138"/>
                  </a:moveTo>
                  <a:cubicBezTo>
                    <a:pt x="44903" y="4841"/>
                    <a:pt x="89807" y="-26455"/>
                    <a:pt x="114300" y="36138"/>
                  </a:cubicBezTo>
                  <a:cubicBezTo>
                    <a:pt x="138793" y="98731"/>
                    <a:pt x="157844" y="332774"/>
                    <a:pt x="146958" y="411695"/>
                  </a:cubicBezTo>
                  <a:cubicBezTo>
                    <a:pt x="136072" y="490616"/>
                    <a:pt x="54429" y="498780"/>
                    <a:pt x="48986" y="509666"/>
                  </a:cubicBezTo>
                  <a:cubicBezTo>
                    <a:pt x="43543" y="520552"/>
                    <a:pt x="78921" y="498780"/>
                    <a:pt x="114300" y="47700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2435050" y="2197279"/>
              <a:ext cx="838200" cy="690155"/>
            </a:xfrm>
            <a:custGeom>
              <a:avLst/>
              <a:gdLst>
                <a:gd name="connsiteX0" fmla="*/ 0 w 517410"/>
                <a:gd name="connsiteY0" fmla="*/ 320009 h 1205608"/>
                <a:gd name="connsiteX1" fmla="*/ 293914 w 517410"/>
                <a:gd name="connsiteY1" fmla="*/ 42423 h 1205608"/>
                <a:gd name="connsiteX2" fmla="*/ 506185 w 517410"/>
                <a:gd name="connsiteY2" fmla="*/ 1120109 h 1205608"/>
                <a:gd name="connsiteX3" fmla="*/ 489857 w 517410"/>
                <a:gd name="connsiteY3" fmla="*/ 1136438 h 1205608"/>
                <a:gd name="connsiteX4" fmla="*/ 489857 w 517410"/>
                <a:gd name="connsiteY4" fmla="*/ 1136438 h 120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410" h="1205608">
                  <a:moveTo>
                    <a:pt x="0" y="320009"/>
                  </a:moveTo>
                  <a:cubicBezTo>
                    <a:pt x="104775" y="114541"/>
                    <a:pt x="209550" y="-90927"/>
                    <a:pt x="293914" y="42423"/>
                  </a:cubicBezTo>
                  <a:cubicBezTo>
                    <a:pt x="378278" y="175773"/>
                    <a:pt x="473528" y="937773"/>
                    <a:pt x="506185" y="1120109"/>
                  </a:cubicBezTo>
                  <a:cubicBezTo>
                    <a:pt x="538842" y="1302445"/>
                    <a:pt x="489857" y="1136438"/>
                    <a:pt x="489857" y="1136438"/>
                  </a:cubicBezTo>
                  <a:lnTo>
                    <a:pt x="489857" y="1136438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1645917" y="2150005"/>
              <a:ext cx="689070" cy="890003"/>
            </a:xfrm>
            <a:custGeom>
              <a:avLst/>
              <a:gdLst>
                <a:gd name="connsiteX0" fmla="*/ 521163 w 521163"/>
                <a:gd name="connsiteY0" fmla="*/ 201308 h 701886"/>
                <a:gd name="connsiteX1" fmla="*/ 259906 w 521163"/>
                <a:gd name="connsiteY1" fmla="*/ 21694 h 701886"/>
                <a:gd name="connsiteX2" fmla="*/ 14977 w 521163"/>
                <a:gd name="connsiteY2" fmla="*/ 642180 h 701886"/>
                <a:gd name="connsiteX3" fmla="*/ 47634 w 521163"/>
                <a:gd name="connsiteY3" fmla="*/ 642180 h 70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163" h="701886">
                  <a:moveTo>
                    <a:pt x="521163" y="201308"/>
                  </a:moveTo>
                  <a:cubicBezTo>
                    <a:pt x="432716" y="74761"/>
                    <a:pt x="344270" y="-51785"/>
                    <a:pt x="259906" y="21694"/>
                  </a:cubicBezTo>
                  <a:cubicBezTo>
                    <a:pt x="175542" y="95173"/>
                    <a:pt x="50356" y="538766"/>
                    <a:pt x="14977" y="642180"/>
                  </a:cubicBezTo>
                  <a:cubicBezTo>
                    <a:pt x="-20402" y="745594"/>
                    <a:pt x="13616" y="693887"/>
                    <a:pt x="47634" y="64218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1818117" y="2355022"/>
              <a:ext cx="473326" cy="552023"/>
            </a:xfrm>
            <a:custGeom>
              <a:avLst/>
              <a:gdLst>
                <a:gd name="connsiteX0" fmla="*/ 331278 w 331278"/>
                <a:gd name="connsiteY0" fmla="*/ 97431 h 554631"/>
                <a:gd name="connsiteX1" fmla="*/ 184321 w 331278"/>
                <a:gd name="connsiteY1" fmla="*/ 15788 h 554631"/>
                <a:gd name="connsiteX2" fmla="*/ 4707 w 331278"/>
                <a:gd name="connsiteY2" fmla="*/ 375017 h 554631"/>
                <a:gd name="connsiteX3" fmla="*/ 70021 w 331278"/>
                <a:gd name="connsiteY3" fmla="*/ 554631 h 55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278" h="554631">
                  <a:moveTo>
                    <a:pt x="331278" y="97431"/>
                  </a:moveTo>
                  <a:cubicBezTo>
                    <a:pt x="285013" y="33477"/>
                    <a:pt x="238749" y="-30476"/>
                    <a:pt x="184321" y="15788"/>
                  </a:cubicBezTo>
                  <a:cubicBezTo>
                    <a:pt x="129892" y="62052"/>
                    <a:pt x="23757" y="285210"/>
                    <a:pt x="4707" y="375017"/>
                  </a:cubicBezTo>
                  <a:cubicBezTo>
                    <a:pt x="-14343" y="464824"/>
                    <a:pt x="27839" y="509727"/>
                    <a:pt x="70021" y="554631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1992085" y="2484256"/>
              <a:ext cx="97972" cy="598944"/>
            </a:xfrm>
            <a:custGeom>
              <a:avLst/>
              <a:gdLst>
                <a:gd name="connsiteX0" fmla="*/ 97972 w 97972"/>
                <a:gd name="connsiteY0" fmla="*/ 76430 h 598944"/>
                <a:gd name="connsiteX1" fmla="*/ 32658 w 97972"/>
                <a:gd name="connsiteY1" fmla="*/ 43772 h 598944"/>
                <a:gd name="connsiteX2" fmla="*/ 0 w 97972"/>
                <a:gd name="connsiteY2" fmla="*/ 598944 h 598944"/>
                <a:gd name="connsiteX3" fmla="*/ 0 w 97972"/>
                <a:gd name="connsiteY3" fmla="*/ 598944 h 59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972" h="598944">
                  <a:moveTo>
                    <a:pt x="97972" y="76430"/>
                  </a:moveTo>
                  <a:cubicBezTo>
                    <a:pt x="73479" y="16558"/>
                    <a:pt x="48987" y="-43314"/>
                    <a:pt x="32658" y="43772"/>
                  </a:cubicBezTo>
                  <a:cubicBezTo>
                    <a:pt x="16329" y="130858"/>
                    <a:pt x="0" y="598944"/>
                    <a:pt x="0" y="598944"/>
                  </a:cubicBezTo>
                  <a:lnTo>
                    <a:pt x="0" y="598944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>
              <a:off x="2400300" y="2732087"/>
              <a:ext cx="0" cy="15534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Group 49"/>
          <p:cNvGrpSpPr/>
          <p:nvPr/>
        </p:nvGrpSpPr>
        <p:grpSpPr>
          <a:xfrm>
            <a:off x="5562600" y="1772816"/>
            <a:ext cx="1385664" cy="3323854"/>
            <a:chOff x="5562600" y="2150005"/>
            <a:chExt cx="979091" cy="2409110"/>
          </a:xfrm>
        </p:grpSpPr>
        <p:sp>
          <p:nvSpPr>
            <p:cNvPr id="51" name="AutoShape 13"/>
            <p:cNvSpPr>
              <a:spLocks noChangeArrowheads="1"/>
            </p:cNvSpPr>
            <p:nvPr/>
          </p:nvSpPr>
          <p:spPr bwMode="auto">
            <a:xfrm>
              <a:off x="5715000" y="2438400"/>
              <a:ext cx="685800" cy="609600"/>
            </a:xfrm>
            <a:prstGeom prst="smileyFace">
              <a:avLst>
                <a:gd name="adj" fmla="val 465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>
              <a:off x="6096000" y="3048000"/>
              <a:ext cx="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53" name="Line 15"/>
            <p:cNvSpPr>
              <a:spLocks noChangeShapeType="1"/>
            </p:cNvSpPr>
            <p:nvPr/>
          </p:nvSpPr>
          <p:spPr bwMode="auto">
            <a:xfrm flipH="1">
              <a:off x="5715000" y="3657600"/>
              <a:ext cx="3810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54" name="Line 16"/>
            <p:cNvSpPr>
              <a:spLocks noChangeShapeType="1"/>
            </p:cNvSpPr>
            <p:nvPr/>
          </p:nvSpPr>
          <p:spPr bwMode="auto">
            <a:xfrm>
              <a:off x="6096000" y="3657600"/>
              <a:ext cx="3810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 flipH="1">
              <a:off x="5867400" y="3276600"/>
              <a:ext cx="2286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6096000" y="3276600"/>
              <a:ext cx="2286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57" name="Text Box 20"/>
            <p:cNvSpPr txBox="1">
              <a:spLocks noChangeArrowheads="1"/>
            </p:cNvSpPr>
            <p:nvPr/>
          </p:nvSpPr>
          <p:spPr bwMode="auto">
            <a:xfrm>
              <a:off x="5757466" y="4192402"/>
              <a:ext cx="784225" cy="366713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   Bob</a:t>
              </a: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6057900" y="2689668"/>
              <a:ext cx="13494" cy="18811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9" name="Freeform 58"/>
            <p:cNvSpPr/>
            <p:nvPr/>
          </p:nvSpPr>
          <p:spPr>
            <a:xfrm>
              <a:off x="6302829" y="2249245"/>
              <a:ext cx="238862" cy="232698"/>
            </a:xfrm>
            <a:custGeom>
              <a:avLst/>
              <a:gdLst>
                <a:gd name="connsiteX0" fmla="*/ 0 w 238862"/>
                <a:gd name="connsiteY0" fmla="*/ 232698 h 232698"/>
                <a:gd name="connsiteX1" fmla="*/ 212271 w 238862"/>
                <a:gd name="connsiteY1" fmla="*/ 20426 h 232698"/>
                <a:gd name="connsiteX2" fmla="*/ 228600 w 238862"/>
                <a:gd name="connsiteY2" fmla="*/ 20426 h 23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862" h="232698">
                  <a:moveTo>
                    <a:pt x="0" y="232698"/>
                  </a:moveTo>
                  <a:cubicBezTo>
                    <a:pt x="70757" y="161941"/>
                    <a:pt x="174171" y="55805"/>
                    <a:pt x="212271" y="20426"/>
                  </a:cubicBezTo>
                  <a:cubicBezTo>
                    <a:pt x="250371" y="-14953"/>
                    <a:pt x="239485" y="2736"/>
                    <a:pt x="228600" y="2042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flipV="1">
              <a:off x="6210300" y="2150005"/>
              <a:ext cx="136525" cy="28839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>
              <a:stCxn id="51" idx="0"/>
            </p:cNvCxnSpPr>
            <p:nvPr/>
          </p:nvCxnSpPr>
          <p:spPr bwMode="auto">
            <a:xfrm flipV="1">
              <a:off x="6057900" y="2150005"/>
              <a:ext cx="0" cy="28839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>
              <a:stCxn id="51" idx="1"/>
            </p:cNvCxnSpPr>
            <p:nvPr/>
          </p:nvCxnSpPr>
          <p:spPr bwMode="auto">
            <a:xfrm flipH="1" flipV="1">
              <a:off x="5562600" y="2197279"/>
              <a:ext cx="252833" cy="33039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/>
          </p:nvCxnSpPr>
          <p:spPr bwMode="auto">
            <a:xfrm flipH="1" flipV="1">
              <a:off x="5815433" y="2197279"/>
              <a:ext cx="90067" cy="24112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4" name="Straight Arrow Connector 63"/>
          <p:cNvCxnSpPr/>
          <p:nvPr/>
        </p:nvCxnSpPr>
        <p:spPr bwMode="auto">
          <a:xfrm>
            <a:off x="3540409" y="2896377"/>
            <a:ext cx="2022191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 flipH="1">
            <a:off x="3540409" y="3275126"/>
            <a:ext cx="202219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 Box 22"/>
          <p:cNvSpPr txBox="1">
            <a:spLocks noChangeArrowheads="1"/>
          </p:cNvSpPr>
          <p:nvPr/>
        </p:nvSpPr>
        <p:spPr bwMode="auto">
          <a:xfrm>
            <a:off x="4199344" y="2948947"/>
            <a:ext cx="3850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Calibri"/>
              </a:rPr>
              <a:t>b</a:t>
            </a:r>
            <a:r>
              <a:rPr lang="fr-FR" baseline="-25000" dirty="0" smtClean="0">
                <a:solidFill>
                  <a:srgbClr val="000000"/>
                </a:solidFill>
                <a:latin typeface="Calibri"/>
              </a:rPr>
              <a:t>1</a:t>
            </a:r>
            <a:endParaRPr lang="fr-FR" baseline="-2500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>
            <a:off x="3540409" y="3637915"/>
            <a:ext cx="2022191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Text Box 22"/>
          <p:cNvSpPr txBox="1">
            <a:spLocks noChangeArrowheads="1"/>
          </p:cNvSpPr>
          <p:nvPr/>
        </p:nvSpPr>
        <p:spPr bwMode="auto">
          <a:xfrm>
            <a:off x="4219635" y="3273249"/>
            <a:ext cx="373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Calibri"/>
              </a:rPr>
              <a:t>a</a:t>
            </a:r>
            <a:r>
              <a:rPr lang="fr-FR" baseline="-25000" dirty="0" smtClean="0">
                <a:solidFill>
                  <a:srgbClr val="000000"/>
                </a:solidFill>
                <a:latin typeface="Calibri"/>
              </a:rPr>
              <a:t>2</a:t>
            </a:r>
            <a:endParaRPr lang="fr-FR" baseline="-2500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4390340" y="3704872"/>
            <a:ext cx="0" cy="410809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 flipH="1">
            <a:off x="3540409" y="4178301"/>
            <a:ext cx="202219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Text Box 22"/>
          <p:cNvSpPr txBox="1">
            <a:spLocks noChangeArrowheads="1"/>
          </p:cNvSpPr>
          <p:nvPr/>
        </p:nvSpPr>
        <p:spPr bwMode="auto">
          <a:xfrm>
            <a:off x="4183511" y="4162980"/>
            <a:ext cx="3593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err="1" smtClean="0">
                <a:solidFill>
                  <a:srgbClr val="000000"/>
                </a:solidFill>
                <a:latin typeface="Calibri"/>
              </a:rPr>
              <a:t>b</a:t>
            </a:r>
            <a:r>
              <a:rPr lang="fr-FR" baseline="-25000" dirty="0" err="1" smtClean="0">
                <a:solidFill>
                  <a:srgbClr val="000000"/>
                </a:solidFill>
                <a:latin typeface="Calibri"/>
              </a:rPr>
              <a:t>r</a:t>
            </a:r>
            <a:endParaRPr lang="fr-FR" baseline="-25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431297" y="2925041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Y</a:t>
            </a:r>
            <a:endParaRPr lang="en-CA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504609" y="2931357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X</a:t>
            </a:r>
          </a:p>
        </p:txBody>
      </p:sp>
      <p:sp>
        <p:nvSpPr>
          <p:cNvPr id="74" name="Text Box 22"/>
          <p:cNvSpPr txBox="1">
            <a:spLocks noChangeArrowheads="1"/>
          </p:cNvSpPr>
          <p:nvPr/>
        </p:nvSpPr>
        <p:spPr bwMode="auto">
          <a:xfrm>
            <a:off x="4542905" y="2533185"/>
            <a:ext cx="803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Calibri"/>
              </a:rPr>
              <a:t>= a</a:t>
            </a:r>
            <a:r>
              <a:rPr lang="fr-FR" baseline="-25000" dirty="0" smtClean="0">
                <a:solidFill>
                  <a:srgbClr val="000000"/>
                </a:solidFill>
                <a:latin typeface="Calibri"/>
              </a:rPr>
              <a:t>1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(X)</a:t>
            </a:r>
            <a:endParaRPr lang="fr-FR" baseline="-25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Text Box 22"/>
          <p:cNvSpPr txBox="1">
            <a:spLocks noChangeArrowheads="1"/>
          </p:cNvSpPr>
          <p:nvPr/>
        </p:nvSpPr>
        <p:spPr bwMode="auto">
          <a:xfrm>
            <a:off x="4551504" y="3300215"/>
            <a:ext cx="10615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Calibri"/>
              </a:rPr>
              <a:t>= a</a:t>
            </a:r>
            <a:r>
              <a:rPr lang="fr-FR" baseline="-25000" dirty="0" smtClean="0">
                <a:solidFill>
                  <a:srgbClr val="000000"/>
                </a:solidFill>
                <a:latin typeface="Calibri"/>
              </a:rPr>
              <a:t>2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(X,b</a:t>
            </a:r>
            <a:r>
              <a:rPr lang="fr-FR" baseline="-25000" dirty="0" smtClean="0">
                <a:solidFill>
                  <a:srgbClr val="000000"/>
                </a:solidFill>
                <a:latin typeface="Calibri"/>
              </a:rPr>
              <a:t>1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)</a:t>
            </a:r>
            <a:endParaRPr lang="fr-FR" baseline="-25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Text Box 22"/>
          <p:cNvSpPr txBox="1">
            <a:spLocks noChangeArrowheads="1"/>
          </p:cNvSpPr>
          <p:nvPr/>
        </p:nvSpPr>
        <p:spPr bwMode="auto">
          <a:xfrm>
            <a:off x="4539965" y="2905794"/>
            <a:ext cx="11164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Calibri"/>
              </a:rPr>
              <a:t>= b</a:t>
            </a:r>
            <a:r>
              <a:rPr lang="fr-FR" baseline="-25000" dirty="0" smtClean="0">
                <a:solidFill>
                  <a:srgbClr val="000000"/>
                </a:solidFill>
                <a:latin typeface="Calibri"/>
              </a:rPr>
              <a:t>1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 (Y,a</a:t>
            </a:r>
            <a:r>
              <a:rPr lang="fr-FR" baseline="-25000" dirty="0" smtClean="0">
                <a:solidFill>
                  <a:srgbClr val="000000"/>
                </a:solidFill>
                <a:latin typeface="Calibri"/>
              </a:rPr>
              <a:t>1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)</a:t>
            </a:r>
            <a:endParaRPr lang="fr-FR" baseline="-25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Text Box 22"/>
          <p:cNvSpPr txBox="1">
            <a:spLocks noChangeArrowheads="1"/>
          </p:cNvSpPr>
          <p:nvPr/>
        </p:nvSpPr>
        <p:spPr bwMode="auto">
          <a:xfrm>
            <a:off x="4525805" y="4178301"/>
            <a:ext cx="15091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Calibri"/>
              </a:rPr>
              <a:t>= </a:t>
            </a:r>
            <a:r>
              <a:rPr lang="fr-FR" dirty="0" err="1" smtClean="0">
                <a:solidFill>
                  <a:srgbClr val="000000"/>
                </a:solidFill>
                <a:latin typeface="Calibri"/>
              </a:rPr>
              <a:t>b</a:t>
            </a:r>
            <a:r>
              <a:rPr lang="fr-FR" baseline="-25000" dirty="0" err="1" smtClean="0">
                <a:solidFill>
                  <a:srgbClr val="000000"/>
                </a:solidFill>
                <a:latin typeface="Calibri"/>
              </a:rPr>
              <a:t>r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(Y,a</a:t>
            </a:r>
            <a:r>
              <a:rPr lang="fr-FR" baseline="-25000" dirty="0" smtClean="0">
                <a:solidFill>
                  <a:srgbClr val="000000"/>
                </a:solidFill>
                <a:latin typeface="Calibri"/>
              </a:rPr>
              <a:t>1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,</a:t>
            </a:r>
            <a:r>
              <a:rPr lang="fr-FR" dirty="0" smtClean="0">
                <a:solidFill>
                  <a:srgbClr val="000000"/>
                </a:solidFill>
                <a:latin typeface="MT Extra"/>
                <a:sym typeface="MT Extra"/>
              </a:rPr>
              <a:t>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,a</a:t>
            </a:r>
            <a:r>
              <a:rPr lang="fr-FR" baseline="-25000" dirty="0" smtClean="0">
                <a:solidFill>
                  <a:srgbClr val="000000"/>
                </a:solidFill>
                <a:latin typeface="Calibri"/>
              </a:rPr>
              <a:t>r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)</a:t>
            </a:r>
            <a:endParaRPr lang="fr-FR" baseline="-25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2077" y="1003580"/>
            <a:ext cx="1732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rgbClr val="FF0000"/>
                </a:solidFill>
              </a:rPr>
              <a:t>Unbounded</a:t>
            </a:r>
          </a:p>
          <a:p>
            <a:r>
              <a:rPr lang="en-CA" sz="2000" dirty="0" smtClean="0">
                <a:solidFill>
                  <a:srgbClr val="FF0000"/>
                </a:solidFill>
              </a:rPr>
              <a:t>Computational</a:t>
            </a:r>
          </a:p>
          <a:p>
            <a:r>
              <a:rPr lang="en-CA" sz="2000" dirty="0" smtClean="0">
                <a:solidFill>
                  <a:srgbClr val="FF0000"/>
                </a:solidFill>
              </a:rPr>
              <a:t>Power</a:t>
            </a:r>
            <a:endParaRPr lang="en-CA" sz="20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207893" y="1016351"/>
            <a:ext cx="1732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rgbClr val="FF0000"/>
                </a:solidFill>
              </a:rPr>
              <a:t>Unbounded</a:t>
            </a:r>
          </a:p>
          <a:p>
            <a:r>
              <a:rPr lang="en-CA" sz="2000" dirty="0" smtClean="0">
                <a:solidFill>
                  <a:srgbClr val="FF0000"/>
                </a:solidFill>
              </a:rPr>
              <a:t>Computational</a:t>
            </a:r>
          </a:p>
          <a:p>
            <a:r>
              <a:rPr lang="en-CA" sz="2000" dirty="0" smtClean="0">
                <a:solidFill>
                  <a:srgbClr val="FF0000"/>
                </a:solidFill>
              </a:rPr>
              <a:t>Power</a:t>
            </a:r>
            <a:endParaRPr lang="en-CA" sz="2000" dirty="0">
              <a:solidFill>
                <a:srgbClr val="FF0000"/>
              </a:solidFill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161245" y="3931062"/>
            <a:ext cx="1326979" cy="0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04464" y="391027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n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6977691" y="3950035"/>
            <a:ext cx="1326979" cy="0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420910" y="3929249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17317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build="allAtOnce"/>
      <p:bldP spid="66" grpId="0"/>
      <p:bldP spid="68" grpId="0"/>
      <p:bldP spid="71" grpId="0"/>
      <p:bldP spid="74" grpId="0"/>
      <p:bldP spid="75" grpId="0"/>
      <p:bldP spid="76" grpId="0"/>
      <p:bldP spid="77" grpId="0"/>
      <p:bldP spid="78" grpId="0"/>
      <p:bldP spid="79" grpId="0"/>
      <p:bldP spid="83" grpId="0"/>
      <p:bldP spid="8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TexPoint fonts used in EMF. </a:t>
            </a:r>
          </a:p>
          <a:p>
            <a:r>
              <a:rPr lang="en-US" altLang="en-US"/>
              <a:t>Read the TexPoint manual before you delete this box.: </a:t>
            </a:r>
            <a:r>
              <a:rPr lang="en-US" altLang="en-US">
                <a:latin typeface="cmr10" pitchFamily="34" charset="0"/>
              </a:rPr>
              <a:t>A</a:t>
            </a:r>
            <a:r>
              <a:rPr lang="en-US" altLang="en-US">
                <a:latin typeface="cmmi7" pitchFamily="34" charset="0"/>
              </a:rPr>
              <a:t>A</a:t>
            </a:r>
            <a:r>
              <a:rPr lang="en-US" altLang="en-US">
                <a:latin typeface="cmr7" pitchFamily="34" charset="0"/>
              </a:rPr>
              <a:t>A</a:t>
            </a:r>
            <a:r>
              <a:rPr lang="en-US" altLang="en-US">
                <a:latin typeface="cmmi10" pitchFamily="34" charset="0"/>
              </a:rPr>
              <a:t>A</a:t>
            </a:r>
            <a:r>
              <a:rPr lang="en-US" altLang="en-US">
                <a:latin typeface="cmsy10" pitchFamily="34" charset="0"/>
              </a:rPr>
              <a:t>A</a:t>
            </a:r>
            <a:r>
              <a:rPr lang="en-US" altLang="en-US">
                <a:latin typeface="cmex10" pitchFamily="34" charset="0"/>
              </a:rPr>
              <a:t>A</a:t>
            </a:r>
            <a:r>
              <a:rPr lang="en-US" altLang="en-US">
                <a:latin typeface="cmmi5" pitchFamily="34" charset="0"/>
              </a:rPr>
              <a:t>A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533400" y="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r>
              <a:rPr lang="en-US" altLang="en-US" sz="4000" b="1" dirty="0" smtClean="0"/>
              <a:t>Bounded Depth Circuits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136" y="1143000"/>
            <a:ext cx="7760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cmmi10"/>
              </a:rPr>
              <a:t>f</a:t>
            </a:r>
            <a:r>
              <a:rPr lang="en-CA" sz="2800" dirty="0" smtClean="0"/>
              <a:t> computed by constant-depth circuits with AND/OR/MOD gates efficiently,</a:t>
            </a:r>
            <a:endParaRPr lang="en-CA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413959" y="2209764"/>
            <a:ext cx="8155834" cy="4550768"/>
            <a:chOff x="448361" y="2209764"/>
            <a:chExt cx="8155834" cy="4550768"/>
          </a:xfrm>
        </p:grpSpPr>
        <p:sp>
          <p:nvSpPr>
            <p:cNvPr id="6" name="Oval 5"/>
            <p:cNvSpPr/>
            <p:nvPr/>
          </p:nvSpPr>
          <p:spPr>
            <a:xfrm>
              <a:off x="2483768" y="5373216"/>
              <a:ext cx="1512168" cy="8640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55576" y="3769606"/>
              <a:ext cx="864096" cy="792088"/>
              <a:chOff x="6516216" y="4437112"/>
              <a:chExt cx="864096" cy="792088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516216" y="4437112"/>
                <a:ext cx="864096" cy="7920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643533" y="4648490"/>
                <a:ext cx="6094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AND</a:t>
                </a:r>
                <a:endParaRPr lang="en-CA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724128" y="3769606"/>
              <a:ext cx="864096" cy="792088"/>
              <a:chOff x="6516216" y="4437112"/>
              <a:chExt cx="864096" cy="792088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6516216" y="4437112"/>
                <a:ext cx="864096" cy="7920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643533" y="4648490"/>
                <a:ext cx="6094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AND</a:t>
                </a:r>
                <a:endParaRPr lang="en-CA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375756" y="3769606"/>
              <a:ext cx="864096" cy="792088"/>
              <a:chOff x="6516216" y="4437112"/>
              <a:chExt cx="864096" cy="79208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6516216" y="4437112"/>
                <a:ext cx="864096" cy="7920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643533" y="4648490"/>
                <a:ext cx="6094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AND</a:t>
                </a:r>
                <a:endParaRPr lang="en-CA" dirty="0"/>
              </a:p>
            </p:txBody>
          </p:sp>
        </p:grpSp>
        <p:cxnSp>
          <p:nvCxnSpPr>
            <p:cNvPr id="10" name="Straight Arrow Connector 9"/>
            <p:cNvCxnSpPr>
              <a:stCxn id="37" idx="4"/>
              <a:endCxn id="6" idx="1"/>
            </p:cNvCxnSpPr>
            <p:nvPr/>
          </p:nvCxnSpPr>
          <p:spPr>
            <a:xfrm>
              <a:off x="1187624" y="4561694"/>
              <a:ext cx="1517596" cy="93806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807804" y="4561694"/>
              <a:ext cx="180020" cy="81152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6" idx="7"/>
            </p:cNvCxnSpPr>
            <p:nvPr/>
          </p:nvCxnSpPr>
          <p:spPr>
            <a:xfrm flipH="1">
              <a:off x="3774484" y="4561694"/>
              <a:ext cx="2381692" cy="93806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740260" y="5574431"/>
              <a:ext cx="999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 smtClean="0"/>
                <a:t>SYMM</a:t>
              </a:r>
              <a:endParaRPr lang="en-CA" sz="2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249958" y="6237312"/>
              <a:ext cx="0" cy="40576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67544" y="3169462"/>
              <a:ext cx="378042" cy="81152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1492355" y="3169462"/>
              <a:ext cx="271333" cy="77154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105726" y="3149475"/>
              <a:ext cx="378042" cy="81152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3114291" y="3116084"/>
              <a:ext cx="271333" cy="77154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473403" y="3096097"/>
              <a:ext cx="378042" cy="81152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460907" y="3116084"/>
              <a:ext cx="271333" cy="77154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ight Brace 20"/>
            <p:cNvSpPr/>
            <p:nvPr/>
          </p:nvSpPr>
          <p:spPr>
            <a:xfrm rot="16200000">
              <a:off x="901834" y="1998000"/>
              <a:ext cx="408381" cy="1315327"/>
            </a:xfrm>
            <a:prstGeom prst="rightBrace">
              <a:avLst/>
            </a:prstGeom>
            <a:ln w="31750"/>
            <a:scene3d>
              <a:camera prst="orthographicFront">
                <a:rot lat="0" lon="12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Right Brace 21"/>
            <p:cNvSpPr/>
            <p:nvPr/>
          </p:nvSpPr>
          <p:spPr>
            <a:xfrm rot="16200000">
              <a:off x="5926876" y="1997197"/>
              <a:ext cx="408381" cy="1315327"/>
            </a:xfrm>
            <a:prstGeom prst="rightBrace">
              <a:avLst/>
            </a:prstGeom>
            <a:ln w="31750"/>
            <a:scene3d>
              <a:camera prst="orthographicFront">
                <a:rot lat="0" lon="12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3" name="Picture 2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699" y="2209764"/>
              <a:ext cx="2412496" cy="330708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>
              <a:off x="3491979" y="4165650"/>
              <a:ext cx="2087779" cy="0"/>
            </a:xfrm>
            <a:prstGeom prst="line">
              <a:avLst/>
            </a:prstGeom>
            <a:ln w="317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3385625" y="4938367"/>
              <a:ext cx="106354" cy="405761"/>
            </a:xfrm>
            <a:prstGeom prst="straightConnector1">
              <a:avLst/>
            </a:prstGeom>
            <a:ln w="317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3636198" y="4967455"/>
              <a:ext cx="359738" cy="469033"/>
            </a:xfrm>
            <a:prstGeom prst="straightConnector1">
              <a:avLst/>
            </a:prstGeom>
            <a:ln w="317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385625" y="6237312"/>
              <a:ext cx="324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800" dirty="0" smtClean="0">
                  <a:latin typeface="cmmi10"/>
                </a:rPr>
                <a:t>f</a:t>
              </a:r>
              <a:endParaRPr lang="en-CA" sz="2800" dirty="0">
                <a:latin typeface="cmmi1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973806" y="5141247"/>
              <a:ext cx="2471638" cy="1061350"/>
              <a:chOff x="5700762" y="4938367"/>
              <a:chExt cx="2471638" cy="1061350"/>
            </a:xfrm>
          </p:grpSpPr>
          <p:sp>
            <p:nvSpPr>
              <p:cNvPr id="30" name="Arc 29"/>
              <p:cNvSpPr/>
              <p:nvPr/>
            </p:nvSpPr>
            <p:spPr>
              <a:xfrm>
                <a:off x="5700762" y="4938367"/>
                <a:ext cx="2439590" cy="1061350"/>
              </a:xfrm>
              <a:prstGeom prst="arc">
                <a:avLst/>
              </a:prstGeom>
              <a:ln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2" name="Arc 31"/>
              <p:cNvSpPr/>
              <p:nvPr/>
            </p:nvSpPr>
            <p:spPr>
              <a:xfrm flipH="1">
                <a:off x="5732810" y="4938367"/>
                <a:ext cx="2439590" cy="1061350"/>
              </a:xfrm>
              <a:prstGeom prst="arc">
                <a:avLst/>
              </a:prstGeom>
              <a:ln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2794" y="5574430"/>
              <a:ext cx="2515429" cy="486278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5817043" y="6118006"/>
            <a:ext cx="3122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err="1" smtClean="0">
                <a:solidFill>
                  <a:srgbClr val="C00000"/>
                </a:solidFill>
              </a:rPr>
              <a:t>Beigel</a:t>
            </a:r>
            <a:r>
              <a:rPr lang="en-CA" sz="2800" b="1" dirty="0" smtClean="0">
                <a:solidFill>
                  <a:srgbClr val="C00000"/>
                </a:solidFill>
              </a:rPr>
              <a:t> –Tarui’91</a:t>
            </a:r>
            <a:endParaRPr lang="en-CA" sz="2800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96922" y="6226503"/>
            <a:ext cx="1192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 dirty="0">
                <a:solidFill>
                  <a:srgbClr val="00E4A8"/>
                </a:solidFill>
              </a:rPr>
              <a:t>Beige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29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TexPoint fonts used in EMF. </a:t>
            </a:r>
          </a:p>
          <a:p>
            <a:r>
              <a:rPr lang="en-US" altLang="en-US"/>
              <a:t>Read the TexPoint manual before you delete this box.: </a:t>
            </a:r>
            <a:r>
              <a:rPr lang="en-US" altLang="en-US">
                <a:latin typeface="cmr10" pitchFamily="34" charset="0"/>
              </a:rPr>
              <a:t>A</a:t>
            </a:r>
            <a:r>
              <a:rPr lang="en-US" altLang="en-US">
                <a:latin typeface="cmmi7" pitchFamily="34" charset="0"/>
              </a:rPr>
              <a:t>A</a:t>
            </a:r>
            <a:r>
              <a:rPr lang="en-US" altLang="en-US">
                <a:latin typeface="cmr7" pitchFamily="34" charset="0"/>
              </a:rPr>
              <a:t>A</a:t>
            </a:r>
            <a:r>
              <a:rPr lang="en-US" altLang="en-US">
                <a:latin typeface="cmmi10" pitchFamily="34" charset="0"/>
              </a:rPr>
              <a:t>A</a:t>
            </a:r>
            <a:r>
              <a:rPr lang="en-US" altLang="en-US">
                <a:latin typeface="cmsy10" pitchFamily="34" charset="0"/>
              </a:rPr>
              <a:t>A</a:t>
            </a:r>
            <a:r>
              <a:rPr lang="en-US" altLang="en-US">
                <a:latin typeface="cmex10" pitchFamily="34" charset="0"/>
              </a:rPr>
              <a:t>A</a:t>
            </a:r>
            <a:r>
              <a:rPr lang="en-US" altLang="en-US">
                <a:latin typeface="cmmi5" pitchFamily="34" charset="0"/>
              </a:rPr>
              <a:t>A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533400" y="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r>
              <a:rPr lang="en-US" altLang="en-US" sz="4000" b="1" dirty="0"/>
              <a:t>P</a:t>
            </a:r>
            <a:r>
              <a:rPr lang="en-US" altLang="en-US" sz="4000" b="1" dirty="0" smtClean="0"/>
              <a:t>rotocols for Depth 2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5479" y="1342352"/>
            <a:ext cx="5131397" cy="3058813"/>
            <a:chOff x="335479" y="1342352"/>
            <a:chExt cx="7492909" cy="4475217"/>
          </a:xfrm>
        </p:grpSpPr>
        <p:sp>
          <p:nvSpPr>
            <p:cNvPr id="5" name="Oval 4"/>
            <p:cNvSpPr/>
            <p:nvPr/>
          </p:nvSpPr>
          <p:spPr>
            <a:xfrm>
              <a:off x="2370886" y="4430253"/>
              <a:ext cx="1512168" cy="8640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02778" y="2826643"/>
              <a:ext cx="904012" cy="792088"/>
              <a:chOff x="6476300" y="4437112"/>
              <a:chExt cx="904012" cy="792088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6516216" y="4437112"/>
                <a:ext cx="864096" cy="7920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476300" y="4555137"/>
                <a:ext cx="6094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AND</a:t>
                </a:r>
                <a:endParaRPr lang="en-CA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611246" y="2826643"/>
              <a:ext cx="864096" cy="792088"/>
              <a:chOff x="6516216" y="4437112"/>
              <a:chExt cx="864096" cy="792088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6516216" y="4437112"/>
                <a:ext cx="864096" cy="7920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523692" y="4608515"/>
                <a:ext cx="6094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AND</a:t>
                </a:r>
                <a:endParaRPr lang="en-CA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262874" y="2826643"/>
              <a:ext cx="864096" cy="792088"/>
              <a:chOff x="6516216" y="4437112"/>
              <a:chExt cx="864096" cy="792088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6516216" y="4437112"/>
                <a:ext cx="864096" cy="7920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575990" y="4575125"/>
                <a:ext cx="6094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AND</a:t>
                </a:r>
                <a:endParaRPr lang="en-CA" dirty="0"/>
              </a:p>
            </p:txBody>
          </p:sp>
        </p:grpSp>
        <p:cxnSp>
          <p:nvCxnSpPr>
            <p:cNvPr id="9" name="Straight Arrow Connector 8"/>
            <p:cNvCxnSpPr>
              <a:stCxn id="36" idx="4"/>
              <a:endCxn id="5" idx="1"/>
            </p:cNvCxnSpPr>
            <p:nvPr/>
          </p:nvCxnSpPr>
          <p:spPr>
            <a:xfrm>
              <a:off x="1074742" y="3618731"/>
              <a:ext cx="1517596" cy="93806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694922" y="3618731"/>
              <a:ext cx="180020" cy="81152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5" idx="7"/>
            </p:cNvCxnSpPr>
            <p:nvPr/>
          </p:nvCxnSpPr>
          <p:spPr>
            <a:xfrm flipH="1">
              <a:off x="3661602" y="3618731"/>
              <a:ext cx="2381692" cy="93806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432516" y="4556797"/>
              <a:ext cx="999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 smtClean="0"/>
                <a:t>SYMM</a:t>
              </a:r>
              <a:endParaRPr lang="en-CA" sz="24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137076" y="5294349"/>
              <a:ext cx="0" cy="40576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54662" y="2226499"/>
              <a:ext cx="378042" cy="81152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1379473" y="2226499"/>
              <a:ext cx="271333" cy="77154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992844" y="2206512"/>
              <a:ext cx="378042" cy="81152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3001409" y="2173121"/>
              <a:ext cx="271333" cy="77154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360521" y="2153134"/>
              <a:ext cx="378042" cy="81152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6348025" y="2173121"/>
              <a:ext cx="271333" cy="77154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ight Brace 19"/>
            <p:cNvSpPr/>
            <p:nvPr/>
          </p:nvSpPr>
          <p:spPr>
            <a:xfrm rot="16200000">
              <a:off x="788952" y="1055037"/>
              <a:ext cx="408381" cy="1315327"/>
            </a:xfrm>
            <a:prstGeom prst="rightBrace">
              <a:avLst/>
            </a:prstGeom>
            <a:ln w="31750"/>
            <a:scene3d>
              <a:camera prst="orthographicFront">
                <a:rot lat="0" lon="12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Right Brace 20"/>
            <p:cNvSpPr/>
            <p:nvPr/>
          </p:nvSpPr>
          <p:spPr>
            <a:xfrm rot="16200000">
              <a:off x="5813994" y="1054234"/>
              <a:ext cx="408381" cy="1315327"/>
            </a:xfrm>
            <a:prstGeom prst="rightBrace">
              <a:avLst/>
            </a:prstGeom>
            <a:ln w="31750"/>
            <a:scene3d>
              <a:camera prst="orthographicFront">
                <a:rot lat="0" lon="12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3379097" y="3222687"/>
              <a:ext cx="2087779" cy="0"/>
            </a:xfrm>
            <a:prstGeom prst="line">
              <a:avLst/>
            </a:prstGeom>
            <a:ln w="317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3272743" y="3995404"/>
              <a:ext cx="106354" cy="405761"/>
            </a:xfrm>
            <a:prstGeom prst="straightConnector1">
              <a:avLst/>
            </a:prstGeom>
            <a:ln w="317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3523316" y="4024492"/>
              <a:ext cx="359738" cy="469033"/>
            </a:xfrm>
            <a:prstGeom prst="straightConnector1">
              <a:avLst/>
            </a:prstGeom>
            <a:ln w="317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272743" y="5294349"/>
              <a:ext cx="324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800" dirty="0" smtClean="0">
                  <a:latin typeface="cmmi10"/>
                </a:rPr>
                <a:t>f</a:t>
              </a:r>
              <a:endParaRPr lang="en-CA" sz="2800" dirty="0">
                <a:latin typeface="cmmi1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860924" y="4198284"/>
              <a:ext cx="2471638" cy="1061350"/>
              <a:chOff x="5700762" y="4938367"/>
              <a:chExt cx="2471638" cy="1061350"/>
            </a:xfrm>
          </p:grpSpPr>
          <p:sp>
            <p:nvSpPr>
              <p:cNvPr id="29" name="Arc 28"/>
              <p:cNvSpPr/>
              <p:nvPr/>
            </p:nvSpPr>
            <p:spPr>
              <a:xfrm>
                <a:off x="5700762" y="4938367"/>
                <a:ext cx="2439590" cy="1061350"/>
              </a:xfrm>
              <a:prstGeom prst="arc">
                <a:avLst/>
              </a:prstGeom>
              <a:ln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0" name="Arc 29"/>
              <p:cNvSpPr/>
              <p:nvPr/>
            </p:nvSpPr>
            <p:spPr>
              <a:xfrm flipH="1">
                <a:off x="5732810" y="4938367"/>
                <a:ext cx="2439590" cy="1061350"/>
              </a:xfrm>
              <a:prstGeom prst="arc">
                <a:avLst/>
              </a:prstGeom>
              <a:ln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9912" y="4631467"/>
              <a:ext cx="2515429" cy="48627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1342352"/>
              <a:ext cx="1600204" cy="330708"/>
            </a:xfrm>
            <a:prstGeom prst="rect">
              <a:avLst/>
            </a:prstGeom>
          </p:spPr>
        </p:pic>
      </p:grpSp>
      <p:sp>
        <p:nvSpPr>
          <p:cNvPr id="38" name="TextBox 37"/>
          <p:cNvSpPr txBox="1"/>
          <p:nvPr/>
        </p:nvSpPr>
        <p:spPr>
          <a:xfrm>
            <a:off x="0" y="4524492"/>
            <a:ext cx="6569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C00000"/>
                </a:solidFill>
              </a:rPr>
              <a:t>Question</a:t>
            </a:r>
            <a:r>
              <a:rPr lang="en-CA" sz="2800" dirty="0" smtClean="0"/>
              <a:t>:  k+1-party NOF complexity of </a:t>
            </a:r>
            <a:r>
              <a:rPr lang="en-CA" sz="2800" dirty="0" smtClean="0">
                <a:latin typeface="cmmi10"/>
              </a:rPr>
              <a:t>f </a:t>
            </a:r>
            <a:r>
              <a:rPr lang="en-CA" sz="2800" dirty="0"/>
              <a:t>?</a:t>
            </a:r>
            <a:r>
              <a:rPr lang="en-CA" sz="2800" dirty="0" smtClean="0"/>
              <a:t> </a:t>
            </a:r>
            <a:endParaRPr lang="en-CA" dirty="0"/>
          </a:p>
        </p:txBody>
      </p:sp>
      <p:sp>
        <p:nvSpPr>
          <p:cNvPr id="39" name="TextBox 38"/>
          <p:cNvSpPr txBox="1"/>
          <p:nvPr/>
        </p:nvSpPr>
        <p:spPr>
          <a:xfrm>
            <a:off x="4918939" y="2123185"/>
            <a:ext cx="427315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600" dirty="0" err="1" smtClean="0">
                <a:solidFill>
                  <a:srgbClr val="C00000"/>
                </a:solidFill>
              </a:rPr>
              <a:t>Observ</a:t>
            </a:r>
            <a:r>
              <a:rPr lang="en-CA" sz="2600" dirty="0" smtClean="0"/>
              <a:t>: Each AND gate can</a:t>
            </a:r>
          </a:p>
          <a:p>
            <a:r>
              <a:rPr lang="en-CA" sz="2600" dirty="0"/>
              <a:t>b</a:t>
            </a:r>
            <a:r>
              <a:rPr lang="en-CA" sz="2600" dirty="0" smtClean="0"/>
              <a:t>e computed by one player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0" name="TextBox 39"/>
          <p:cNvSpPr txBox="1"/>
          <p:nvPr/>
        </p:nvSpPr>
        <p:spPr>
          <a:xfrm>
            <a:off x="261748" y="5047712"/>
            <a:ext cx="1467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chemeClr val="tx2"/>
                </a:solidFill>
              </a:rPr>
              <a:t>Protocol</a:t>
            </a:r>
            <a:r>
              <a:rPr lang="en-CA" dirty="0" smtClean="0"/>
              <a:t>:</a:t>
            </a:r>
            <a:endParaRPr lang="en-CA" dirty="0"/>
          </a:p>
        </p:txBody>
      </p:sp>
      <p:sp>
        <p:nvSpPr>
          <p:cNvPr id="41" name="TextBox 40"/>
          <p:cNvSpPr txBox="1"/>
          <p:nvPr/>
        </p:nvSpPr>
        <p:spPr>
          <a:xfrm>
            <a:off x="206237" y="5570932"/>
            <a:ext cx="8361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sz="2400" dirty="0" smtClean="0"/>
              <a:t>Players 1,</a:t>
            </a:r>
            <a:r>
              <a:rPr lang="en-CA" sz="2400" dirty="0" smtClean="0">
                <a:latin typeface="MT Extra"/>
                <a:sym typeface="MT Extra"/>
              </a:rPr>
              <a:t></a:t>
            </a:r>
            <a:r>
              <a:rPr lang="en-CA" sz="2400" dirty="0" smtClean="0"/>
              <a:t>,k  send the number of AND gates they see firing 1, </a:t>
            </a:r>
          </a:p>
          <a:p>
            <a:r>
              <a:rPr lang="en-CA" sz="2400" dirty="0" smtClean="0"/>
              <a:t>communicating </a:t>
            </a:r>
            <a:r>
              <a:rPr lang="en-CA" sz="2400" dirty="0"/>
              <a:t> </a:t>
            </a:r>
            <a:r>
              <a:rPr lang="en-CA" sz="2400" dirty="0" smtClean="0"/>
              <a:t>only poly-log bits each.</a:t>
            </a:r>
            <a:endParaRPr lang="en-CA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101000" y="6374029"/>
            <a:ext cx="483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sz="2400" dirty="0" smtClean="0"/>
              <a:t>Player k+1  announces the answer. </a:t>
            </a:r>
          </a:p>
        </p:txBody>
      </p:sp>
      <p:pic>
        <p:nvPicPr>
          <p:cNvPr id="43" name="Picture 4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033709"/>
            <a:ext cx="2290506" cy="52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9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1524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 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TexPoint fonts used in EMF. Read the TexPoint manual before you delete this box.: 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115094" y="-1524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/>
              <a:t>            </a:t>
            </a:r>
            <a:r>
              <a:rPr lang="en-US" altLang="en-US" sz="4000" b="1" kern="0" dirty="0" smtClean="0"/>
              <a:t>NOF Attack on ACC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791200" y="51054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67494" y="1219200"/>
            <a:ext cx="8266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sz="2400" b="1" dirty="0" smtClean="0">
                <a:solidFill>
                  <a:srgbClr val="FF0000"/>
                </a:solidFill>
              </a:rPr>
              <a:t>Theorem: </a:t>
            </a:r>
            <a:r>
              <a:rPr lang="en-CA" sz="2400" dirty="0" smtClean="0"/>
              <a:t>Every f </a:t>
            </a:r>
            <a:r>
              <a:rPr lang="en-CA" sz="2400" dirty="0" smtClean="0">
                <a:latin typeface="cmsy10"/>
              </a:rPr>
              <a:t>2</a:t>
            </a:r>
            <a:r>
              <a:rPr lang="en-CA" sz="2400" dirty="0" smtClean="0"/>
              <a:t> </a:t>
            </a:r>
            <a:r>
              <a:rPr lang="en-CA" sz="2400" dirty="0" smtClean="0">
                <a:latin typeface="Tahoma"/>
              </a:rPr>
              <a:t>ACC</a:t>
            </a:r>
            <a:r>
              <a:rPr lang="en-CA" sz="2400" baseline="30000" dirty="0" smtClean="0">
                <a:latin typeface="Tahoma"/>
              </a:rPr>
              <a:t>0</a:t>
            </a:r>
            <a:r>
              <a:rPr lang="en-CA" sz="2400" dirty="0" smtClean="0"/>
              <a:t>  has  poly-log(n) simultaneous k-party communication complexity for some k = poly-log(n), under every input partition.</a:t>
            </a:r>
            <a:endParaRPr lang="en-C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69634" y="2390954"/>
            <a:ext cx="2906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Corollary of Beigel-Tarui’91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04800" y="3962400"/>
            <a:ext cx="86106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CC3300"/>
                </a:solidFill>
              </a:rPr>
              <a:t>Major Goal: </a:t>
            </a:r>
            <a:r>
              <a:rPr lang="en-US" altLang="en-US" sz="2400" dirty="0" smtClean="0"/>
              <a:t>Find f that is hard for large number of players. 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7533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1524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 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115094" y="-1524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/>
              <a:t>              </a:t>
            </a:r>
            <a:r>
              <a:rPr lang="en-US" altLang="en-US" sz="4000" b="1" kern="0" dirty="0" smtClean="0"/>
              <a:t>A Conjecture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791200" y="51054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1806" y="1143000"/>
            <a:ext cx="270139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 kern="0" dirty="0" smtClean="0"/>
              <a:t>f:{0,1}</a:t>
            </a:r>
            <a:r>
              <a:rPr lang="en-US" altLang="en-US" sz="2000" kern="0" baseline="30000" dirty="0" smtClean="0">
                <a:latin typeface="cmmi10" pitchFamily="34" charset="0"/>
              </a:rPr>
              <a:t>n</a:t>
            </a:r>
            <a:r>
              <a:rPr lang="en-US" altLang="en-US" sz="2000" kern="0" dirty="0" smtClean="0"/>
              <a:t> </a:t>
            </a:r>
            <a:r>
              <a:rPr lang="en-US" altLang="en-US" sz="2000" kern="0" dirty="0" smtClean="0">
                <a:latin typeface="cmsy10" pitchFamily="34" charset="0"/>
              </a:rPr>
              <a:t>!</a:t>
            </a:r>
            <a:r>
              <a:rPr lang="en-US" altLang="en-US" sz="2000" kern="0" dirty="0" smtClean="0"/>
              <a:t> {0,1} 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kern="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b="1" kern="0" dirty="0">
              <a:solidFill>
                <a:srgbClr val="FF3300"/>
              </a:solidFill>
              <a:latin typeface="Verdana" pitchFamily="34" charset="0"/>
            </a:endParaRPr>
          </a:p>
        </p:txBody>
      </p:sp>
      <p:pic>
        <p:nvPicPr>
          <p:cNvPr id="13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4252913"/>
            <a:ext cx="28575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Group 70"/>
          <p:cNvGraphicFramePr>
            <a:graphicFrameLocks/>
          </p:cNvGraphicFramePr>
          <p:nvPr/>
        </p:nvGraphicFramePr>
        <p:xfrm>
          <a:off x="5334000" y="3048000"/>
          <a:ext cx="3581400" cy="3121920"/>
        </p:xfrm>
        <a:graphic>
          <a:graphicData uri="http://schemas.openxmlformats.org/drawingml/2006/table">
            <a:tbl>
              <a:tblPr/>
              <a:tblGrid>
                <a:gridCol w="511175"/>
                <a:gridCol w="512763"/>
                <a:gridCol w="511175"/>
                <a:gridCol w="511175"/>
                <a:gridCol w="511175"/>
                <a:gridCol w="512762"/>
                <a:gridCol w="511175"/>
              </a:tblGrid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 Box 71"/>
          <p:cNvSpPr txBox="1">
            <a:spLocks noChangeArrowheads="1"/>
          </p:cNvSpPr>
          <p:nvPr/>
        </p:nvSpPr>
        <p:spPr bwMode="auto">
          <a:xfrm>
            <a:off x="4876800" y="3122613"/>
            <a:ext cx="4267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latin typeface="Tahoma"/>
              </a:rPr>
              <a:t>X</a:t>
            </a:r>
            <a:r>
              <a:rPr lang="en-US" altLang="en-US" sz="2000" baseline="-25000" dirty="0" smtClean="0">
                <a:latin typeface="Tahoma"/>
              </a:rPr>
              <a:t>1</a:t>
            </a:r>
            <a:endParaRPr lang="en-US" altLang="en-US" sz="2000" dirty="0">
              <a:latin typeface="cmmi10" pitchFamily="34" charset="0"/>
            </a:endParaRPr>
          </a:p>
        </p:txBody>
      </p:sp>
      <p:sp>
        <p:nvSpPr>
          <p:cNvPr id="16" name="Text Box 72"/>
          <p:cNvSpPr txBox="1">
            <a:spLocks noChangeArrowheads="1"/>
          </p:cNvSpPr>
          <p:nvPr/>
        </p:nvSpPr>
        <p:spPr bwMode="auto">
          <a:xfrm>
            <a:off x="4876800" y="3581400"/>
            <a:ext cx="4796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latin typeface="Tahoma"/>
              </a:rPr>
              <a:t>X</a:t>
            </a:r>
            <a:r>
              <a:rPr lang="en-US" altLang="en-US" sz="2000" baseline="-25000" dirty="0" smtClean="0">
                <a:latin typeface="Tahoma"/>
              </a:rPr>
              <a:t>2 </a:t>
            </a:r>
            <a:endParaRPr lang="en-US" altLang="en-US" sz="2000" baseline="-25000" dirty="0"/>
          </a:p>
        </p:txBody>
      </p:sp>
      <p:sp>
        <p:nvSpPr>
          <p:cNvPr id="17" name="Text Box 73"/>
          <p:cNvSpPr txBox="1">
            <a:spLocks noChangeArrowheads="1"/>
          </p:cNvSpPr>
          <p:nvPr/>
        </p:nvSpPr>
        <p:spPr bwMode="auto">
          <a:xfrm>
            <a:off x="4876800" y="4113213"/>
            <a:ext cx="4796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latin typeface="Tahoma"/>
              </a:rPr>
              <a:t>X</a:t>
            </a:r>
            <a:r>
              <a:rPr lang="en-US" altLang="en-US" sz="2000" baseline="-25000" dirty="0" smtClean="0">
                <a:latin typeface="Tahoma"/>
              </a:rPr>
              <a:t>3 </a:t>
            </a:r>
            <a:endParaRPr lang="en-US" altLang="en-US" sz="2000" baseline="-25000" dirty="0"/>
          </a:p>
        </p:txBody>
      </p:sp>
      <p:sp>
        <p:nvSpPr>
          <p:cNvPr id="18" name="Line 74"/>
          <p:cNvSpPr>
            <a:spLocks noChangeShapeType="1"/>
          </p:cNvSpPr>
          <p:nvPr/>
        </p:nvSpPr>
        <p:spPr bwMode="auto">
          <a:xfrm>
            <a:off x="5334000" y="6477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75"/>
          <p:cNvSpPr txBox="1">
            <a:spLocks noChangeArrowheads="1"/>
          </p:cNvSpPr>
          <p:nvPr/>
        </p:nvSpPr>
        <p:spPr bwMode="auto">
          <a:xfrm>
            <a:off x="4716499" y="5638800"/>
            <a:ext cx="4219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 err="1" smtClean="0">
                <a:latin typeface="Tahoma"/>
              </a:rPr>
              <a:t>X</a:t>
            </a:r>
            <a:r>
              <a:rPr lang="en-US" altLang="en-US" sz="2000" baseline="-25000" dirty="0" err="1" smtClean="0">
                <a:latin typeface="cmmi10" pitchFamily="34" charset="0"/>
              </a:rPr>
              <a:t>k</a:t>
            </a:r>
            <a:endParaRPr lang="en-US" altLang="en-US" sz="2000" baseline="-25000" dirty="0"/>
          </a:p>
        </p:txBody>
      </p:sp>
      <p:sp>
        <p:nvSpPr>
          <p:cNvPr id="20" name="Text Box 77"/>
          <p:cNvSpPr txBox="1">
            <a:spLocks noChangeArrowheads="1"/>
          </p:cNvSpPr>
          <p:nvPr/>
        </p:nvSpPr>
        <p:spPr bwMode="auto">
          <a:xfrm>
            <a:off x="0" y="1828800"/>
            <a:ext cx="29498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rgbClr val="0033CC"/>
                </a:solidFill>
              </a:rPr>
              <a:t>(</a:t>
            </a:r>
            <a:r>
              <a:rPr lang="en-US" altLang="en-US" sz="2400" dirty="0" err="1" smtClean="0">
                <a:solidFill>
                  <a:srgbClr val="0033CC"/>
                </a:solidFill>
              </a:rPr>
              <a:t>f</a:t>
            </a:r>
            <a:r>
              <a:rPr lang="en-US" altLang="en-US" sz="2400" dirty="0" err="1" smtClean="0">
                <a:solidFill>
                  <a:srgbClr val="0033CC"/>
                </a:solidFill>
                <a:latin typeface="cmsy10"/>
              </a:rPr>
              <a:t>±</a:t>
            </a:r>
            <a:r>
              <a:rPr lang="en-US" altLang="en-US" sz="2400" dirty="0" err="1">
                <a:solidFill>
                  <a:srgbClr val="0033CC"/>
                </a:solidFill>
              </a:rPr>
              <a:t>q</a:t>
            </a:r>
            <a:r>
              <a:rPr lang="en-US" altLang="en-US" sz="2400" dirty="0" smtClean="0">
                <a:solidFill>
                  <a:srgbClr val="0033CC"/>
                </a:solidFill>
              </a:rPr>
              <a:t>) </a:t>
            </a:r>
            <a:r>
              <a:rPr lang="en-US" altLang="en-US" sz="2400" dirty="0" smtClean="0"/>
              <a:t>(</a:t>
            </a:r>
            <a:r>
              <a:rPr lang="en-US" altLang="en-US" sz="2400" dirty="0" smtClean="0">
                <a:latin typeface="Tahoma"/>
              </a:rPr>
              <a:t>X</a:t>
            </a:r>
            <a:r>
              <a:rPr lang="en-US" altLang="en-US" sz="2400" baseline="-25000" dirty="0" smtClean="0">
                <a:latin typeface="Tahoma"/>
              </a:rPr>
              <a:t>1</a:t>
            </a:r>
            <a:r>
              <a:rPr lang="en-US" altLang="en-US" sz="2400" dirty="0" smtClean="0"/>
              <a:t>,</a:t>
            </a:r>
            <a:r>
              <a:rPr lang="en-US" altLang="en-US" sz="2400" dirty="0" smtClean="0">
                <a:latin typeface="Tahoma"/>
              </a:rPr>
              <a:t>X</a:t>
            </a:r>
            <a:r>
              <a:rPr lang="en-US" altLang="en-US" sz="2400" baseline="-25000" dirty="0" smtClean="0">
                <a:latin typeface="Tahoma"/>
              </a:rPr>
              <a:t>2</a:t>
            </a:r>
            <a:r>
              <a:rPr lang="en-US" altLang="en-US" sz="2400" dirty="0" smtClean="0"/>
              <a:t>,</a:t>
            </a:r>
            <a:r>
              <a:rPr lang="en-US" altLang="en-US" sz="2400" dirty="0">
                <a:latin typeface="MT Extra" pitchFamily="18" charset="2"/>
                <a:sym typeface="MT Extra" pitchFamily="18" charset="2"/>
              </a:rPr>
              <a:t></a:t>
            </a:r>
            <a:r>
              <a:rPr lang="en-US" altLang="en-US" sz="2400" dirty="0" smtClean="0"/>
              <a:t>,</a:t>
            </a:r>
            <a:r>
              <a:rPr lang="en-US" altLang="en-US" sz="2400" dirty="0" smtClean="0">
                <a:latin typeface="Tahoma"/>
              </a:rPr>
              <a:t>X</a:t>
            </a:r>
            <a:r>
              <a:rPr lang="en-US" altLang="en-US" sz="2400" baseline="-25000" dirty="0" smtClean="0">
                <a:latin typeface="cmmi10" pitchFamily="34" charset="0"/>
              </a:rPr>
              <a:t>k</a:t>
            </a:r>
            <a:r>
              <a:rPr lang="en-US" altLang="en-US" sz="2400" dirty="0" smtClean="0"/>
              <a:t>) </a:t>
            </a:r>
            <a:r>
              <a:rPr lang="en-US" altLang="en-US" sz="2400" dirty="0"/>
              <a:t>=</a:t>
            </a:r>
          </a:p>
        </p:txBody>
      </p:sp>
      <p:sp>
        <p:nvSpPr>
          <p:cNvPr id="22" name="Text Box 80"/>
          <p:cNvSpPr txBox="1">
            <a:spLocks noChangeArrowheads="1"/>
          </p:cNvSpPr>
          <p:nvPr/>
        </p:nvSpPr>
        <p:spPr bwMode="auto">
          <a:xfrm>
            <a:off x="228600" y="4800600"/>
            <a:ext cx="32079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latin typeface="cmsy10"/>
              </a:rPr>
              <a:t>)</a:t>
            </a:r>
            <a:r>
              <a:rPr lang="en-US" altLang="en-US" sz="2400" dirty="0" smtClean="0"/>
              <a:t> MAJ </a:t>
            </a:r>
            <a:r>
              <a:rPr lang="en-US" altLang="en-US" sz="2400" dirty="0" smtClean="0">
                <a:latin typeface="cmsy10"/>
              </a:rPr>
              <a:t>±</a:t>
            </a:r>
            <a:r>
              <a:rPr lang="en-US" altLang="en-US" sz="2400" dirty="0" smtClean="0"/>
              <a:t> MAJ </a:t>
            </a:r>
            <a:r>
              <a:rPr lang="en-US" altLang="en-US" sz="2400" dirty="0" smtClean="0">
                <a:latin typeface="Symbol"/>
                <a:sym typeface="Symbol"/>
              </a:rPr>
              <a:t>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latin typeface="Tahoma"/>
              </a:rPr>
              <a:t>ACC</a:t>
            </a:r>
            <a:r>
              <a:rPr lang="en-US" altLang="en-US" sz="2400" baseline="30000" dirty="0" smtClean="0">
                <a:latin typeface="Tahoma"/>
              </a:rPr>
              <a:t>0</a:t>
            </a:r>
            <a:endParaRPr lang="en-US" altLang="en-US" sz="2400" baseline="-25000" dirty="0">
              <a:latin typeface="cmmi10" pitchFamily="34" charset="0"/>
            </a:endParaRPr>
          </a:p>
        </p:txBody>
      </p:sp>
      <p:sp>
        <p:nvSpPr>
          <p:cNvPr id="23" name="Rectangle 82"/>
          <p:cNvSpPr>
            <a:spLocks noChangeArrowheads="1"/>
          </p:cNvSpPr>
          <p:nvPr/>
        </p:nvSpPr>
        <p:spPr bwMode="auto">
          <a:xfrm>
            <a:off x="5943600" y="2439988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4" name="Rectangle 83"/>
          <p:cNvSpPr>
            <a:spLocks noChangeArrowheads="1"/>
          </p:cNvSpPr>
          <p:nvPr/>
        </p:nvSpPr>
        <p:spPr bwMode="auto">
          <a:xfrm>
            <a:off x="6934200" y="2439988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5" name="Rectangle 84"/>
          <p:cNvSpPr>
            <a:spLocks noChangeArrowheads="1"/>
          </p:cNvSpPr>
          <p:nvPr/>
        </p:nvSpPr>
        <p:spPr bwMode="auto">
          <a:xfrm>
            <a:off x="8458200" y="2439988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6" name="Rectangle 85"/>
          <p:cNvSpPr>
            <a:spLocks noChangeArrowheads="1"/>
          </p:cNvSpPr>
          <p:nvPr/>
        </p:nvSpPr>
        <p:spPr bwMode="auto">
          <a:xfrm>
            <a:off x="7467600" y="2438400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7" name="Rectangle 86"/>
          <p:cNvSpPr>
            <a:spLocks noChangeArrowheads="1"/>
          </p:cNvSpPr>
          <p:nvPr/>
        </p:nvSpPr>
        <p:spPr bwMode="auto">
          <a:xfrm>
            <a:off x="8001000" y="2438400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8" name="Rectangle 87"/>
          <p:cNvSpPr>
            <a:spLocks noChangeArrowheads="1"/>
          </p:cNvSpPr>
          <p:nvPr/>
        </p:nvSpPr>
        <p:spPr bwMode="auto">
          <a:xfrm>
            <a:off x="6400800" y="2438400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9" name="Rectangle 88"/>
          <p:cNvSpPr>
            <a:spLocks noChangeArrowheads="1"/>
          </p:cNvSpPr>
          <p:nvPr/>
        </p:nvSpPr>
        <p:spPr bwMode="auto">
          <a:xfrm>
            <a:off x="5410200" y="2438400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0" name="Text Box 90"/>
          <p:cNvSpPr txBox="1">
            <a:spLocks noChangeArrowheads="1"/>
          </p:cNvSpPr>
          <p:nvPr/>
        </p:nvSpPr>
        <p:spPr bwMode="auto">
          <a:xfrm>
            <a:off x="3150323" y="1828800"/>
            <a:ext cx="316304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latin typeface="Tahoma"/>
              </a:rPr>
              <a:t>f(q(C</a:t>
            </a:r>
            <a:r>
              <a:rPr lang="en-US" altLang="en-US" sz="2400" baseline="-25000" dirty="0" smtClean="0">
                <a:latin typeface="Tahoma"/>
              </a:rPr>
              <a:t>1</a:t>
            </a:r>
            <a:r>
              <a:rPr lang="en-US" altLang="en-US" sz="2400" dirty="0" smtClean="0"/>
              <a:t>),</a:t>
            </a:r>
            <a:r>
              <a:rPr lang="en-US" altLang="en-US" sz="2400" dirty="0">
                <a:latin typeface="Tahoma"/>
              </a:rPr>
              <a:t>q</a:t>
            </a:r>
            <a:r>
              <a:rPr lang="en-US" altLang="en-US" sz="2400" dirty="0" smtClean="0">
                <a:latin typeface="Tahoma"/>
              </a:rPr>
              <a:t>(C</a:t>
            </a:r>
            <a:r>
              <a:rPr lang="en-US" altLang="en-US" sz="2400" baseline="-25000" dirty="0" smtClean="0">
                <a:latin typeface="Tahoma"/>
              </a:rPr>
              <a:t>2</a:t>
            </a:r>
            <a:r>
              <a:rPr lang="en-US" altLang="en-US" sz="2400" dirty="0" smtClean="0"/>
              <a:t>),…,</a:t>
            </a:r>
            <a:r>
              <a:rPr lang="en-US" altLang="en-US" sz="2400" dirty="0">
                <a:latin typeface="Tahoma"/>
              </a:rPr>
              <a:t>q</a:t>
            </a:r>
            <a:r>
              <a:rPr lang="en-US" altLang="en-US" sz="2400" dirty="0" smtClean="0">
                <a:latin typeface="Tahoma"/>
              </a:rPr>
              <a:t>(C</a:t>
            </a:r>
            <a:r>
              <a:rPr lang="en-US" altLang="en-US" sz="2400" baseline="-25000" dirty="0" smtClean="0">
                <a:latin typeface="Tahoma"/>
              </a:rPr>
              <a:t>n</a:t>
            </a:r>
            <a:r>
              <a:rPr lang="en-US" altLang="en-US" sz="2400" dirty="0" smtClean="0"/>
              <a:t>))</a:t>
            </a:r>
            <a:endParaRPr lang="en-US" altLang="en-US" sz="2400" dirty="0"/>
          </a:p>
          <a:p>
            <a:endParaRPr lang="en-US" altLang="en-US" dirty="0"/>
          </a:p>
        </p:txBody>
      </p:sp>
      <p:sp>
        <p:nvSpPr>
          <p:cNvPr id="31" name="Line 91"/>
          <p:cNvSpPr>
            <a:spLocks noChangeShapeType="1"/>
          </p:cNvSpPr>
          <p:nvPr/>
        </p:nvSpPr>
        <p:spPr bwMode="auto">
          <a:xfrm>
            <a:off x="5090160" y="4724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92"/>
          <p:cNvSpPr>
            <a:spLocks noChangeShapeType="1"/>
          </p:cNvSpPr>
          <p:nvPr/>
        </p:nvSpPr>
        <p:spPr bwMode="auto">
          <a:xfrm>
            <a:off x="7543800" y="6477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93"/>
          <p:cNvSpPr txBox="1">
            <a:spLocks noChangeArrowheads="1"/>
          </p:cNvSpPr>
          <p:nvPr/>
        </p:nvSpPr>
        <p:spPr bwMode="auto">
          <a:xfrm>
            <a:off x="7010400" y="6248400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cmmi10" pitchFamily="34" charset="0"/>
              </a:rPr>
              <a:t>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906" y="3245049"/>
            <a:ext cx="4369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Question: </a:t>
            </a:r>
            <a:r>
              <a:rPr lang="en-US" dirty="0" smtClean="0"/>
              <a:t>Complexity of (MAJ </a:t>
            </a:r>
            <a:r>
              <a:rPr lang="en-US" dirty="0" smtClean="0">
                <a:latin typeface="cmsy10"/>
              </a:rPr>
              <a:t>± </a:t>
            </a:r>
            <a:r>
              <a:rPr lang="en-US" dirty="0" smtClean="0"/>
              <a:t>MAJ)?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09814"/>
            <a:ext cx="4012700" cy="40690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02086" y="3743911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Observation: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1806" y="5134867"/>
            <a:ext cx="1679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a</a:t>
            </a:r>
            <a:r>
              <a:rPr lang="en-US" sz="1400" dirty="0" smtClean="0">
                <a:solidFill>
                  <a:srgbClr val="0033CC"/>
                </a:solidFill>
              </a:rPr>
              <a:t> la Beigel-Tarui’91</a:t>
            </a:r>
            <a:endParaRPr lang="en-US" sz="1400" dirty="0">
              <a:solidFill>
                <a:srgbClr val="0033CC"/>
              </a:solidFill>
            </a:endParaRPr>
          </a:p>
        </p:txBody>
      </p:sp>
      <p:sp>
        <p:nvSpPr>
          <p:cNvPr id="37" name="Text Box 80"/>
          <p:cNvSpPr txBox="1">
            <a:spLocks noChangeArrowheads="1"/>
          </p:cNvSpPr>
          <p:nvPr/>
        </p:nvSpPr>
        <p:spPr bwMode="auto">
          <a:xfrm>
            <a:off x="202086" y="5577245"/>
            <a:ext cx="22156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latin typeface="cmsy10"/>
              </a:rPr>
              <a:t>)</a:t>
            </a:r>
            <a:r>
              <a:rPr lang="en-US" altLang="en-US" sz="2400" dirty="0" smtClean="0"/>
              <a:t> MAJ </a:t>
            </a:r>
            <a:r>
              <a:rPr lang="en-US" altLang="en-US" sz="2400" dirty="0" smtClean="0">
                <a:latin typeface="Symbol"/>
                <a:sym typeface="Symbol"/>
              </a:rPr>
              <a:t>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latin typeface="Tahoma"/>
              </a:rPr>
              <a:t>ACC</a:t>
            </a:r>
            <a:r>
              <a:rPr lang="en-US" altLang="en-US" sz="2400" baseline="30000" dirty="0" smtClean="0">
                <a:latin typeface="Tahoma"/>
              </a:rPr>
              <a:t>0</a:t>
            </a:r>
            <a:endParaRPr lang="en-US" altLang="en-US" sz="2400" baseline="-25000" dirty="0">
              <a:latin typeface="cmmi10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 flipH="1">
            <a:off x="3209534" y="4562474"/>
            <a:ext cx="133742" cy="1609725"/>
          </a:xfrm>
          <a:custGeom>
            <a:avLst/>
            <a:gdLst>
              <a:gd name="connsiteX0" fmla="*/ 0 w 466725"/>
              <a:gd name="connsiteY0" fmla="*/ 0 h 495300"/>
              <a:gd name="connsiteX1" fmla="*/ 466725 w 466725"/>
              <a:gd name="connsiteY1" fmla="*/ 495300 h 495300"/>
              <a:gd name="connsiteX2" fmla="*/ 466725 w 466725"/>
              <a:gd name="connsiteY2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725" h="495300">
                <a:moveTo>
                  <a:pt x="0" y="0"/>
                </a:moveTo>
                <a:lnTo>
                  <a:pt x="466725" y="495300"/>
                </a:lnTo>
                <a:lnTo>
                  <a:pt x="466725" y="495300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8" name="Text Box 80"/>
          <p:cNvSpPr txBox="1">
            <a:spLocks noChangeArrowheads="1"/>
          </p:cNvSpPr>
          <p:nvPr/>
        </p:nvSpPr>
        <p:spPr bwMode="auto">
          <a:xfrm>
            <a:off x="1032610" y="6276945"/>
            <a:ext cx="43785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 smtClean="0"/>
              <a:t>Proposed by </a:t>
            </a:r>
            <a:r>
              <a:rPr lang="en-US" altLang="en-US" sz="2000" dirty="0" smtClean="0">
                <a:solidFill>
                  <a:srgbClr val="0033CC"/>
                </a:solidFill>
              </a:rPr>
              <a:t>Babai-Kimmel-Lokam’95</a:t>
            </a:r>
            <a:endParaRPr lang="en-US" altLang="en-US" sz="2000" baseline="-25000" dirty="0">
              <a:solidFill>
                <a:srgbClr val="0033CC"/>
              </a:solidFill>
              <a:latin typeface="cmmi10" pitchFamily="34" charset="0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2790825" y="1104900"/>
            <a:ext cx="270139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 kern="0" dirty="0"/>
              <a:t>q</a:t>
            </a:r>
            <a:r>
              <a:rPr lang="en-US" altLang="en-US" sz="2000" kern="0" dirty="0" smtClean="0"/>
              <a:t>:{0,1}</a:t>
            </a:r>
            <a:r>
              <a:rPr lang="en-US" altLang="en-US" sz="2000" kern="0" baseline="30000" dirty="0">
                <a:latin typeface="cmmi10" pitchFamily="34" charset="0"/>
              </a:rPr>
              <a:t>k</a:t>
            </a:r>
            <a:r>
              <a:rPr lang="en-US" altLang="en-US" sz="2000" kern="0" dirty="0" smtClean="0"/>
              <a:t> </a:t>
            </a:r>
            <a:r>
              <a:rPr lang="en-US" altLang="en-US" sz="2000" kern="0" dirty="0" smtClean="0">
                <a:latin typeface="cmsy10" pitchFamily="34" charset="0"/>
              </a:rPr>
              <a:t>!</a:t>
            </a:r>
            <a:r>
              <a:rPr lang="en-US" altLang="en-US" sz="2000" kern="0" dirty="0" smtClean="0"/>
              <a:t> {0,1} 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kern="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b="1" kern="0" dirty="0">
              <a:solidFill>
                <a:srgbClr val="FF33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84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 animBg="1"/>
      <p:bldP spid="18" grpId="1" animBg="1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/>
      <p:bldP spid="34" grpId="0"/>
      <p:bldP spid="35" grpId="0"/>
      <p:bldP spid="36" grpId="0"/>
      <p:bldP spid="36" grpId="1"/>
      <p:bldP spid="37" grpId="0"/>
      <p:bldP spid="7" grpId="0" animBg="1"/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1524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TexPoint fonts used in EMF. Read the TexPoint manual before you delete this box.: 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115094" y="-3048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/>
              <a:t>      </a:t>
            </a:r>
            <a:r>
              <a:rPr lang="en-US" altLang="en-US" sz="4000" b="1" kern="0" dirty="0" smtClean="0"/>
              <a:t>Examples of Composition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791200" y="51054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60881" y="1447800"/>
            <a:ext cx="1721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PARITY </a:t>
            </a:r>
            <a:r>
              <a:rPr lang="en-US" dirty="0" smtClean="0">
                <a:latin typeface="cmsy10"/>
              </a:rPr>
              <a:t>± </a:t>
            </a:r>
            <a:r>
              <a:rPr lang="en-US" dirty="0" smtClean="0"/>
              <a:t>AND</a:t>
            </a:r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880" y="4687848"/>
            <a:ext cx="6993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Remark 1: </a:t>
            </a:r>
            <a:r>
              <a:rPr lang="en-US" dirty="0"/>
              <a:t>A</a:t>
            </a:r>
            <a:r>
              <a:rPr lang="en-US" dirty="0" smtClean="0"/>
              <a:t>rgument for Set-</a:t>
            </a:r>
            <a:r>
              <a:rPr lang="en-US" dirty="0" err="1" smtClean="0"/>
              <a:t>Disj</a:t>
            </a:r>
            <a:r>
              <a:rPr lang="en-US" dirty="0" smtClean="0"/>
              <a:t> spawned many new techniques.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2442" y="1419225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sy10"/>
              </a:rPr>
              <a:t>´</a:t>
            </a:r>
            <a:r>
              <a:rPr lang="en-US" dirty="0" smtClean="0"/>
              <a:t>   </a:t>
            </a:r>
            <a:r>
              <a:rPr lang="en-US" b="1" dirty="0" smtClean="0">
                <a:solidFill>
                  <a:srgbClr val="FF0000"/>
                </a:solidFill>
              </a:rPr>
              <a:t>IP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76018" y="765601"/>
            <a:ext cx="17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Popular Names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1203" y="3152775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 </a:t>
            </a:r>
            <a:r>
              <a:rPr lang="en-US" dirty="0" smtClean="0">
                <a:latin typeface="cmsy10"/>
              </a:rPr>
              <a:t>± </a:t>
            </a:r>
            <a:r>
              <a:rPr lang="en-US" dirty="0" smtClean="0"/>
              <a:t>AND</a:t>
            </a:r>
            <a:r>
              <a:rPr lang="en-US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32764" y="3124200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sy10"/>
              </a:rPr>
              <a:t>´</a:t>
            </a:r>
            <a:r>
              <a:rPr lang="en-US" dirty="0" smtClean="0"/>
              <a:t>   </a:t>
            </a:r>
            <a:r>
              <a:rPr lang="en-US" b="1" dirty="0" smtClean="0">
                <a:solidFill>
                  <a:srgbClr val="FF0000"/>
                </a:solidFill>
              </a:rPr>
              <a:t>Set-</a:t>
            </a:r>
            <a:r>
              <a:rPr lang="en-US" b="1" dirty="0" err="1" smtClean="0">
                <a:solidFill>
                  <a:srgbClr val="FF0000"/>
                </a:solidFill>
              </a:rPr>
              <a:t>Disj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4842" y="1756291"/>
            <a:ext cx="1356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33CC"/>
                </a:solidFill>
              </a:rPr>
              <a:t>Complexity 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84248" y="3523655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33CC"/>
                </a:solidFill>
              </a:rPr>
              <a:t>Complexity 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91635" y="950267"/>
            <a:ext cx="1362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Deterministic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966106" y="1663243"/>
            <a:ext cx="1824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33CC"/>
                </a:solidFill>
              </a:rPr>
              <a:t>Chor-Goldreich’85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52839" y="347757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3CC"/>
                </a:solidFill>
              </a:rPr>
              <a:t>KS’87,  Razborov’90</a:t>
            </a:r>
          </a:p>
          <a:p>
            <a:r>
              <a:rPr lang="en-US" sz="1400" b="1" dirty="0" smtClean="0">
                <a:solidFill>
                  <a:srgbClr val="0033CC"/>
                </a:solidFill>
              </a:rPr>
              <a:t>     BJKS’02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84128" y="13335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mmi10"/>
              </a:rPr>
              <a:t>£</a:t>
            </a:r>
            <a:r>
              <a:rPr lang="en-US" dirty="0" smtClean="0">
                <a:solidFill>
                  <a:srgbClr val="FF0000"/>
                </a:solidFill>
              </a:rPr>
              <a:t>(n)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308588" y="310884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mmi10"/>
              </a:rPr>
              <a:t>£</a:t>
            </a:r>
            <a:r>
              <a:rPr lang="en-US" dirty="0" smtClean="0">
                <a:solidFill>
                  <a:srgbClr val="FF0000"/>
                </a:solidFill>
              </a:rPr>
              <a:t>(n)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376368" y="127420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mmi10"/>
              </a:rPr>
              <a:t>£</a:t>
            </a:r>
            <a:r>
              <a:rPr lang="en-US" dirty="0" smtClean="0">
                <a:solidFill>
                  <a:srgbClr val="FF0000"/>
                </a:solidFill>
              </a:rPr>
              <a:t>(n)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10325" y="312574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mmi10"/>
              </a:rPr>
              <a:t>£</a:t>
            </a:r>
            <a:r>
              <a:rPr lang="en-US" dirty="0" smtClean="0">
                <a:solidFill>
                  <a:srgbClr val="FF0000"/>
                </a:solidFill>
              </a:rPr>
              <a:t>(n)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416858" y="1776888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33CC"/>
                </a:solidFill>
              </a:rPr>
              <a:t>Folklore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333277" y="3602950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33CC"/>
                </a:solidFill>
              </a:rPr>
              <a:t>Folklore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91200" y="59123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k=2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2800" y="923865"/>
            <a:ext cx="1287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Randomized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265526" y="2061211"/>
            <a:ext cx="1268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Discrepancy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7162800" y="4010621"/>
            <a:ext cx="1521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Very influential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11203" y="5085160"/>
            <a:ext cx="467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Remark 2: </a:t>
            </a:r>
            <a:r>
              <a:rPr lang="en-US" dirty="0" smtClean="0"/>
              <a:t>Has many diverse applications.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44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21" grpId="0"/>
      <p:bldP spid="22" grpId="0"/>
      <p:bldP spid="26" grpId="0"/>
      <p:bldP spid="3" grpId="0"/>
      <p:bldP spid="28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1524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TexPoint fonts used in EMF. Read the TexPoint manual before you delete this box.: 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115094" y="-3048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/>
              <a:t>        </a:t>
            </a:r>
            <a:r>
              <a:rPr lang="en-US" altLang="en-US" sz="4000" b="1" kern="0" dirty="0" smtClean="0"/>
              <a:t>NOF Lower Bounds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881" y="1447800"/>
            <a:ext cx="1721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PARITY </a:t>
            </a:r>
            <a:r>
              <a:rPr lang="en-US" dirty="0" smtClean="0">
                <a:latin typeface="cmsy10"/>
              </a:rPr>
              <a:t>± </a:t>
            </a:r>
            <a:r>
              <a:rPr lang="en-US" dirty="0" smtClean="0"/>
              <a:t>AND</a:t>
            </a:r>
            <a:r>
              <a:rPr lang="en-US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2442" y="1419225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sy10"/>
              </a:rPr>
              <a:t>´</a:t>
            </a:r>
            <a:r>
              <a:rPr lang="en-US" dirty="0" smtClean="0"/>
              <a:t>   </a:t>
            </a:r>
            <a:r>
              <a:rPr lang="en-US" b="1" dirty="0" smtClean="0">
                <a:solidFill>
                  <a:srgbClr val="FF0000"/>
                </a:solidFill>
              </a:rPr>
              <a:t>GIP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76018" y="765601"/>
            <a:ext cx="17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Popular Names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3967" y="2737009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 </a:t>
            </a:r>
            <a:r>
              <a:rPr lang="en-US" dirty="0" smtClean="0">
                <a:latin typeface="cmsy10"/>
              </a:rPr>
              <a:t>± </a:t>
            </a:r>
            <a:r>
              <a:rPr lang="en-US" dirty="0" smtClean="0"/>
              <a:t>AND</a:t>
            </a:r>
            <a:r>
              <a:rPr lang="en-US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5528" y="2708434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sy10"/>
              </a:rPr>
              <a:t>´</a:t>
            </a:r>
            <a:r>
              <a:rPr lang="en-US" dirty="0" smtClean="0"/>
              <a:t>   </a:t>
            </a:r>
            <a:r>
              <a:rPr lang="en-US" b="1" dirty="0" smtClean="0">
                <a:solidFill>
                  <a:srgbClr val="FF0000"/>
                </a:solidFill>
              </a:rPr>
              <a:t>Set-</a:t>
            </a:r>
            <a:r>
              <a:rPr lang="en-US" b="1" dirty="0" err="1" smtClean="0">
                <a:solidFill>
                  <a:srgbClr val="FF0000"/>
                </a:solidFill>
              </a:rPr>
              <a:t>Disj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91635" y="950267"/>
            <a:ext cx="2544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Deterministic/Randomized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676637" y="1333500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/>
                <a:sym typeface="Symbol"/>
              </a:rPr>
              <a:t> </a:t>
            </a:r>
            <a:r>
              <a:rPr lang="en-US" dirty="0" smtClean="0">
                <a:solidFill>
                  <a:srgbClr val="FF0000"/>
                </a:solidFill>
              </a:rPr>
              <a:t>(n/</a:t>
            </a:r>
            <a:r>
              <a:rPr lang="en-US" dirty="0" smtClean="0">
                <a:solidFill>
                  <a:srgbClr val="FF0000"/>
                </a:solidFill>
                <a:latin typeface="Tahoma"/>
              </a:rPr>
              <a:t>4</a:t>
            </a:r>
            <a:r>
              <a:rPr lang="en-US" baseline="30000" dirty="0" smtClean="0">
                <a:solidFill>
                  <a:srgbClr val="FF0000"/>
                </a:solidFill>
                <a:latin typeface="Tahoma"/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341352" y="2693075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/>
                <a:sym typeface="Symbol"/>
              </a:rPr>
              <a:t></a:t>
            </a:r>
            <a:r>
              <a:rPr lang="en-US" dirty="0" smtClean="0">
                <a:solidFill>
                  <a:srgbClr val="FF0000"/>
                </a:solidFill>
              </a:rPr>
              <a:t> ((log n)/k)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273580" y="1702832"/>
            <a:ext cx="2380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33CC"/>
                </a:solidFill>
              </a:rPr>
              <a:t>Babai-Nisan-Szegedy’89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190323" y="2769989"/>
            <a:ext cx="1091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33CC"/>
                </a:solidFill>
              </a:rPr>
              <a:t>Tesson’05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91200" y="591234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 </a:t>
            </a:r>
            <a:r>
              <a:rPr lang="en-US" dirty="0" smtClean="0">
                <a:latin typeface="cmsy10"/>
              </a:rPr>
              <a:t>¸</a:t>
            </a:r>
            <a:r>
              <a:rPr lang="en-US" dirty="0" smtClean="0"/>
              <a:t>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6637" y="2025134"/>
            <a:ext cx="1469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Seminal Paper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6155347" y="3487781"/>
            <a:ext cx="2760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33CC"/>
                </a:solidFill>
              </a:rPr>
              <a:t>Lee-Shraibman’08, C-Ada’08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360" y="3276600"/>
            <a:ext cx="1473710" cy="736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408" y="5105399"/>
            <a:ext cx="1143002" cy="71171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44107" y="5345465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33CC"/>
                </a:solidFill>
              </a:rPr>
              <a:t>Sherstov’12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68" y="6087963"/>
            <a:ext cx="888494" cy="63551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541726" y="6185533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33CC"/>
                </a:solidFill>
              </a:rPr>
              <a:t>Sherstov’13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3785212" y="6346137"/>
            <a:ext cx="698148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486" y="5867778"/>
            <a:ext cx="787910" cy="63551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727295" y="6493310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33CC"/>
                </a:solidFill>
              </a:rPr>
              <a:t>Rao-Yehudayoff’14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907829" y="5461254"/>
            <a:ext cx="1402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33CC"/>
                </a:solidFill>
              </a:rPr>
              <a:t>Deterministic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60881" y="3795558"/>
            <a:ext cx="3619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Apology:</a:t>
            </a:r>
            <a:r>
              <a:rPr lang="en-US" dirty="0" smtClean="0"/>
              <a:t> SKIPPED other attempts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42918" y="4465904"/>
            <a:ext cx="155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Improvement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9233" y="4496681"/>
            <a:ext cx="2274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33CC"/>
                </a:solidFill>
              </a:rPr>
              <a:t>Beame-Huynh-Ngoc’09</a:t>
            </a:r>
            <a:endParaRPr lang="en-US" sz="1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0" grpId="0"/>
      <p:bldP spid="24" grpId="0"/>
      <p:bldP spid="27" grpId="0"/>
      <p:bldP spid="22" grpId="0"/>
      <p:bldP spid="26" grpId="0"/>
      <p:bldP spid="30" grpId="0"/>
      <p:bldP spid="31" grpId="0"/>
      <p:bldP spid="28" grpId="0"/>
      <p:bldP spid="4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1524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TexPoint fonts used in EMF. Read the TexPoint manual before you delete this box.: 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115094" y="-3048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/>
              <a:t>        </a:t>
            </a:r>
            <a:r>
              <a:rPr lang="en-US" altLang="en-US" sz="4000" b="1" kern="0" dirty="0" smtClean="0"/>
              <a:t>NOF Lower Bounds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791200" y="51054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60881" y="1447800"/>
            <a:ext cx="1721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PARITY </a:t>
            </a:r>
            <a:r>
              <a:rPr lang="en-US" dirty="0" smtClean="0">
                <a:latin typeface="cmsy10"/>
              </a:rPr>
              <a:t>± </a:t>
            </a:r>
            <a:r>
              <a:rPr lang="en-US" dirty="0" smtClean="0"/>
              <a:t>AND</a:t>
            </a:r>
            <a:r>
              <a:rPr lang="en-US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2442" y="1419225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sy10"/>
              </a:rPr>
              <a:t>´</a:t>
            </a:r>
            <a:r>
              <a:rPr lang="en-US" dirty="0" smtClean="0"/>
              <a:t>   </a:t>
            </a:r>
            <a:r>
              <a:rPr lang="en-US" b="1" dirty="0" smtClean="0">
                <a:solidFill>
                  <a:srgbClr val="FF0000"/>
                </a:solidFill>
              </a:rPr>
              <a:t>GIP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76018" y="765601"/>
            <a:ext cx="17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Popular Names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91635" y="950267"/>
            <a:ext cx="2544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Deterministic/Randomized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676637" y="1333500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/>
                <a:sym typeface="Symbol"/>
              </a:rPr>
              <a:t> </a:t>
            </a:r>
            <a:r>
              <a:rPr lang="en-US" dirty="0" smtClean="0">
                <a:solidFill>
                  <a:srgbClr val="FF0000"/>
                </a:solidFill>
              </a:rPr>
              <a:t>(n/</a:t>
            </a:r>
            <a:r>
              <a:rPr lang="en-US" dirty="0" smtClean="0">
                <a:solidFill>
                  <a:srgbClr val="FF0000"/>
                </a:solidFill>
                <a:latin typeface="Tahoma"/>
              </a:rPr>
              <a:t>4</a:t>
            </a:r>
            <a:r>
              <a:rPr lang="en-US" baseline="30000" dirty="0" smtClean="0">
                <a:solidFill>
                  <a:srgbClr val="FF0000"/>
                </a:solidFill>
                <a:latin typeface="Tahoma"/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273580" y="1702832"/>
            <a:ext cx="2380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33CC"/>
                </a:solidFill>
              </a:rPr>
              <a:t>Babai-Nisan-Szegedy’89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012099" y="598526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 </a:t>
            </a:r>
            <a:r>
              <a:rPr lang="en-US" dirty="0" smtClean="0">
                <a:latin typeface="cmsy10"/>
              </a:rPr>
              <a:t>¸</a:t>
            </a:r>
            <a:r>
              <a:rPr lang="en-US" dirty="0" smtClean="0"/>
              <a:t>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6637" y="2025134"/>
            <a:ext cx="1469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Seminal Paper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33656" y="3048000"/>
            <a:ext cx="7731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Remark 1: </a:t>
            </a:r>
            <a:r>
              <a:rPr lang="en-US" dirty="0" smtClean="0"/>
              <a:t>There is no separate, easier argument for deterministic case.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93040" y="3505200"/>
            <a:ext cx="848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Remark 2: </a:t>
            </a:r>
            <a:r>
              <a:rPr lang="en-US" dirty="0" smtClean="0"/>
              <a:t>All strong bounds on (interactive) k-complexity use  variations of the </a:t>
            </a:r>
          </a:p>
          <a:p>
            <a:r>
              <a:rPr lang="en-US" dirty="0" smtClean="0"/>
              <a:t>BNS argument.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72783" y="4216063"/>
            <a:ext cx="861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Remark 3: </a:t>
            </a:r>
            <a:r>
              <a:rPr lang="en-US" dirty="0" smtClean="0"/>
              <a:t>All known bounds decay exponentially in k, are trivial for k= </a:t>
            </a:r>
            <a:r>
              <a:rPr lang="en-US" dirty="0" smtClean="0">
                <a:latin typeface="cmmi10"/>
              </a:rPr>
              <a:t>!</a:t>
            </a:r>
            <a:r>
              <a:rPr lang="en-US" dirty="0" smtClean="0"/>
              <a:t>(log n).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72783" y="4613196"/>
            <a:ext cx="651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Remark 4: </a:t>
            </a:r>
            <a:r>
              <a:rPr lang="en-US" dirty="0" smtClean="0"/>
              <a:t>By contrast, for k=2 several methods are known.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80818" y="5486400"/>
            <a:ext cx="1824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33CC"/>
                </a:solidFill>
              </a:rPr>
              <a:t>Chor-Goldreich’85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51356" y="5107543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Discrepancy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476255" y="5494973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33CC"/>
                </a:solidFill>
              </a:rPr>
              <a:t>Razborov’89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476255" y="5107543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Corruption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76637" y="5476875"/>
            <a:ext cx="793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33CC"/>
                </a:solidFill>
              </a:rPr>
              <a:t>Raz’95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353643" y="5117068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Fourier-analytic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803028" y="5630763"/>
            <a:ext cx="2372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33CC"/>
                </a:solidFill>
              </a:rPr>
              <a:t>BJKS’02 and many more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885582" y="4986696"/>
            <a:ext cx="1587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Information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Theory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7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1524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TexPoint fonts used in EMF. Read the TexPoint manual before you delete this box.: 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115094" y="-3048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/>
              <a:t>        </a:t>
            </a:r>
            <a:r>
              <a:rPr lang="en-US" altLang="en-US" sz="4000" b="1" kern="0" dirty="0" smtClean="0"/>
              <a:t>Surprising Upper Bounds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881" y="1447800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SYM </a:t>
            </a:r>
            <a:r>
              <a:rPr lang="en-US" dirty="0" smtClean="0">
                <a:latin typeface="cmsy10"/>
              </a:rPr>
              <a:t>± </a:t>
            </a:r>
            <a:r>
              <a:rPr lang="en-US" dirty="0" smtClean="0"/>
              <a:t>AND</a:t>
            </a:r>
            <a:r>
              <a:rPr lang="en-US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2442" y="1419225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</a:t>
            </a:r>
            <a:r>
              <a:rPr lang="en-US" b="1" dirty="0" smtClean="0"/>
              <a:t>GIP, </a:t>
            </a:r>
            <a:r>
              <a:rPr lang="en-US" b="1" dirty="0" err="1" smtClean="0"/>
              <a:t>Disj</a:t>
            </a:r>
            <a:r>
              <a:rPr lang="en-US" b="1" dirty="0" smtClean="0"/>
              <a:t>,…}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76018" y="765601"/>
            <a:ext cx="17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Popular Names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3967" y="2737009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SYM </a:t>
            </a:r>
            <a:r>
              <a:rPr lang="en-US" dirty="0" smtClean="0">
                <a:latin typeface="cmsy10"/>
              </a:rPr>
              <a:t>± </a:t>
            </a:r>
            <a:r>
              <a:rPr lang="en-US" dirty="0"/>
              <a:t>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65528" y="2708434"/>
            <a:ext cx="27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{GIP, MAJ </a:t>
            </a:r>
            <a:r>
              <a:rPr lang="en-US" dirty="0" smtClean="0">
                <a:latin typeface="cmsy10"/>
              </a:rPr>
              <a:t>±</a:t>
            </a:r>
            <a:r>
              <a:rPr lang="en-US" dirty="0" smtClean="0"/>
              <a:t> MAJ, </a:t>
            </a:r>
            <a:r>
              <a:rPr lang="en-US" dirty="0" err="1" smtClean="0"/>
              <a:t>Disj</a:t>
            </a:r>
            <a:r>
              <a:rPr lang="en-US" dirty="0" smtClean="0"/>
              <a:t>…}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16337" y="950267"/>
            <a:ext cx="1572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Deterministic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756564" y="1275663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/>
                <a:sym typeface="Symbol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Symbol"/>
                <a:sym typeface="Symbol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(n/</a:t>
            </a:r>
            <a:r>
              <a:rPr lang="en-US" dirty="0" smtClean="0">
                <a:solidFill>
                  <a:srgbClr val="FF0000"/>
                </a:solidFill>
                <a:latin typeface="Tahoma"/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  <a:latin typeface="Tahoma"/>
              </a:rPr>
              <a:t>k </a:t>
            </a:r>
            <a:r>
              <a:rPr lang="en-US" dirty="0">
                <a:solidFill>
                  <a:srgbClr val="FF0000"/>
                </a:solidFill>
              </a:rPr>
              <a:t>+ k</a:t>
            </a:r>
            <a:r>
              <a:rPr lang="en-US" dirty="0">
                <a:solidFill>
                  <a:srgbClr val="FF0000"/>
                </a:solidFill>
                <a:latin typeface="cmsy10"/>
              </a:rPr>
              <a:t>¢</a:t>
            </a:r>
            <a:r>
              <a:rPr lang="en-US" dirty="0">
                <a:solidFill>
                  <a:srgbClr val="FF0000"/>
                </a:solidFill>
              </a:rPr>
              <a:t> log n 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65401" y="2693075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O(k.(log n)</a:t>
            </a:r>
            <a:r>
              <a:rPr lang="en-US" baseline="30000" dirty="0" smtClean="0">
                <a:solidFill>
                  <a:srgbClr val="FF0000"/>
                </a:solidFill>
                <a:latin typeface="Tahoma"/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), k </a:t>
            </a:r>
            <a:r>
              <a:rPr lang="en-US" dirty="0" smtClean="0">
                <a:solidFill>
                  <a:srgbClr val="FF0000"/>
                </a:solidFill>
                <a:latin typeface="cmsy10"/>
              </a:rPr>
              <a:t>¸</a:t>
            </a:r>
            <a:r>
              <a:rPr lang="en-US" dirty="0" smtClean="0">
                <a:solidFill>
                  <a:srgbClr val="FF0000"/>
                </a:solidFill>
              </a:rPr>
              <a:t> log n + 2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04484" y="1688371"/>
            <a:ext cx="2037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33CC"/>
                </a:solidFill>
              </a:rPr>
              <a:t>Grolmusz’91, </a:t>
            </a:r>
            <a:r>
              <a:rPr lang="en-US" sz="1400" b="1" dirty="0" err="1" smtClean="0">
                <a:solidFill>
                  <a:srgbClr val="0033CC"/>
                </a:solidFill>
              </a:rPr>
              <a:t>Pudlak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636753" y="3187668"/>
            <a:ext cx="2550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33CC"/>
                </a:solidFill>
              </a:rPr>
              <a:t>Babai</a:t>
            </a:r>
            <a:r>
              <a:rPr lang="en-US" sz="1400" b="1" dirty="0" smtClean="0">
                <a:solidFill>
                  <a:srgbClr val="0033CC"/>
                </a:solidFill>
              </a:rPr>
              <a:t>-Gal-Kimmel-</a:t>
            </a:r>
            <a:r>
              <a:rPr lang="en-US" sz="1400" b="1" dirty="0" err="1" smtClean="0">
                <a:solidFill>
                  <a:srgbClr val="0033CC"/>
                </a:solidFill>
              </a:rPr>
              <a:t>Lokam</a:t>
            </a:r>
            <a:r>
              <a:rPr lang="en-US" sz="1400" b="1" dirty="0" smtClean="0">
                <a:solidFill>
                  <a:srgbClr val="0033CC"/>
                </a:solidFill>
              </a:rPr>
              <a:t>’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91200" y="591234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 </a:t>
            </a:r>
            <a:r>
              <a:rPr lang="en-US" dirty="0" smtClean="0">
                <a:latin typeface="cmsy10"/>
              </a:rPr>
              <a:t>¸</a:t>
            </a:r>
            <a:r>
              <a:rPr lang="en-US" dirty="0" smtClean="0"/>
              <a:t> 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6172" y="4765471"/>
            <a:ext cx="2367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33CC"/>
                </a:solidFill>
              </a:rPr>
              <a:t>Ada-C-Fawzi-Nguyen’12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331" y="3118449"/>
            <a:ext cx="21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g</a:t>
            </a:r>
            <a:r>
              <a:rPr lang="en-US" b="1" dirty="0" smtClean="0">
                <a:solidFill>
                  <a:srgbClr val="0033CC"/>
                </a:solidFill>
              </a:rPr>
              <a:t>: compressible  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763" y="4594492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SYM </a:t>
            </a:r>
            <a:r>
              <a:rPr lang="en-US" dirty="0" smtClean="0">
                <a:latin typeface="cmsy10"/>
              </a:rPr>
              <a:t>± </a:t>
            </a:r>
            <a:r>
              <a:rPr lang="en-US" dirty="0" smtClean="0"/>
              <a:t>ANY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762" y="5911334"/>
            <a:ext cx="147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SYM </a:t>
            </a:r>
            <a:r>
              <a:rPr lang="en-US" dirty="0" smtClean="0">
                <a:latin typeface="cmsy10"/>
              </a:rPr>
              <a:t>± </a:t>
            </a:r>
            <a:r>
              <a:rPr lang="en-US" dirty="0" smtClean="0">
                <a:latin typeface="Tahoma"/>
              </a:rPr>
              <a:t>ANY</a:t>
            </a:r>
            <a:r>
              <a:rPr lang="en-US" baseline="-25000" dirty="0" smtClean="0">
                <a:latin typeface="Tahoma"/>
              </a:rPr>
              <a:t>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894098" y="3638088"/>
            <a:ext cx="1592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3300"/>
                </a:solidFill>
              </a:rPr>
              <a:t>Simultaneous</a:t>
            </a:r>
            <a:endParaRPr lang="en-US" sz="1600" b="1" dirty="0">
              <a:solidFill>
                <a:srgbClr val="FF33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10047" y="5073635"/>
            <a:ext cx="1592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3300"/>
                </a:solidFill>
              </a:rPr>
              <a:t>Simultaneous</a:t>
            </a:r>
            <a:endParaRPr lang="en-US" sz="1600" b="1" dirty="0">
              <a:solidFill>
                <a:srgbClr val="FF33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8292" y="628066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s </a:t>
            </a:r>
            <a:r>
              <a:rPr lang="en-US" b="1" dirty="0" smtClean="0">
                <a:solidFill>
                  <a:srgbClr val="0033CC"/>
                </a:solidFill>
                <a:latin typeface="cmsy10"/>
              </a:rPr>
              <a:t>¼</a:t>
            </a:r>
            <a:r>
              <a:rPr lang="en-US" b="1" dirty="0" smtClean="0">
                <a:solidFill>
                  <a:srgbClr val="0033CC"/>
                </a:solidFill>
              </a:rPr>
              <a:t> log </a:t>
            </a:r>
            <a:r>
              <a:rPr lang="en-US" b="1" dirty="0" err="1" smtClean="0">
                <a:solidFill>
                  <a:srgbClr val="0033CC"/>
                </a:solidFill>
              </a:rPr>
              <a:t>log</a:t>
            </a:r>
            <a:r>
              <a:rPr lang="en-US" b="1" dirty="0" smtClean="0">
                <a:solidFill>
                  <a:srgbClr val="0033CC"/>
                </a:solidFill>
              </a:rPr>
              <a:t> n</a:t>
            </a:r>
            <a:r>
              <a:rPr lang="en-US" b="1" dirty="0">
                <a:solidFill>
                  <a:srgbClr val="0033CC"/>
                </a:solidFill>
                <a:latin typeface="cmsy10"/>
              </a:rPr>
              <a:t> 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99629" y="6096000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33CC"/>
                </a:solidFill>
              </a:rPr>
              <a:t>C-Saks’14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810047" y="6384984"/>
            <a:ext cx="2457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3300"/>
                </a:solidFill>
              </a:rPr>
              <a:t>Almost- Simultaneous</a:t>
            </a:r>
            <a:endParaRPr lang="en-US" sz="1600" b="1" dirty="0">
              <a:solidFill>
                <a:srgbClr val="FF33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36753" y="1996148"/>
            <a:ext cx="2457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3300"/>
                </a:solidFill>
              </a:rPr>
              <a:t>Almost- Simultaneous</a:t>
            </a:r>
            <a:endParaRPr lang="en-US" sz="1600" b="1" dirty="0">
              <a:solidFill>
                <a:srgbClr val="FF33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35769" y="4409826"/>
            <a:ext cx="314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O(k.(log n)</a:t>
            </a:r>
            <a:r>
              <a:rPr lang="en-US" baseline="30000" dirty="0" smtClean="0">
                <a:solidFill>
                  <a:srgbClr val="FF0000"/>
                </a:solidFill>
                <a:latin typeface="Tahoma"/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), k </a:t>
            </a:r>
            <a:r>
              <a:rPr lang="en-US" dirty="0" smtClean="0">
                <a:solidFill>
                  <a:srgbClr val="FF0000"/>
                </a:solidFill>
                <a:latin typeface="cmsy10"/>
              </a:rPr>
              <a:t>¸</a:t>
            </a:r>
            <a:r>
              <a:rPr lang="en-US" dirty="0" smtClean="0">
                <a:solidFill>
                  <a:srgbClr val="FF0000"/>
                </a:solidFill>
              </a:rPr>
              <a:t> log n + 4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646155" y="5726668"/>
            <a:ext cx="2655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poly-log(n), k </a:t>
            </a:r>
            <a:r>
              <a:rPr lang="en-US" dirty="0" smtClean="0">
                <a:solidFill>
                  <a:srgbClr val="FF0000"/>
                </a:solidFill>
                <a:latin typeface="cmsy10"/>
              </a:rPr>
              <a:t>¸</a:t>
            </a:r>
            <a:r>
              <a:rPr lang="en-US" dirty="0" smtClean="0">
                <a:solidFill>
                  <a:srgbClr val="FF0000"/>
                </a:solidFill>
              </a:rPr>
              <a:t> 2log 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0" grpId="0"/>
      <p:bldP spid="24" grpId="0"/>
      <p:bldP spid="27" grpId="0"/>
      <p:bldP spid="12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1524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TexPoint fonts used in EMF. Read the TexPoint manual before you delete this box.: 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115094" y="-3048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/>
              <a:t>        </a:t>
            </a:r>
            <a:r>
              <a:rPr lang="en-US" altLang="en-US" sz="4000" b="1" kern="0" dirty="0" smtClean="0"/>
              <a:t>Cylinder Intersections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91704" y="1715230"/>
            <a:ext cx="3124200" cy="2902193"/>
            <a:chOff x="1187624" y="2564904"/>
            <a:chExt cx="3785212" cy="3433769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683279" y="3152259"/>
              <a:ext cx="8401" cy="23649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3440460" y="3717032"/>
              <a:ext cx="0" cy="1800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1691680" y="3717032"/>
              <a:ext cx="17487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1683279" y="5516793"/>
              <a:ext cx="290090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2843808" y="2564904"/>
              <a:ext cx="0" cy="1800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4592588" y="2564904"/>
              <a:ext cx="0" cy="1800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2843808" y="2564904"/>
              <a:ext cx="17487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2835407" y="4364665"/>
              <a:ext cx="17487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3440461" y="4365104"/>
              <a:ext cx="1143726" cy="11521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3440461" y="2587487"/>
              <a:ext cx="1169775" cy="11295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1683280" y="4103644"/>
              <a:ext cx="1450453" cy="141402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 flipH="1">
              <a:off x="1733364" y="2587487"/>
              <a:ext cx="1110444" cy="11124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7" name="Group 36"/>
            <p:cNvGrpSpPr/>
            <p:nvPr/>
          </p:nvGrpSpPr>
          <p:grpSpPr>
            <a:xfrm>
              <a:off x="2212031" y="3014256"/>
              <a:ext cx="2289465" cy="2571892"/>
              <a:chOff x="5292080" y="2974390"/>
              <a:chExt cx="2289465" cy="2571892"/>
            </a:xfrm>
          </p:grpSpPr>
          <p:sp>
            <p:nvSpPr>
              <p:cNvPr id="38" name="Arc 37"/>
              <p:cNvSpPr/>
              <p:nvPr/>
            </p:nvSpPr>
            <p:spPr bwMode="auto">
              <a:xfrm>
                <a:off x="6697614" y="2985645"/>
                <a:ext cx="841746" cy="1459939"/>
              </a:xfrm>
              <a:prstGeom prst="arc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6383175" y="2974390"/>
                <a:ext cx="459154" cy="427718"/>
              </a:xfrm>
              <a:custGeom>
                <a:avLst/>
                <a:gdLst>
                  <a:gd name="connsiteX0" fmla="*/ 0 w 636814"/>
                  <a:gd name="connsiteY0" fmla="*/ 620485 h 620485"/>
                  <a:gd name="connsiteX1" fmla="*/ 359228 w 636814"/>
                  <a:gd name="connsiteY1" fmla="*/ 179614 h 620485"/>
                  <a:gd name="connsiteX2" fmla="*/ 636814 w 636814"/>
                  <a:gd name="connsiteY2" fmla="*/ 0 h 620485"/>
                  <a:gd name="connsiteX3" fmla="*/ 636814 w 636814"/>
                  <a:gd name="connsiteY3" fmla="*/ 0 h 620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6814" h="620485">
                    <a:moveTo>
                      <a:pt x="0" y="620485"/>
                    </a:moveTo>
                    <a:cubicBezTo>
                      <a:pt x="126546" y="451756"/>
                      <a:pt x="253092" y="283028"/>
                      <a:pt x="359228" y="179614"/>
                    </a:cubicBezTo>
                    <a:cubicBezTo>
                      <a:pt x="465364" y="76200"/>
                      <a:pt x="636814" y="0"/>
                      <a:pt x="636814" y="0"/>
                    </a:cubicBezTo>
                    <a:lnTo>
                      <a:pt x="636814" y="0"/>
                    </a:ln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6383175" y="2985645"/>
                <a:ext cx="459154" cy="427719"/>
              </a:xfrm>
              <a:custGeom>
                <a:avLst/>
                <a:gdLst>
                  <a:gd name="connsiteX0" fmla="*/ 636814 w 636814"/>
                  <a:gd name="connsiteY0" fmla="*/ 0 h 620486"/>
                  <a:gd name="connsiteX1" fmla="*/ 0 w 636814"/>
                  <a:gd name="connsiteY1" fmla="*/ 620486 h 620486"/>
                  <a:gd name="connsiteX2" fmla="*/ 0 w 636814"/>
                  <a:gd name="connsiteY2" fmla="*/ 620486 h 620486"/>
                  <a:gd name="connsiteX3" fmla="*/ 0 w 636814"/>
                  <a:gd name="connsiteY3" fmla="*/ 620486 h 62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6814" h="620486">
                    <a:moveTo>
                      <a:pt x="636814" y="0"/>
                    </a:moveTo>
                    <a:lnTo>
                      <a:pt x="0" y="620486"/>
                    </a:lnTo>
                    <a:lnTo>
                      <a:pt x="0" y="620486"/>
                    </a:lnTo>
                    <a:lnTo>
                      <a:pt x="0" y="620486"/>
                    </a:lnTo>
                  </a:path>
                </a:pathLst>
              </a:custGeom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41" name="Straight Connector 40"/>
              <p:cNvCxnSpPr>
                <a:stCxn id="40" idx="0"/>
              </p:cNvCxnSpPr>
              <p:nvPr/>
            </p:nvCxnSpPr>
            <p:spPr bwMode="auto">
              <a:xfrm>
                <a:off x="6842329" y="2985645"/>
                <a:ext cx="276158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Curved Connector 41"/>
              <p:cNvCxnSpPr>
                <a:stCxn id="40" idx="1"/>
              </p:cNvCxnSpPr>
              <p:nvPr/>
            </p:nvCxnSpPr>
            <p:spPr bwMode="auto">
              <a:xfrm>
                <a:off x="6383175" y="3413364"/>
                <a:ext cx="229577" cy="426250"/>
              </a:xfrm>
              <a:prstGeom prst="curvedConnector4">
                <a:avLst>
                  <a:gd name="adj1" fmla="val 71795"/>
                  <a:gd name="adj2" fmla="val 50000"/>
                </a:avLst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Curved Connector 42"/>
              <p:cNvCxnSpPr/>
              <p:nvPr/>
            </p:nvCxnSpPr>
            <p:spPr bwMode="auto">
              <a:xfrm flipV="1">
                <a:off x="6612752" y="3516973"/>
                <a:ext cx="604052" cy="322641"/>
              </a:xfrm>
              <a:prstGeom prst="curvedConnector3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>
                <a:endCxn id="38" idx="2"/>
              </p:cNvCxnSpPr>
              <p:nvPr/>
            </p:nvCxnSpPr>
            <p:spPr bwMode="auto">
              <a:xfrm>
                <a:off x="7216804" y="3516973"/>
                <a:ext cx="322556" cy="19864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5" name="Arc 44"/>
              <p:cNvSpPr/>
              <p:nvPr/>
            </p:nvSpPr>
            <p:spPr bwMode="auto">
              <a:xfrm>
                <a:off x="5606519" y="4086343"/>
                <a:ext cx="841746" cy="1459939"/>
              </a:xfrm>
              <a:prstGeom prst="arc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5292080" y="4075088"/>
                <a:ext cx="459154" cy="427718"/>
              </a:xfrm>
              <a:custGeom>
                <a:avLst/>
                <a:gdLst>
                  <a:gd name="connsiteX0" fmla="*/ 0 w 636814"/>
                  <a:gd name="connsiteY0" fmla="*/ 620485 h 620485"/>
                  <a:gd name="connsiteX1" fmla="*/ 359228 w 636814"/>
                  <a:gd name="connsiteY1" fmla="*/ 179614 h 620485"/>
                  <a:gd name="connsiteX2" fmla="*/ 636814 w 636814"/>
                  <a:gd name="connsiteY2" fmla="*/ 0 h 620485"/>
                  <a:gd name="connsiteX3" fmla="*/ 636814 w 636814"/>
                  <a:gd name="connsiteY3" fmla="*/ 0 h 620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6814" h="620485">
                    <a:moveTo>
                      <a:pt x="0" y="620485"/>
                    </a:moveTo>
                    <a:cubicBezTo>
                      <a:pt x="126546" y="451756"/>
                      <a:pt x="253092" y="283028"/>
                      <a:pt x="359228" y="179614"/>
                    </a:cubicBezTo>
                    <a:cubicBezTo>
                      <a:pt x="465364" y="76200"/>
                      <a:pt x="636814" y="0"/>
                      <a:pt x="636814" y="0"/>
                    </a:cubicBezTo>
                    <a:lnTo>
                      <a:pt x="636814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5292080" y="4086343"/>
                <a:ext cx="459154" cy="427719"/>
              </a:xfrm>
              <a:custGeom>
                <a:avLst/>
                <a:gdLst>
                  <a:gd name="connsiteX0" fmla="*/ 636814 w 636814"/>
                  <a:gd name="connsiteY0" fmla="*/ 0 h 620486"/>
                  <a:gd name="connsiteX1" fmla="*/ 0 w 636814"/>
                  <a:gd name="connsiteY1" fmla="*/ 620486 h 620486"/>
                  <a:gd name="connsiteX2" fmla="*/ 0 w 636814"/>
                  <a:gd name="connsiteY2" fmla="*/ 620486 h 620486"/>
                  <a:gd name="connsiteX3" fmla="*/ 0 w 636814"/>
                  <a:gd name="connsiteY3" fmla="*/ 620486 h 62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6814" h="620486">
                    <a:moveTo>
                      <a:pt x="636814" y="0"/>
                    </a:moveTo>
                    <a:lnTo>
                      <a:pt x="0" y="620486"/>
                    </a:lnTo>
                    <a:lnTo>
                      <a:pt x="0" y="620486"/>
                    </a:lnTo>
                    <a:lnTo>
                      <a:pt x="0" y="620486"/>
                    </a:ln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48" name="Straight Connector 47"/>
              <p:cNvCxnSpPr>
                <a:stCxn id="47" idx="0"/>
              </p:cNvCxnSpPr>
              <p:nvPr/>
            </p:nvCxnSpPr>
            <p:spPr bwMode="auto">
              <a:xfrm>
                <a:off x="5751234" y="4086343"/>
                <a:ext cx="276158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Curved Connector 48"/>
              <p:cNvCxnSpPr>
                <a:stCxn id="47" idx="1"/>
              </p:cNvCxnSpPr>
              <p:nvPr/>
            </p:nvCxnSpPr>
            <p:spPr bwMode="auto">
              <a:xfrm>
                <a:off x="5292080" y="4514062"/>
                <a:ext cx="229577" cy="426250"/>
              </a:xfrm>
              <a:prstGeom prst="curvedConnector4">
                <a:avLst>
                  <a:gd name="adj1" fmla="val 71795"/>
                  <a:gd name="adj2" fmla="val 50000"/>
                </a:avLst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Curved Connector 49"/>
              <p:cNvCxnSpPr/>
              <p:nvPr/>
            </p:nvCxnSpPr>
            <p:spPr bwMode="auto">
              <a:xfrm flipV="1">
                <a:off x="5521657" y="4617671"/>
                <a:ext cx="604052" cy="322641"/>
              </a:xfrm>
              <a:prstGeom prst="curvedConnector3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Connector 50"/>
              <p:cNvCxnSpPr>
                <a:endCxn id="45" idx="2"/>
              </p:cNvCxnSpPr>
              <p:nvPr/>
            </p:nvCxnSpPr>
            <p:spPr bwMode="auto">
              <a:xfrm>
                <a:off x="6125709" y="4617671"/>
                <a:ext cx="322556" cy="19864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Straight Connector 51"/>
              <p:cNvCxnSpPr/>
              <p:nvPr/>
            </p:nvCxnSpPr>
            <p:spPr bwMode="auto">
              <a:xfrm flipH="1">
                <a:off x="6437819" y="3664185"/>
                <a:ext cx="1143726" cy="11521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 flipH="1">
                <a:off x="5406868" y="3191359"/>
                <a:ext cx="1143726" cy="11521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 flipH="1">
                <a:off x="5501576" y="3775097"/>
                <a:ext cx="1143726" cy="11521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 flipH="1">
                <a:off x="6286987" y="3182617"/>
                <a:ext cx="1143726" cy="11521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6" name="TextBox 55"/>
            <p:cNvSpPr txBox="1"/>
            <p:nvPr/>
          </p:nvSpPr>
          <p:spPr>
            <a:xfrm>
              <a:off x="4610236" y="5537008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 smtClean="0">
                  <a:solidFill>
                    <a:schemeClr val="tx2"/>
                  </a:solidFill>
                </a:rPr>
                <a:t>X</a:t>
              </a:r>
              <a:endParaRPr lang="en-CA" sz="2400" dirty="0">
                <a:solidFill>
                  <a:schemeClr val="tx2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187624" y="3160932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>
                  <a:solidFill>
                    <a:schemeClr val="tx2"/>
                  </a:solidFill>
                </a:rPr>
                <a:t>Y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060524" y="494116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>
                  <a:solidFill>
                    <a:schemeClr val="tx2"/>
                  </a:solidFill>
                </a:rPr>
                <a:t>Z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4876800" y="1864186"/>
            <a:ext cx="193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tx2"/>
                </a:solidFill>
                <a:latin typeface="Calibri"/>
              </a:rPr>
              <a:t>C</a:t>
            </a:r>
            <a:r>
              <a:rPr lang="en-CA" sz="2400" baseline="-25000" dirty="0">
                <a:solidFill>
                  <a:schemeClr val="tx2"/>
                </a:solidFill>
                <a:latin typeface="Tahoma"/>
              </a:rPr>
              <a:t>Z</a:t>
            </a:r>
            <a:r>
              <a:rPr lang="en-CA" sz="2400" dirty="0" smtClean="0">
                <a:solidFill>
                  <a:schemeClr val="tx2"/>
                </a:solidFill>
              </a:rPr>
              <a:t> </a:t>
            </a:r>
            <a:r>
              <a:rPr lang="en-CA" sz="2400" dirty="0" smtClean="0">
                <a:solidFill>
                  <a:schemeClr val="tx2"/>
                </a:solidFill>
                <a:latin typeface="cmsy10"/>
              </a:rPr>
              <a:t>´</a:t>
            </a:r>
            <a:r>
              <a:rPr lang="en-CA" sz="2400" dirty="0" smtClean="0">
                <a:solidFill>
                  <a:schemeClr val="tx2"/>
                </a:solidFill>
              </a:rPr>
              <a:t> </a:t>
            </a:r>
            <a:r>
              <a:rPr lang="en-CA" sz="2400" dirty="0" smtClean="0">
                <a:solidFill>
                  <a:schemeClr val="tx2"/>
                </a:solidFill>
                <a:latin typeface="Tahoma"/>
              </a:rPr>
              <a:t>C</a:t>
            </a:r>
            <a:r>
              <a:rPr lang="en-CA" sz="2400" baseline="-25000" dirty="0" smtClean="0">
                <a:solidFill>
                  <a:schemeClr val="tx2"/>
                </a:solidFill>
                <a:latin typeface="Tahoma"/>
              </a:rPr>
              <a:t>Z</a:t>
            </a:r>
            <a:r>
              <a:rPr lang="en-CA" sz="2400" dirty="0" smtClean="0">
                <a:solidFill>
                  <a:schemeClr val="tx2"/>
                </a:solidFill>
                <a:latin typeface="Tahoma"/>
              </a:rPr>
              <a:t>(X,Y</a:t>
            </a:r>
            <a:r>
              <a:rPr lang="en-CA" sz="2400" dirty="0" smtClean="0">
                <a:solidFill>
                  <a:schemeClr val="tx2"/>
                </a:solidFill>
              </a:rPr>
              <a:t>)</a:t>
            </a:r>
            <a:endParaRPr lang="en-CA" sz="2400" dirty="0">
              <a:solidFill>
                <a:schemeClr val="tx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73594" y="2440987"/>
            <a:ext cx="193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tx2"/>
                </a:solidFill>
                <a:latin typeface="Calibri"/>
              </a:rPr>
              <a:t>C</a:t>
            </a:r>
            <a:r>
              <a:rPr lang="en-CA" sz="2400" baseline="-25000" dirty="0">
                <a:solidFill>
                  <a:schemeClr val="tx2"/>
                </a:solidFill>
                <a:latin typeface="Tahoma"/>
              </a:rPr>
              <a:t>Y</a:t>
            </a:r>
            <a:r>
              <a:rPr lang="en-CA" sz="2400" dirty="0" smtClean="0">
                <a:solidFill>
                  <a:schemeClr val="tx2"/>
                </a:solidFill>
              </a:rPr>
              <a:t> </a:t>
            </a:r>
            <a:r>
              <a:rPr lang="en-CA" sz="2400" dirty="0" smtClean="0">
                <a:solidFill>
                  <a:schemeClr val="tx2"/>
                </a:solidFill>
                <a:latin typeface="cmsy10"/>
              </a:rPr>
              <a:t>´</a:t>
            </a:r>
            <a:r>
              <a:rPr lang="en-CA" sz="2400" dirty="0" smtClean="0">
                <a:solidFill>
                  <a:schemeClr val="tx2"/>
                </a:solidFill>
              </a:rPr>
              <a:t> </a:t>
            </a:r>
            <a:r>
              <a:rPr lang="en-CA" sz="2400" dirty="0" smtClean="0">
                <a:solidFill>
                  <a:schemeClr val="tx2"/>
                </a:solidFill>
                <a:latin typeface="Tahoma"/>
              </a:rPr>
              <a:t>C</a:t>
            </a:r>
            <a:r>
              <a:rPr lang="en-CA" sz="2400" baseline="-25000" dirty="0" smtClean="0">
                <a:solidFill>
                  <a:schemeClr val="tx2"/>
                </a:solidFill>
                <a:latin typeface="Tahoma"/>
              </a:rPr>
              <a:t>Y</a:t>
            </a:r>
            <a:r>
              <a:rPr lang="en-CA" sz="2400" dirty="0" smtClean="0">
                <a:solidFill>
                  <a:schemeClr val="tx2"/>
                </a:solidFill>
                <a:latin typeface="Tahoma"/>
              </a:rPr>
              <a:t>(X,Z</a:t>
            </a:r>
            <a:r>
              <a:rPr lang="en-CA" sz="2400" dirty="0" smtClean="0">
                <a:solidFill>
                  <a:schemeClr val="tx2"/>
                </a:solidFill>
              </a:rPr>
              <a:t>)</a:t>
            </a:r>
            <a:endParaRPr lang="en-CA" sz="2400" dirty="0">
              <a:solidFill>
                <a:schemeClr val="tx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893310" y="3034833"/>
            <a:ext cx="1898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tx2"/>
                </a:solidFill>
                <a:latin typeface="Calibri"/>
              </a:rPr>
              <a:t>C</a:t>
            </a:r>
            <a:r>
              <a:rPr lang="en-CA" sz="2400" baseline="-25000" dirty="0">
                <a:solidFill>
                  <a:schemeClr val="tx2"/>
                </a:solidFill>
                <a:latin typeface="Tahoma"/>
              </a:rPr>
              <a:t>X</a:t>
            </a:r>
            <a:r>
              <a:rPr lang="en-CA" sz="2400" dirty="0" smtClean="0">
                <a:solidFill>
                  <a:schemeClr val="tx2"/>
                </a:solidFill>
              </a:rPr>
              <a:t> </a:t>
            </a:r>
            <a:r>
              <a:rPr lang="en-CA" sz="2400" dirty="0" smtClean="0">
                <a:solidFill>
                  <a:schemeClr val="tx2"/>
                </a:solidFill>
                <a:latin typeface="cmsy10"/>
              </a:rPr>
              <a:t>´</a:t>
            </a:r>
            <a:r>
              <a:rPr lang="en-CA" sz="2400" dirty="0" smtClean="0">
                <a:solidFill>
                  <a:schemeClr val="tx2"/>
                </a:solidFill>
              </a:rPr>
              <a:t> </a:t>
            </a:r>
            <a:r>
              <a:rPr lang="en-CA" sz="2400" dirty="0" smtClean="0">
                <a:solidFill>
                  <a:schemeClr val="tx2"/>
                </a:solidFill>
                <a:latin typeface="Tahoma"/>
              </a:rPr>
              <a:t>C</a:t>
            </a:r>
            <a:r>
              <a:rPr lang="en-CA" sz="2400" baseline="-25000" dirty="0" smtClean="0">
                <a:solidFill>
                  <a:schemeClr val="tx2"/>
                </a:solidFill>
                <a:latin typeface="Tahoma"/>
              </a:rPr>
              <a:t>X</a:t>
            </a:r>
            <a:r>
              <a:rPr lang="en-CA" sz="2400" dirty="0" smtClean="0">
                <a:solidFill>
                  <a:schemeClr val="tx2"/>
                </a:solidFill>
                <a:latin typeface="Tahoma"/>
              </a:rPr>
              <a:t>(Y,Z</a:t>
            </a:r>
            <a:r>
              <a:rPr lang="en-CA" sz="2400" dirty="0" smtClean="0">
                <a:solidFill>
                  <a:schemeClr val="tx2"/>
                </a:solidFill>
              </a:rPr>
              <a:t>)</a:t>
            </a:r>
            <a:endParaRPr lang="en-CA" sz="2400" dirty="0">
              <a:solidFill>
                <a:schemeClr val="tx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00803" y="4724400"/>
            <a:ext cx="5798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tx2"/>
                </a:solidFill>
              </a:rPr>
              <a:t>C= </a:t>
            </a:r>
            <a:r>
              <a:rPr lang="en-CA" sz="2400" dirty="0" smtClean="0">
                <a:solidFill>
                  <a:schemeClr val="tx2"/>
                </a:solidFill>
                <a:latin typeface="Calibri"/>
              </a:rPr>
              <a:t>C</a:t>
            </a:r>
            <a:r>
              <a:rPr lang="en-CA" sz="2400" baseline="-25000" dirty="0" smtClean="0">
                <a:solidFill>
                  <a:schemeClr val="tx2"/>
                </a:solidFill>
                <a:latin typeface="Tahoma"/>
              </a:rPr>
              <a:t>X</a:t>
            </a:r>
            <a:r>
              <a:rPr lang="en-CA" sz="2400" dirty="0" smtClean="0">
                <a:solidFill>
                  <a:schemeClr val="tx2"/>
                </a:solidFill>
              </a:rPr>
              <a:t> </a:t>
            </a:r>
            <a:r>
              <a:rPr lang="en-CA" sz="2400" dirty="0" smtClean="0">
                <a:solidFill>
                  <a:schemeClr val="tx2"/>
                </a:solidFill>
                <a:latin typeface="cmsy10"/>
              </a:rPr>
              <a:t>Å</a:t>
            </a:r>
            <a:r>
              <a:rPr lang="en-CA" sz="2400" dirty="0" smtClean="0">
                <a:solidFill>
                  <a:schemeClr val="tx2"/>
                </a:solidFill>
              </a:rPr>
              <a:t> </a:t>
            </a:r>
            <a:r>
              <a:rPr lang="en-CA" sz="2400" dirty="0" smtClean="0">
                <a:solidFill>
                  <a:schemeClr val="tx2"/>
                </a:solidFill>
                <a:latin typeface="Calibri"/>
              </a:rPr>
              <a:t>C</a:t>
            </a:r>
            <a:r>
              <a:rPr lang="en-CA" sz="2400" baseline="-25000" dirty="0" smtClean="0">
                <a:solidFill>
                  <a:schemeClr val="tx2"/>
                </a:solidFill>
                <a:latin typeface="Tahoma"/>
              </a:rPr>
              <a:t>Y</a:t>
            </a:r>
            <a:r>
              <a:rPr lang="en-CA" sz="2400" dirty="0" smtClean="0">
                <a:solidFill>
                  <a:schemeClr val="tx2"/>
                </a:solidFill>
              </a:rPr>
              <a:t> </a:t>
            </a:r>
            <a:r>
              <a:rPr lang="en-CA" sz="2400" dirty="0" smtClean="0">
                <a:solidFill>
                  <a:schemeClr val="tx2"/>
                </a:solidFill>
                <a:latin typeface="cmsy10"/>
              </a:rPr>
              <a:t>Å</a:t>
            </a:r>
            <a:r>
              <a:rPr lang="en-CA" sz="2400" dirty="0" smtClean="0">
                <a:solidFill>
                  <a:schemeClr val="tx2"/>
                </a:solidFill>
              </a:rPr>
              <a:t> </a:t>
            </a:r>
            <a:r>
              <a:rPr lang="en-CA" sz="2400" dirty="0" smtClean="0">
                <a:solidFill>
                  <a:schemeClr val="tx2"/>
                </a:solidFill>
                <a:latin typeface="Calibri"/>
              </a:rPr>
              <a:t>C</a:t>
            </a:r>
            <a:r>
              <a:rPr lang="en-CA" sz="2400" baseline="-25000" dirty="0" smtClean="0">
                <a:solidFill>
                  <a:schemeClr val="tx2"/>
                </a:solidFill>
                <a:latin typeface="Tahoma"/>
              </a:rPr>
              <a:t>Z</a:t>
            </a:r>
            <a:r>
              <a:rPr lang="en-CA" sz="2400" dirty="0" smtClean="0">
                <a:solidFill>
                  <a:schemeClr val="tx2"/>
                </a:solidFill>
              </a:rPr>
              <a:t> </a:t>
            </a:r>
            <a:r>
              <a:rPr lang="en-CA" sz="2400" dirty="0" smtClean="0"/>
              <a:t>is a </a:t>
            </a:r>
            <a:r>
              <a:rPr lang="en-CA" sz="2400" dirty="0" smtClean="0">
                <a:solidFill>
                  <a:srgbClr val="FF0000"/>
                </a:solidFill>
              </a:rPr>
              <a:t>cylinder intersection</a:t>
            </a:r>
            <a:r>
              <a:rPr lang="en-CA" sz="2400" dirty="0" smtClean="0"/>
              <a:t>.</a:t>
            </a:r>
            <a:endParaRPr lang="en-CA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13933" y="990600"/>
            <a:ext cx="801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Rectangles , i.e. </a:t>
            </a:r>
            <a:r>
              <a:rPr lang="en-CA" sz="2400" dirty="0" smtClean="0">
                <a:latin typeface="Tahoma"/>
              </a:rPr>
              <a:t>C</a:t>
            </a:r>
            <a:r>
              <a:rPr lang="en-CA" sz="2400" baseline="-25000" dirty="0" smtClean="0">
                <a:latin typeface="Tahoma"/>
              </a:rPr>
              <a:t>1</a:t>
            </a:r>
            <a:r>
              <a:rPr lang="en-CA" sz="2400" dirty="0" smtClean="0">
                <a:latin typeface="Tahoma"/>
              </a:rPr>
              <a:t>(X</a:t>
            </a:r>
            <a:r>
              <a:rPr lang="en-CA" sz="2400" dirty="0" smtClean="0"/>
              <a:t>) </a:t>
            </a:r>
            <a:r>
              <a:rPr lang="en-CA" sz="2400" dirty="0" smtClean="0">
                <a:latin typeface="cmsy10"/>
              </a:rPr>
              <a:t>£</a:t>
            </a:r>
            <a:r>
              <a:rPr lang="en-CA" sz="2400" dirty="0" smtClean="0"/>
              <a:t> </a:t>
            </a:r>
            <a:r>
              <a:rPr lang="en-CA" sz="2400" dirty="0" smtClean="0">
                <a:latin typeface="Tahoma"/>
              </a:rPr>
              <a:t>C</a:t>
            </a:r>
            <a:r>
              <a:rPr lang="en-CA" sz="2400" b="1" baseline="-25000" dirty="0" smtClean="0">
                <a:latin typeface="Tahoma"/>
              </a:rPr>
              <a:t>2</a:t>
            </a:r>
            <a:r>
              <a:rPr lang="en-CA" sz="2400" dirty="0" smtClean="0">
                <a:latin typeface="Tahoma"/>
              </a:rPr>
              <a:t>(Y</a:t>
            </a:r>
            <a:r>
              <a:rPr lang="en-CA" sz="2400" dirty="0" smtClean="0"/>
              <a:t>) </a:t>
            </a:r>
            <a:r>
              <a:rPr lang="en-CA" sz="2400" dirty="0" smtClean="0">
                <a:latin typeface="cmsy10"/>
              </a:rPr>
              <a:t>£</a:t>
            </a:r>
            <a:r>
              <a:rPr lang="en-CA" sz="2400" dirty="0" smtClean="0"/>
              <a:t> </a:t>
            </a:r>
            <a:r>
              <a:rPr lang="en-CA" sz="2400" dirty="0" smtClean="0">
                <a:latin typeface="Tahoma"/>
              </a:rPr>
              <a:t>C</a:t>
            </a:r>
            <a:r>
              <a:rPr lang="en-CA" sz="2400" baseline="-25000" dirty="0" smtClean="0">
                <a:latin typeface="Tahoma"/>
              </a:rPr>
              <a:t>3</a:t>
            </a:r>
            <a:r>
              <a:rPr lang="en-CA" sz="2400" dirty="0" smtClean="0">
                <a:latin typeface="Tahoma"/>
              </a:rPr>
              <a:t>(Z</a:t>
            </a:r>
            <a:r>
              <a:rPr lang="en-CA" sz="2400" dirty="0" smtClean="0"/>
              <a:t>), are </a:t>
            </a:r>
            <a:r>
              <a:rPr lang="en-CA" sz="2400" b="1" dirty="0" smtClean="0">
                <a:solidFill>
                  <a:srgbClr val="FF0000"/>
                </a:solidFill>
              </a:rPr>
              <a:t>very</a:t>
            </a:r>
            <a:r>
              <a:rPr lang="en-CA" sz="2400" dirty="0" smtClean="0"/>
              <a:t> special.</a:t>
            </a:r>
            <a:endParaRPr lang="en-CA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0" y="5307335"/>
            <a:ext cx="9219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Fact:</a:t>
            </a:r>
            <a:r>
              <a:rPr lang="en-CA" sz="2400" dirty="0"/>
              <a:t> A</a:t>
            </a:r>
            <a:r>
              <a:rPr lang="en-CA" sz="2400" dirty="0" smtClean="0"/>
              <a:t> c-bit deterministic protocol partitions inputs into at most </a:t>
            </a:r>
            <a:r>
              <a:rPr lang="en-CA" sz="2400" dirty="0" smtClean="0">
                <a:latin typeface="Tahoma"/>
              </a:rPr>
              <a:t>2</a:t>
            </a:r>
            <a:r>
              <a:rPr lang="en-CA" sz="2400" baseline="30000" dirty="0" smtClean="0">
                <a:latin typeface="Tahoma"/>
              </a:rPr>
              <a:t>c</a:t>
            </a:r>
            <a:r>
              <a:rPr lang="en-CA" sz="2400" dirty="0" smtClean="0"/>
              <a:t> </a:t>
            </a:r>
          </a:p>
          <a:p>
            <a:r>
              <a:rPr lang="en-CA" sz="2400" dirty="0" smtClean="0"/>
              <a:t>monochromatic cylinder intersections.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1338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1524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TexPoint fonts used in EMF. Read the TexPoint manual before you delete this box.: 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115094" y="-3048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/>
              <a:t>        </a:t>
            </a:r>
            <a:r>
              <a:rPr lang="en-US" altLang="en-US" sz="4000" b="1" kern="0" dirty="0" smtClean="0"/>
              <a:t>The Discrepancy Method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791200" y="51054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330866" y="909834"/>
            <a:ext cx="5281639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Discrepancy: </a:t>
            </a:r>
            <a:r>
              <a:rPr lang="en-US" altLang="en-US" sz="2400" dirty="0"/>
              <a:t>For a probability </a:t>
            </a:r>
            <a:r>
              <a:rPr lang="en-US" altLang="en-US" sz="2400" dirty="0" err="1"/>
              <a:t>distr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cmmi10" pitchFamily="34" charset="0"/>
              </a:rPr>
              <a:t>¹</a:t>
            </a:r>
            <a:r>
              <a:rPr lang="en-US" altLang="en-US" sz="2400" dirty="0"/>
              <a:t>,</a:t>
            </a:r>
            <a:endParaRPr lang="en-US" altLang="en-US" sz="2400" dirty="0">
              <a:solidFill>
                <a:srgbClr val="CC3300"/>
              </a:solidFill>
              <a:latin typeface="cmmi10" pitchFamily="34" charset="0"/>
            </a:endParaRPr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2486025" y="1369367"/>
            <a:ext cx="62065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| </a:t>
            </a:r>
            <a:r>
              <a:rPr lang="en-US" altLang="en-US" sz="2400" dirty="0" smtClean="0">
                <a:latin typeface="cmmi10"/>
              </a:rPr>
              <a:t>¹</a:t>
            </a:r>
            <a:r>
              <a:rPr lang="en-US" altLang="en-US" sz="2400" dirty="0" smtClean="0"/>
              <a:t>-wt </a:t>
            </a:r>
            <a:r>
              <a:rPr lang="en-US" altLang="en-US" sz="2400" dirty="0"/>
              <a:t>of </a:t>
            </a:r>
            <a:r>
              <a:rPr lang="en-US" altLang="en-US" sz="2400" dirty="0" smtClean="0">
                <a:latin typeface="cmmi10" pitchFamily="34" charset="0"/>
              </a:rPr>
              <a:t>f</a:t>
            </a:r>
            <a:r>
              <a:rPr lang="en-US" altLang="en-US" sz="2400" baseline="30000" dirty="0" smtClean="0"/>
              <a:t>-1</a:t>
            </a:r>
            <a:r>
              <a:rPr lang="en-US" altLang="en-US" sz="2400" dirty="0" smtClean="0"/>
              <a:t>(1) in </a:t>
            </a:r>
            <a:r>
              <a:rPr lang="en-US" altLang="en-US" sz="2400" dirty="0" smtClean="0">
                <a:latin typeface="cmmi10"/>
              </a:rPr>
              <a:t>C</a:t>
            </a:r>
            <a:r>
              <a:rPr lang="en-US" altLang="en-US" sz="2400" dirty="0" smtClean="0"/>
              <a:t>  </a:t>
            </a:r>
            <a:r>
              <a:rPr lang="en-US" altLang="en-US" sz="2400" dirty="0"/>
              <a:t>– </a:t>
            </a:r>
            <a:r>
              <a:rPr lang="en-US" altLang="en-US" sz="2400" dirty="0" smtClean="0">
                <a:latin typeface="cmmi10"/>
              </a:rPr>
              <a:t>¹</a:t>
            </a:r>
            <a:r>
              <a:rPr lang="en-US" altLang="en-US" sz="2400" dirty="0" smtClean="0"/>
              <a:t>-wt </a:t>
            </a:r>
            <a:r>
              <a:rPr lang="en-US" altLang="en-US" sz="2400" dirty="0"/>
              <a:t>of </a:t>
            </a:r>
            <a:r>
              <a:rPr lang="en-US" altLang="en-US" sz="2400" dirty="0">
                <a:latin typeface="cmmi10" pitchFamily="34" charset="0"/>
              </a:rPr>
              <a:t>f</a:t>
            </a:r>
            <a:r>
              <a:rPr lang="en-US" altLang="en-US" sz="2400" baseline="30000" dirty="0"/>
              <a:t>-1</a:t>
            </a:r>
            <a:r>
              <a:rPr lang="en-US" altLang="en-US" sz="2400" dirty="0" smtClean="0"/>
              <a:t>(-1</a:t>
            </a:r>
            <a:r>
              <a:rPr lang="en-US" altLang="en-US" sz="2400" dirty="0"/>
              <a:t>) </a:t>
            </a:r>
            <a:r>
              <a:rPr lang="en-US" altLang="en-US" sz="2400" dirty="0" smtClean="0"/>
              <a:t>in </a:t>
            </a:r>
            <a:r>
              <a:rPr lang="en-US" altLang="en-US" sz="2400" dirty="0" smtClean="0">
                <a:latin typeface="cmmi10"/>
              </a:rPr>
              <a:t>C</a:t>
            </a:r>
            <a:r>
              <a:rPr lang="en-US" altLang="en-US" sz="2400" dirty="0" smtClean="0"/>
              <a:t>  </a:t>
            </a:r>
            <a:r>
              <a:rPr lang="en-US" altLang="en-US" sz="2400" dirty="0"/>
              <a:t>|</a:t>
            </a:r>
          </a:p>
        </p:txBody>
      </p:sp>
      <p:sp>
        <p:nvSpPr>
          <p:cNvPr id="65" name="Text Box 6"/>
          <p:cNvSpPr txBox="1">
            <a:spLocks noChangeArrowheads="1"/>
          </p:cNvSpPr>
          <p:nvPr/>
        </p:nvSpPr>
        <p:spPr bwMode="auto">
          <a:xfrm>
            <a:off x="657225" y="1369367"/>
            <a:ext cx="19688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latin typeface="cmmi10" pitchFamily="34" charset="0"/>
              </a:rPr>
              <a:t>disc</a:t>
            </a:r>
            <a:r>
              <a:rPr lang="en-US" altLang="en-US" sz="2400" baseline="-25000" dirty="0" smtClean="0">
                <a:latin typeface="cmmi10" pitchFamily="34" charset="0"/>
              </a:rPr>
              <a:t>¹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>
                <a:latin typeface="cmmi10" pitchFamily="34" charset="0"/>
              </a:rPr>
              <a:t>f</a:t>
            </a:r>
            <a:r>
              <a:rPr lang="en-US" altLang="en-US" sz="2400" dirty="0" err="1" smtClean="0"/>
              <a:t>,</a:t>
            </a:r>
            <a:r>
              <a:rPr lang="en-US" altLang="en-US" sz="2400" dirty="0" err="1" smtClean="0">
                <a:latin typeface="cmmi10"/>
              </a:rPr>
              <a:t>C</a:t>
            </a:r>
            <a:r>
              <a:rPr lang="en-US" altLang="en-US" sz="2400" dirty="0" smtClean="0"/>
              <a:t>) = </a:t>
            </a:r>
            <a:endParaRPr lang="en-US" altLang="en-US" sz="2400" baseline="-25000" dirty="0">
              <a:latin typeface="msbm10" pitchFamily="34" charset="0"/>
            </a:endParaRPr>
          </a:p>
        </p:txBody>
      </p:sp>
      <p:sp>
        <p:nvSpPr>
          <p:cNvPr id="66" name="Text Box 6"/>
          <p:cNvSpPr txBox="1">
            <a:spLocks noChangeArrowheads="1"/>
          </p:cNvSpPr>
          <p:nvPr/>
        </p:nvSpPr>
        <p:spPr bwMode="auto">
          <a:xfrm>
            <a:off x="657225" y="2235546"/>
            <a:ext cx="23743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latin typeface="cmmi10" pitchFamily="34" charset="0"/>
              </a:rPr>
              <a:t>disc</a:t>
            </a:r>
            <a:r>
              <a:rPr lang="en-US" altLang="en-US" sz="2400" baseline="-25000" dirty="0" smtClean="0">
                <a:latin typeface="cmmi10" pitchFamily="34" charset="0"/>
              </a:rPr>
              <a:t>¹</a:t>
            </a:r>
            <a:r>
              <a:rPr lang="en-US" altLang="en-US" sz="2400" dirty="0" smtClean="0"/>
              <a:t>(</a:t>
            </a:r>
            <a:r>
              <a:rPr lang="en-US" altLang="en-US" sz="2400" dirty="0" smtClean="0">
                <a:latin typeface="cmmi10" pitchFamily="34" charset="0"/>
              </a:rPr>
              <a:t>f</a:t>
            </a:r>
            <a:r>
              <a:rPr lang="en-US" altLang="en-US" sz="2400" dirty="0" smtClean="0"/>
              <a:t>) = </a:t>
            </a:r>
            <a:r>
              <a:rPr lang="en-US" altLang="en-US" sz="2400" dirty="0" err="1" smtClean="0"/>
              <a:t>max</a:t>
            </a:r>
            <a:r>
              <a:rPr lang="en-US" altLang="en-US" sz="2400" baseline="-25000" dirty="0" err="1" smtClean="0">
                <a:latin typeface="cmmi10"/>
              </a:rPr>
              <a:t>C</a:t>
            </a:r>
            <a:endParaRPr lang="en-US" altLang="en-US" sz="2400" baseline="-25000" dirty="0">
              <a:latin typeface="msbm10" pitchFamily="34" charset="0"/>
            </a:endParaRPr>
          </a:p>
        </p:txBody>
      </p:sp>
      <p:sp>
        <p:nvSpPr>
          <p:cNvPr id="67" name="Text Box 6"/>
          <p:cNvSpPr txBox="1">
            <a:spLocks noChangeArrowheads="1"/>
          </p:cNvSpPr>
          <p:nvPr/>
        </p:nvSpPr>
        <p:spPr bwMode="auto">
          <a:xfrm>
            <a:off x="2895600" y="2247303"/>
            <a:ext cx="17411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latin typeface="cmmi10" pitchFamily="34" charset="0"/>
              </a:rPr>
              <a:t>disc</a:t>
            </a:r>
            <a:r>
              <a:rPr lang="en-US" altLang="en-US" sz="2400" baseline="-25000" dirty="0" smtClean="0">
                <a:latin typeface="cmmi10" pitchFamily="34" charset="0"/>
              </a:rPr>
              <a:t>¹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>
                <a:latin typeface="cmmi10" pitchFamily="34" charset="0"/>
              </a:rPr>
              <a:t>f</a:t>
            </a:r>
            <a:r>
              <a:rPr lang="en-US" altLang="en-US" sz="2400" dirty="0" err="1" smtClean="0"/>
              <a:t>,</a:t>
            </a:r>
            <a:r>
              <a:rPr lang="en-US" altLang="en-US" sz="2400" dirty="0" err="1" smtClean="0">
                <a:latin typeface="cmmi10"/>
              </a:rPr>
              <a:t>C</a:t>
            </a:r>
            <a:r>
              <a:rPr lang="en-US" altLang="en-US" sz="2400" dirty="0" smtClean="0"/>
              <a:t>). </a:t>
            </a:r>
            <a:endParaRPr lang="en-US" altLang="en-US" sz="2400" baseline="-25000" dirty="0">
              <a:latin typeface="msbm1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866" y="5309476"/>
            <a:ext cx="3126305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Discrepancy Method: </a:t>
            </a:r>
            <a:endParaRPr lang="en-US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57225" y="324918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mmi10"/>
              </a:rPr>
              <a:t>¦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´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Tahoma"/>
              </a:rPr>
              <a:t>C</a:t>
            </a:r>
            <a:r>
              <a:rPr lang="en-US" sz="2800" baseline="-25000" dirty="0" smtClean="0">
                <a:latin typeface="Tahoma"/>
              </a:rPr>
              <a:t>1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[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Tahoma"/>
              </a:rPr>
              <a:t>C</a:t>
            </a:r>
            <a:r>
              <a:rPr lang="en-US" sz="2800" baseline="-25000" dirty="0" smtClean="0">
                <a:latin typeface="Tahoma"/>
              </a:rPr>
              <a:t>2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[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MT Extra"/>
                <a:sym typeface="MT Extra"/>
              </a:rPr>
              <a:t>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[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Tahoma"/>
              </a:rPr>
              <a:t>C</a:t>
            </a:r>
            <a:r>
              <a:rPr lang="en-US" sz="2800" baseline="-25000" dirty="0" smtClean="0">
                <a:latin typeface="Tahoma"/>
              </a:rPr>
              <a:t>t</a:t>
            </a:r>
            <a:endParaRPr lang="en-US" sz="2800" baseline="-25000" dirty="0">
              <a:latin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4524" y="3339184"/>
            <a:ext cx="2336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Adv</a:t>
            </a:r>
            <a:r>
              <a:rPr lang="en-US" dirty="0" smtClean="0"/>
              <a:t> in </a:t>
            </a:r>
            <a:r>
              <a:rPr lang="en-US" dirty="0" smtClean="0">
                <a:latin typeface="Tahoma"/>
              </a:rPr>
              <a:t>C</a:t>
            </a:r>
            <a:r>
              <a:rPr lang="en-US" baseline="-25000" dirty="0" smtClean="0">
                <a:latin typeface="Tahoma"/>
              </a:rPr>
              <a:t>i</a:t>
            </a:r>
            <a:r>
              <a:rPr lang="en-US" dirty="0" smtClean="0"/>
              <a:t> = </a:t>
            </a:r>
            <a:r>
              <a:rPr lang="en-US" dirty="0" smtClean="0">
                <a:latin typeface="Tahoma"/>
              </a:rPr>
              <a:t>disc</a:t>
            </a:r>
            <a:r>
              <a:rPr lang="en-US" baseline="-25000" dirty="0" smtClean="0">
                <a:latin typeface="cmmi10"/>
              </a:rPr>
              <a:t>¹</a:t>
            </a:r>
            <a:r>
              <a:rPr lang="en-US" dirty="0" smtClean="0">
                <a:latin typeface="Tahoma"/>
              </a:rPr>
              <a:t>(</a:t>
            </a:r>
            <a:r>
              <a:rPr lang="en-US" dirty="0" err="1" smtClean="0">
                <a:latin typeface="Tahoma"/>
              </a:rPr>
              <a:t>f,C</a:t>
            </a:r>
            <a:r>
              <a:rPr lang="en-US" baseline="-25000" dirty="0" err="1" smtClean="0">
                <a:latin typeface="Tahoma"/>
              </a:rPr>
              <a:t>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13574" y="3718249"/>
            <a:ext cx="1751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</a:t>
            </a:r>
            <a:r>
              <a:rPr lang="en-US" dirty="0" err="1" smtClean="0"/>
              <a:t>Adv</a:t>
            </a:r>
            <a:r>
              <a:rPr lang="en-US" dirty="0" smtClean="0"/>
              <a:t> = 2</a:t>
            </a:r>
            <a:r>
              <a:rPr lang="en-US" dirty="0" smtClean="0">
                <a:latin typeface="cmmi10"/>
              </a:rPr>
              <a:t>²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6038850" y="4102701"/>
            <a:ext cx="174724" cy="1002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6107343" y="4441255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Union bound</a:t>
            </a:r>
            <a:endParaRPr lang="en-US" sz="1600" dirty="0">
              <a:solidFill>
                <a:srgbClr val="0033C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615" y="5288756"/>
            <a:ext cx="2458334" cy="4326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5105399"/>
            <a:ext cx="2266950" cy="8179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65952" y="5705496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Yao’s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method </a:t>
            </a:r>
            <a:endParaRPr lang="en-US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4" grpId="0"/>
      <p:bldP spid="65" grpId="0"/>
      <p:bldP spid="66" grpId="0"/>
      <p:bldP spid="67" grpId="0"/>
      <p:bldP spid="4" grpId="0"/>
      <p:bldP spid="5" grpId="0"/>
      <p:bldP spid="1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TexPoint fonts used in EMF. </a:t>
            </a:r>
          </a:p>
          <a:p>
            <a:r>
              <a:rPr lang="en-US" altLang="en-US"/>
              <a:t>Read the TexPoint manual before you delete this box.: </a:t>
            </a:r>
            <a:r>
              <a:rPr lang="en-US" altLang="en-US">
                <a:latin typeface="cmr10" pitchFamily="34" charset="0"/>
              </a:rPr>
              <a:t>A</a:t>
            </a:r>
            <a:r>
              <a:rPr lang="en-US" altLang="en-US">
                <a:latin typeface="cmmi7" pitchFamily="34" charset="0"/>
              </a:rPr>
              <a:t>A</a:t>
            </a:r>
            <a:r>
              <a:rPr lang="en-US" altLang="en-US">
                <a:latin typeface="cmr7" pitchFamily="34" charset="0"/>
              </a:rPr>
              <a:t>A</a:t>
            </a:r>
            <a:r>
              <a:rPr lang="en-US" altLang="en-US">
                <a:latin typeface="cmmi10" pitchFamily="34" charset="0"/>
              </a:rPr>
              <a:t>A</a:t>
            </a:r>
            <a:r>
              <a:rPr lang="en-US" altLang="en-US">
                <a:latin typeface="cmsy10" pitchFamily="34" charset="0"/>
              </a:rPr>
              <a:t>A</a:t>
            </a:r>
            <a:r>
              <a:rPr lang="en-US" altLang="en-US">
                <a:latin typeface="cmex10" pitchFamily="34" charset="0"/>
              </a:rPr>
              <a:t>A</a:t>
            </a:r>
            <a:r>
              <a:rPr lang="en-US" altLang="en-US">
                <a:latin typeface="cmmi5" pitchFamily="34" charset="0"/>
              </a:rPr>
              <a:t>A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15094" y="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       </a:t>
            </a:r>
            <a:r>
              <a:rPr lang="en-US" altLang="en-US" sz="4000" b="1" dirty="0" smtClean="0"/>
              <a:t>Easy Functions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161131" y="3343244"/>
            <a:ext cx="132238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110111001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1937883" y="4532312"/>
            <a:ext cx="865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Alice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6948264" y="3397414"/>
            <a:ext cx="144016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001111111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4223092" y="2555709"/>
            <a:ext cx="1053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</a:rPr>
              <a:t>0 (</a:t>
            </a:r>
            <a:r>
              <a:rPr lang="fr-FR" dirty="0" err="1" smtClean="0">
                <a:solidFill>
                  <a:schemeClr val="tx2"/>
                </a:solidFill>
              </a:rPr>
              <a:t>Even</a:t>
            </a:r>
            <a:r>
              <a:rPr lang="fr-FR" dirty="0" smtClean="0">
                <a:solidFill>
                  <a:srgbClr val="000000"/>
                </a:solidFill>
              </a:rPr>
              <a:t>)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7543800" y="2498270"/>
            <a:ext cx="1060648" cy="778329"/>
          </a:xfrm>
          <a:custGeom>
            <a:avLst/>
            <a:gdLst>
              <a:gd name="connsiteX0" fmla="*/ 0 w 440871"/>
              <a:gd name="connsiteY0" fmla="*/ 277586 h 277586"/>
              <a:gd name="connsiteX1" fmla="*/ 310243 w 440871"/>
              <a:gd name="connsiteY1" fmla="*/ 65315 h 277586"/>
              <a:gd name="connsiteX2" fmla="*/ 326571 w 440871"/>
              <a:gd name="connsiteY2" fmla="*/ 65315 h 277586"/>
              <a:gd name="connsiteX3" fmla="*/ 440871 w 440871"/>
              <a:gd name="connsiteY3" fmla="*/ 0 h 27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871" h="277586">
                <a:moveTo>
                  <a:pt x="0" y="277586"/>
                </a:moveTo>
                <a:lnTo>
                  <a:pt x="310243" y="65315"/>
                </a:lnTo>
                <a:cubicBezTo>
                  <a:pt x="364672" y="29936"/>
                  <a:pt x="304800" y="76201"/>
                  <a:pt x="326571" y="65315"/>
                </a:cubicBezTo>
                <a:cubicBezTo>
                  <a:pt x="348342" y="54429"/>
                  <a:pt x="394606" y="27214"/>
                  <a:pt x="44087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259633" y="1838041"/>
            <a:ext cx="2160240" cy="2621970"/>
            <a:chOff x="1645917" y="2150005"/>
            <a:chExt cx="1627333" cy="1888595"/>
          </a:xfrm>
        </p:grpSpPr>
        <p:sp>
          <p:nvSpPr>
            <p:cNvPr id="35" name="AutoShape 4"/>
            <p:cNvSpPr>
              <a:spLocks noChangeArrowheads="1"/>
            </p:cNvSpPr>
            <p:nvPr/>
          </p:nvSpPr>
          <p:spPr bwMode="auto">
            <a:xfrm>
              <a:off x="2057400" y="2438400"/>
              <a:ext cx="685800" cy="609600"/>
            </a:xfrm>
            <a:prstGeom prst="smileyFace">
              <a:avLst>
                <a:gd name="adj" fmla="val 465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36" name="Line 5"/>
            <p:cNvSpPr>
              <a:spLocks noChangeShapeType="1"/>
            </p:cNvSpPr>
            <p:nvPr/>
          </p:nvSpPr>
          <p:spPr bwMode="auto">
            <a:xfrm>
              <a:off x="2438400" y="3048000"/>
              <a:ext cx="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auto">
            <a:xfrm flipH="1">
              <a:off x="2057400" y="3657600"/>
              <a:ext cx="3810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38" name="Line 7"/>
            <p:cNvSpPr>
              <a:spLocks noChangeShapeType="1"/>
            </p:cNvSpPr>
            <p:nvPr/>
          </p:nvSpPr>
          <p:spPr bwMode="auto">
            <a:xfrm>
              <a:off x="2438400" y="3657600"/>
              <a:ext cx="3810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 flipH="1">
              <a:off x="2209800" y="3276600"/>
              <a:ext cx="2286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40" name="Line 9"/>
            <p:cNvSpPr>
              <a:spLocks noChangeShapeType="1"/>
            </p:cNvSpPr>
            <p:nvPr/>
          </p:nvSpPr>
          <p:spPr bwMode="auto">
            <a:xfrm>
              <a:off x="2438400" y="3276600"/>
              <a:ext cx="2286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2628900" y="2322064"/>
              <a:ext cx="450500" cy="617940"/>
            </a:xfrm>
            <a:custGeom>
              <a:avLst/>
              <a:gdLst>
                <a:gd name="connsiteX0" fmla="*/ 25668 w 450500"/>
                <a:gd name="connsiteY0" fmla="*/ 143550 h 617940"/>
                <a:gd name="connsiteX1" fmla="*/ 90983 w 450500"/>
                <a:gd name="connsiteY1" fmla="*/ 29250 h 617940"/>
                <a:gd name="connsiteX2" fmla="*/ 450211 w 450500"/>
                <a:gd name="connsiteY2" fmla="*/ 617079 h 617940"/>
                <a:gd name="connsiteX3" fmla="*/ 25668 w 450500"/>
                <a:gd name="connsiteY3" fmla="*/ 143550 h 61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500" h="617940">
                  <a:moveTo>
                    <a:pt x="25668" y="143550"/>
                  </a:moveTo>
                  <a:cubicBezTo>
                    <a:pt x="-34203" y="45578"/>
                    <a:pt x="20226" y="-49671"/>
                    <a:pt x="90983" y="29250"/>
                  </a:cubicBezTo>
                  <a:cubicBezTo>
                    <a:pt x="161740" y="108171"/>
                    <a:pt x="461097" y="595308"/>
                    <a:pt x="450211" y="617079"/>
                  </a:cubicBezTo>
                  <a:cubicBezTo>
                    <a:pt x="439325" y="638850"/>
                    <a:pt x="85539" y="241522"/>
                    <a:pt x="25668" y="143550"/>
                  </a:cubicBezTo>
                  <a:close/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2605750" y="2313036"/>
              <a:ext cx="392333" cy="603689"/>
            </a:xfrm>
            <a:custGeom>
              <a:avLst/>
              <a:gdLst>
                <a:gd name="connsiteX0" fmla="*/ 0 w 392333"/>
                <a:gd name="connsiteY0" fmla="*/ 113832 h 603689"/>
                <a:gd name="connsiteX1" fmla="*/ 244929 w 392333"/>
                <a:gd name="connsiteY1" fmla="*/ 15861 h 603689"/>
                <a:gd name="connsiteX2" fmla="*/ 391886 w 392333"/>
                <a:gd name="connsiteY2" fmla="*/ 407747 h 603689"/>
                <a:gd name="connsiteX3" fmla="*/ 293914 w 392333"/>
                <a:gd name="connsiteY3" fmla="*/ 603689 h 603689"/>
                <a:gd name="connsiteX4" fmla="*/ 293914 w 392333"/>
                <a:gd name="connsiteY4" fmla="*/ 603689 h 60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333" h="603689">
                  <a:moveTo>
                    <a:pt x="0" y="113832"/>
                  </a:moveTo>
                  <a:cubicBezTo>
                    <a:pt x="89807" y="40353"/>
                    <a:pt x="179615" y="-33125"/>
                    <a:pt x="244929" y="15861"/>
                  </a:cubicBezTo>
                  <a:cubicBezTo>
                    <a:pt x="310243" y="64847"/>
                    <a:pt x="383722" y="309776"/>
                    <a:pt x="391886" y="407747"/>
                  </a:cubicBezTo>
                  <a:cubicBezTo>
                    <a:pt x="400050" y="505718"/>
                    <a:pt x="293914" y="603689"/>
                    <a:pt x="293914" y="603689"/>
                  </a:cubicBezTo>
                  <a:lnTo>
                    <a:pt x="293914" y="603689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2726871" y="2527448"/>
              <a:ext cx="150093" cy="512561"/>
            </a:xfrm>
            <a:custGeom>
              <a:avLst/>
              <a:gdLst>
                <a:gd name="connsiteX0" fmla="*/ 0 w 150093"/>
                <a:gd name="connsiteY0" fmla="*/ 36138 h 512561"/>
                <a:gd name="connsiteX1" fmla="*/ 114300 w 150093"/>
                <a:gd name="connsiteY1" fmla="*/ 36138 h 512561"/>
                <a:gd name="connsiteX2" fmla="*/ 146958 w 150093"/>
                <a:gd name="connsiteY2" fmla="*/ 411695 h 512561"/>
                <a:gd name="connsiteX3" fmla="*/ 48986 w 150093"/>
                <a:gd name="connsiteY3" fmla="*/ 509666 h 512561"/>
                <a:gd name="connsiteX4" fmla="*/ 114300 w 150093"/>
                <a:gd name="connsiteY4" fmla="*/ 477009 h 51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93" h="512561">
                  <a:moveTo>
                    <a:pt x="0" y="36138"/>
                  </a:moveTo>
                  <a:cubicBezTo>
                    <a:pt x="44903" y="4841"/>
                    <a:pt x="89807" y="-26455"/>
                    <a:pt x="114300" y="36138"/>
                  </a:cubicBezTo>
                  <a:cubicBezTo>
                    <a:pt x="138793" y="98731"/>
                    <a:pt x="157844" y="332774"/>
                    <a:pt x="146958" y="411695"/>
                  </a:cubicBezTo>
                  <a:cubicBezTo>
                    <a:pt x="136072" y="490616"/>
                    <a:pt x="54429" y="498780"/>
                    <a:pt x="48986" y="509666"/>
                  </a:cubicBezTo>
                  <a:cubicBezTo>
                    <a:pt x="43543" y="520552"/>
                    <a:pt x="78921" y="498780"/>
                    <a:pt x="114300" y="47700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2435050" y="2197279"/>
              <a:ext cx="838200" cy="690155"/>
            </a:xfrm>
            <a:custGeom>
              <a:avLst/>
              <a:gdLst>
                <a:gd name="connsiteX0" fmla="*/ 0 w 517410"/>
                <a:gd name="connsiteY0" fmla="*/ 320009 h 1205608"/>
                <a:gd name="connsiteX1" fmla="*/ 293914 w 517410"/>
                <a:gd name="connsiteY1" fmla="*/ 42423 h 1205608"/>
                <a:gd name="connsiteX2" fmla="*/ 506185 w 517410"/>
                <a:gd name="connsiteY2" fmla="*/ 1120109 h 1205608"/>
                <a:gd name="connsiteX3" fmla="*/ 489857 w 517410"/>
                <a:gd name="connsiteY3" fmla="*/ 1136438 h 1205608"/>
                <a:gd name="connsiteX4" fmla="*/ 489857 w 517410"/>
                <a:gd name="connsiteY4" fmla="*/ 1136438 h 120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410" h="1205608">
                  <a:moveTo>
                    <a:pt x="0" y="320009"/>
                  </a:moveTo>
                  <a:cubicBezTo>
                    <a:pt x="104775" y="114541"/>
                    <a:pt x="209550" y="-90927"/>
                    <a:pt x="293914" y="42423"/>
                  </a:cubicBezTo>
                  <a:cubicBezTo>
                    <a:pt x="378278" y="175773"/>
                    <a:pt x="473528" y="937773"/>
                    <a:pt x="506185" y="1120109"/>
                  </a:cubicBezTo>
                  <a:cubicBezTo>
                    <a:pt x="538842" y="1302445"/>
                    <a:pt x="489857" y="1136438"/>
                    <a:pt x="489857" y="1136438"/>
                  </a:cubicBezTo>
                  <a:lnTo>
                    <a:pt x="489857" y="1136438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1645917" y="2150005"/>
              <a:ext cx="689070" cy="890003"/>
            </a:xfrm>
            <a:custGeom>
              <a:avLst/>
              <a:gdLst>
                <a:gd name="connsiteX0" fmla="*/ 521163 w 521163"/>
                <a:gd name="connsiteY0" fmla="*/ 201308 h 701886"/>
                <a:gd name="connsiteX1" fmla="*/ 259906 w 521163"/>
                <a:gd name="connsiteY1" fmla="*/ 21694 h 701886"/>
                <a:gd name="connsiteX2" fmla="*/ 14977 w 521163"/>
                <a:gd name="connsiteY2" fmla="*/ 642180 h 701886"/>
                <a:gd name="connsiteX3" fmla="*/ 47634 w 521163"/>
                <a:gd name="connsiteY3" fmla="*/ 642180 h 70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163" h="701886">
                  <a:moveTo>
                    <a:pt x="521163" y="201308"/>
                  </a:moveTo>
                  <a:cubicBezTo>
                    <a:pt x="432716" y="74761"/>
                    <a:pt x="344270" y="-51785"/>
                    <a:pt x="259906" y="21694"/>
                  </a:cubicBezTo>
                  <a:cubicBezTo>
                    <a:pt x="175542" y="95173"/>
                    <a:pt x="50356" y="538766"/>
                    <a:pt x="14977" y="642180"/>
                  </a:cubicBezTo>
                  <a:cubicBezTo>
                    <a:pt x="-20402" y="745594"/>
                    <a:pt x="13616" y="693887"/>
                    <a:pt x="47634" y="64218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1818117" y="2355022"/>
              <a:ext cx="473326" cy="552023"/>
            </a:xfrm>
            <a:custGeom>
              <a:avLst/>
              <a:gdLst>
                <a:gd name="connsiteX0" fmla="*/ 331278 w 331278"/>
                <a:gd name="connsiteY0" fmla="*/ 97431 h 554631"/>
                <a:gd name="connsiteX1" fmla="*/ 184321 w 331278"/>
                <a:gd name="connsiteY1" fmla="*/ 15788 h 554631"/>
                <a:gd name="connsiteX2" fmla="*/ 4707 w 331278"/>
                <a:gd name="connsiteY2" fmla="*/ 375017 h 554631"/>
                <a:gd name="connsiteX3" fmla="*/ 70021 w 331278"/>
                <a:gd name="connsiteY3" fmla="*/ 554631 h 55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278" h="554631">
                  <a:moveTo>
                    <a:pt x="331278" y="97431"/>
                  </a:moveTo>
                  <a:cubicBezTo>
                    <a:pt x="285013" y="33477"/>
                    <a:pt x="238749" y="-30476"/>
                    <a:pt x="184321" y="15788"/>
                  </a:cubicBezTo>
                  <a:cubicBezTo>
                    <a:pt x="129892" y="62052"/>
                    <a:pt x="23757" y="285210"/>
                    <a:pt x="4707" y="375017"/>
                  </a:cubicBezTo>
                  <a:cubicBezTo>
                    <a:pt x="-14343" y="464824"/>
                    <a:pt x="27839" y="509727"/>
                    <a:pt x="70021" y="554631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1992085" y="2484256"/>
              <a:ext cx="97972" cy="598944"/>
            </a:xfrm>
            <a:custGeom>
              <a:avLst/>
              <a:gdLst>
                <a:gd name="connsiteX0" fmla="*/ 97972 w 97972"/>
                <a:gd name="connsiteY0" fmla="*/ 76430 h 598944"/>
                <a:gd name="connsiteX1" fmla="*/ 32658 w 97972"/>
                <a:gd name="connsiteY1" fmla="*/ 43772 h 598944"/>
                <a:gd name="connsiteX2" fmla="*/ 0 w 97972"/>
                <a:gd name="connsiteY2" fmla="*/ 598944 h 598944"/>
                <a:gd name="connsiteX3" fmla="*/ 0 w 97972"/>
                <a:gd name="connsiteY3" fmla="*/ 598944 h 59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972" h="598944">
                  <a:moveTo>
                    <a:pt x="97972" y="76430"/>
                  </a:moveTo>
                  <a:cubicBezTo>
                    <a:pt x="73479" y="16558"/>
                    <a:pt x="48987" y="-43314"/>
                    <a:pt x="32658" y="43772"/>
                  </a:cubicBezTo>
                  <a:cubicBezTo>
                    <a:pt x="16329" y="130858"/>
                    <a:pt x="0" y="598944"/>
                    <a:pt x="0" y="598944"/>
                  </a:cubicBezTo>
                  <a:lnTo>
                    <a:pt x="0" y="598944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>
              <a:off x="2400300" y="2732087"/>
              <a:ext cx="0" cy="15534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9" name="Group 48"/>
          <p:cNvGrpSpPr/>
          <p:nvPr/>
        </p:nvGrpSpPr>
        <p:grpSpPr>
          <a:xfrm>
            <a:off x="5562601" y="1772816"/>
            <a:ext cx="1428054" cy="3179207"/>
            <a:chOff x="5562600" y="2150005"/>
            <a:chExt cx="1009043" cy="2304271"/>
          </a:xfrm>
        </p:grpSpPr>
        <p:sp>
          <p:nvSpPr>
            <p:cNvPr id="50" name="AutoShape 13"/>
            <p:cNvSpPr>
              <a:spLocks noChangeArrowheads="1"/>
            </p:cNvSpPr>
            <p:nvPr/>
          </p:nvSpPr>
          <p:spPr bwMode="auto">
            <a:xfrm>
              <a:off x="5715000" y="2438400"/>
              <a:ext cx="685800" cy="609600"/>
            </a:xfrm>
            <a:prstGeom prst="smileyFace">
              <a:avLst>
                <a:gd name="adj" fmla="val 465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6096000" y="3048000"/>
              <a:ext cx="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52" name="Line 15"/>
            <p:cNvSpPr>
              <a:spLocks noChangeShapeType="1"/>
            </p:cNvSpPr>
            <p:nvPr/>
          </p:nvSpPr>
          <p:spPr bwMode="auto">
            <a:xfrm flipH="1">
              <a:off x="5715000" y="3657600"/>
              <a:ext cx="3810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53" name="Line 16"/>
            <p:cNvSpPr>
              <a:spLocks noChangeShapeType="1"/>
            </p:cNvSpPr>
            <p:nvPr/>
          </p:nvSpPr>
          <p:spPr bwMode="auto">
            <a:xfrm>
              <a:off x="6096000" y="3657600"/>
              <a:ext cx="3810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54" name="Line 17"/>
            <p:cNvSpPr>
              <a:spLocks noChangeShapeType="1"/>
            </p:cNvSpPr>
            <p:nvPr/>
          </p:nvSpPr>
          <p:spPr bwMode="auto">
            <a:xfrm flipH="1">
              <a:off x="5867400" y="3276600"/>
              <a:ext cx="2286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6096000" y="3276600"/>
              <a:ext cx="2286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56" name="Text Box 20"/>
            <p:cNvSpPr txBox="1">
              <a:spLocks noChangeArrowheads="1"/>
            </p:cNvSpPr>
            <p:nvPr/>
          </p:nvSpPr>
          <p:spPr bwMode="auto">
            <a:xfrm>
              <a:off x="5787418" y="4087563"/>
              <a:ext cx="784225" cy="36671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   Bob</a:t>
              </a:r>
            </a:p>
          </p:txBody>
        </p:sp>
        <p:cxnSp>
          <p:nvCxnSpPr>
            <p:cNvPr id="57" name="Straight Connector 56"/>
            <p:cNvCxnSpPr/>
            <p:nvPr/>
          </p:nvCxnSpPr>
          <p:spPr bwMode="auto">
            <a:xfrm>
              <a:off x="6057900" y="2689668"/>
              <a:ext cx="13494" cy="18811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" name="Freeform 57"/>
            <p:cNvSpPr/>
            <p:nvPr/>
          </p:nvSpPr>
          <p:spPr>
            <a:xfrm>
              <a:off x="6302829" y="2249245"/>
              <a:ext cx="238862" cy="232698"/>
            </a:xfrm>
            <a:custGeom>
              <a:avLst/>
              <a:gdLst>
                <a:gd name="connsiteX0" fmla="*/ 0 w 238862"/>
                <a:gd name="connsiteY0" fmla="*/ 232698 h 232698"/>
                <a:gd name="connsiteX1" fmla="*/ 212271 w 238862"/>
                <a:gd name="connsiteY1" fmla="*/ 20426 h 232698"/>
                <a:gd name="connsiteX2" fmla="*/ 228600 w 238862"/>
                <a:gd name="connsiteY2" fmla="*/ 20426 h 23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862" h="232698">
                  <a:moveTo>
                    <a:pt x="0" y="232698"/>
                  </a:moveTo>
                  <a:cubicBezTo>
                    <a:pt x="70757" y="161941"/>
                    <a:pt x="174171" y="55805"/>
                    <a:pt x="212271" y="20426"/>
                  </a:cubicBezTo>
                  <a:cubicBezTo>
                    <a:pt x="250371" y="-14953"/>
                    <a:pt x="239485" y="2736"/>
                    <a:pt x="228600" y="2042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 flipV="1">
              <a:off x="6210300" y="2150005"/>
              <a:ext cx="136525" cy="28839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>
              <a:stCxn id="50" idx="0"/>
            </p:cNvCxnSpPr>
            <p:nvPr/>
          </p:nvCxnSpPr>
          <p:spPr bwMode="auto">
            <a:xfrm flipV="1">
              <a:off x="6057900" y="2150005"/>
              <a:ext cx="0" cy="28839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>
              <a:stCxn id="50" idx="1"/>
            </p:cNvCxnSpPr>
            <p:nvPr/>
          </p:nvCxnSpPr>
          <p:spPr bwMode="auto">
            <a:xfrm flipH="1" flipV="1">
              <a:off x="5562600" y="2197279"/>
              <a:ext cx="252833" cy="33039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 flipH="1" flipV="1">
              <a:off x="5815433" y="2197279"/>
              <a:ext cx="90067" cy="24112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3" name="Straight Arrow Connector 62"/>
          <p:cNvCxnSpPr/>
          <p:nvPr/>
        </p:nvCxnSpPr>
        <p:spPr bwMode="auto">
          <a:xfrm>
            <a:off x="3540409" y="2896377"/>
            <a:ext cx="2022191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H="1">
            <a:off x="3499552" y="3575163"/>
            <a:ext cx="202219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 Box 22"/>
          <p:cNvSpPr txBox="1">
            <a:spLocks noChangeArrowheads="1"/>
          </p:cNvSpPr>
          <p:nvPr/>
        </p:nvSpPr>
        <p:spPr bwMode="auto">
          <a:xfrm>
            <a:off x="3680304" y="3155873"/>
            <a:ext cx="1742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</a:rPr>
              <a:t>PARITY(X,Y)=1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31297" y="2925041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4609" y="2931357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716246" y="4901181"/>
            <a:ext cx="397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Compute </a:t>
            </a:r>
            <a:r>
              <a:rPr lang="en-CA" sz="2800" dirty="0" smtClean="0">
                <a:solidFill>
                  <a:srgbClr val="FF0000"/>
                </a:solidFill>
              </a:rPr>
              <a:t>PARITY</a:t>
            </a:r>
            <a:r>
              <a:rPr lang="en-CA" sz="2800" dirty="0" smtClean="0"/>
              <a:t>(X,Y).</a:t>
            </a:r>
            <a:endParaRPr lang="en-CA" sz="2800" dirty="0"/>
          </a:p>
        </p:txBody>
      </p:sp>
      <p:sp>
        <p:nvSpPr>
          <p:cNvPr id="69" name="Rounded Rectangle 68"/>
          <p:cNvSpPr/>
          <p:nvPr/>
        </p:nvSpPr>
        <p:spPr bwMode="auto">
          <a:xfrm>
            <a:off x="7316616" y="2011358"/>
            <a:ext cx="1276672" cy="79744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245547" y="2117766"/>
            <a:ext cx="1347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tx2"/>
                </a:solidFill>
              </a:rPr>
              <a:t>My Parity is</a:t>
            </a:r>
          </a:p>
          <a:p>
            <a:r>
              <a:rPr lang="en-CA" dirty="0" smtClean="0">
                <a:solidFill>
                  <a:schemeClr val="tx2"/>
                </a:solidFill>
              </a:rPr>
              <a:t>    odd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71" name="Right Arrow 70"/>
          <p:cNvSpPr/>
          <p:nvPr/>
        </p:nvSpPr>
        <p:spPr bwMode="auto">
          <a:xfrm>
            <a:off x="6856710" y="2517390"/>
            <a:ext cx="459906" cy="7385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17552" y="5574422"/>
            <a:ext cx="5160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>
                <a:solidFill>
                  <a:srgbClr val="0070C0"/>
                </a:solidFill>
              </a:rPr>
              <a:t>CC(PARITY) = 2.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>
                <a:solidFill>
                  <a:srgbClr val="0070C0"/>
                </a:solidFill>
              </a:rPr>
              <a:t>CC(MAJORITY) = O(log n).</a:t>
            </a:r>
            <a:endParaRPr lang="en-CA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5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5" grpId="0"/>
      <p:bldP spid="69" grpId="0" animBg="1"/>
      <p:bldP spid="70" grpId="0"/>
      <p:bldP spid="7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1524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TexPoint fonts used in EMF. Read the TexPoint manual before you delete this box.: 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115094" y="-3048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/>
              <a:t>       </a:t>
            </a:r>
            <a:endParaRPr lang="en-US" altLang="en-US" sz="4000" b="1" kern="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76250" y="1905000"/>
            <a:ext cx="6458948" cy="3995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CC3300"/>
                </a:solidFill>
              </a:rPr>
              <a:t>Question: </a:t>
            </a:r>
            <a:r>
              <a:rPr lang="en-US" altLang="en-US" sz="2400" dirty="0" smtClean="0"/>
              <a:t>How do we compute discrepancy?</a:t>
            </a:r>
            <a:endParaRPr lang="en-US" altLang="en-US" sz="2400" dirty="0">
              <a:solidFill>
                <a:srgbClr val="CC3300"/>
              </a:solidFill>
              <a:latin typeface="cmmi1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800" y="3505200"/>
            <a:ext cx="7477432" cy="501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200" dirty="0" smtClean="0"/>
              <a:t>An inductive </a:t>
            </a:r>
            <a:r>
              <a:rPr lang="en-US" altLang="en-US" sz="3200" dirty="0" smtClean="0">
                <a:solidFill>
                  <a:srgbClr val="CC0000"/>
                </a:solidFill>
              </a:rPr>
              <a:t>Cauchy-Schwarz</a:t>
            </a:r>
            <a:r>
              <a:rPr lang="en-US" altLang="en-US" sz="3200" dirty="0" smtClean="0"/>
              <a:t> argument.</a:t>
            </a:r>
            <a:endParaRPr lang="en-US" altLang="en-US" sz="3200" dirty="0">
              <a:solidFill>
                <a:srgbClr val="CC3300"/>
              </a:solidFill>
              <a:latin typeface="cmmi1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6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1524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TexPoint fonts used in EMF. Read the TexPoint manual before you delete this box.: 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3656" y="-289532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/>
              <a:t>        </a:t>
            </a:r>
            <a:r>
              <a:rPr lang="en-US" altLang="en-US" sz="4000" b="1" kern="0" dirty="0" smtClean="0"/>
              <a:t>Cauchy-Schwarz Magic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43000"/>
            <a:ext cx="5562612" cy="6355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1807085"/>
            <a:ext cx="6731522" cy="635510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 bwMode="auto">
          <a:xfrm>
            <a:off x="2743200" y="1778510"/>
            <a:ext cx="1200150" cy="664085"/>
          </a:xfrm>
          <a:custGeom>
            <a:avLst/>
            <a:gdLst>
              <a:gd name="connsiteX0" fmla="*/ 1000125 w 1019282"/>
              <a:gd name="connsiteY0" fmla="*/ 353140 h 829390"/>
              <a:gd name="connsiteX1" fmla="*/ 971550 w 1019282"/>
              <a:gd name="connsiteY1" fmla="*/ 267415 h 829390"/>
              <a:gd name="connsiteX2" fmla="*/ 952500 w 1019282"/>
              <a:gd name="connsiteY2" fmla="*/ 238840 h 829390"/>
              <a:gd name="connsiteX3" fmla="*/ 866775 w 1019282"/>
              <a:gd name="connsiteY3" fmla="*/ 172165 h 829390"/>
              <a:gd name="connsiteX4" fmla="*/ 790575 w 1019282"/>
              <a:gd name="connsiteY4" fmla="*/ 153115 h 829390"/>
              <a:gd name="connsiteX5" fmla="*/ 752475 w 1019282"/>
              <a:gd name="connsiteY5" fmla="*/ 134065 h 829390"/>
              <a:gd name="connsiteX6" fmla="*/ 723900 w 1019282"/>
              <a:gd name="connsiteY6" fmla="*/ 124540 h 829390"/>
              <a:gd name="connsiteX7" fmla="*/ 704850 w 1019282"/>
              <a:gd name="connsiteY7" fmla="*/ 95965 h 829390"/>
              <a:gd name="connsiteX8" fmla="*/ 571500 w 1019282"/>
              <a:gd name="connsiteY8" fmla="*/ 67390 h 829390"/>
              <a:gd name="connsiteX9" fmla="*/ 504825 w 1019282"/>
              <a:gd name="connsiteY9" fmla="*/ 38815 h 829390"/>
              <a:gd name="connsiteX10" fmla="*/ 409575 w 1019282"/>
              <a:gd name="connsiteY10" fmla="*/ 10240 h 829390"/>
              <a:gd name="connsiteX11" fmla="*/ 381000 w 1019282"/>
              <a:gd name="connsiteY11" fmla="*/ 715 h 829390"/>
              <a:gd name="connsiteX12" fmla="*/ 123825 w 1019282"/>
              <a:gd name="connsiteY12" fmla="*/ 19765 h 829390"/>
              <a:gd name="connsiteX13" fmla="*/ 85725 w 1019282"/>
              <a:gd name="connsiteY13" fmla="*/ 48340 h 829390"/>
              <a:gd name="connsiteX14" fmla="*/ 76200 w 1019282"/>
              <a:gd name="connsiteY14" fmla="*/ 76915 h 829390"/>
              <a:gd name="connsiteX15" fmla="*/ 57150 w 1019282"/>
              <a:gd name="connsiteY15" fmla="*/ 115015 h 829390"/>
              <a:gd name="connsiteX16" fmla="*/ 19050 w 1019282"/>
              <a:gd name="connsiteY16" fmla="*/ 162640 h 829390"/>
              <a:gd name="connsiteX17" fmla="*/ 9525 w 1019282"/>
              <a:gd name="connsiteY17" fmla="*/ 200740 h 829390"/>
              <a:gd name="connsiteX18" fmla="*/ 0 w 1019282"/>
              <a:gd name="connsiteY18" fmla="*/ 229315 h 829390"/>
              <a:gd name="connsiteX19" fmla="*/ 9525 w 1019282"/>
              <a:gd name="connsiteY19" fmla="*/ 448390 h 829390"/>
              <a:gd name="connsiteX20" fmla="*/ 38100 w 1019282"/>
              <a:gd name="connsiteY20" fmla="*/ 505540 h 829390"/>
              <a:gd name="connsiteX21" fmla="*/ 47625 w 1019282"/>
              <a:gd name="connsiteY21" fmla="*/ 534115 h 829390"/>
              <a:gd name="connsiteX22" fmla="*/ 66675 w 1019282"/>
              <a:gd name="connsiteY22" fmla="*/ 562690 h 829390"/>
              <a:gd name="connsiteX23" fmla="*/ 85725 w 1019282"/>
              <a:gd name="connsiteY23" fmla="*/ 600790 h 829390"/>
              <a:gd name="connsiteX24" fmla="*/ 152400 w 1019282"/>
              <a:gd name="connsiteY24" fmla="*/ 657940 h 829390"/>
              <a:gd name="connsiteX25" fmla="*/ 228600 w 1019282"/>
              <a:gd name="connsiteY25" fmla="*/ 724615 h 829390"/>
              <a:gd name="connsiteX26" fmla="*/ 342900 w 1019282"/>
              <a:gd name="connsiteY26" fmla="*/ 753190 h 829390"/>
              <a:gd name="connsiteX27" fmla="*/ 381000 w 1019282"/>
              <a:gd name="connsiteY27" fmla="*/ 772240 h 829390"/>
              <a:gd name="connsiteX28" fmla="*/ 457200 w 1019282"/>
              <a:gd name="connsiteY28" fmla="*/ 791290 h 829390"/>
              <a:gd name="connsiteX29" fmla="*/ 485775 w 1019282"/>
              <a:gd name="connsiteY29" fmla="*/ 810340 h 829390"/>
              <a:gd name="connsiteX30" fmla="*/ 552450 w 1019282"/>
              <a:gd name="connsiteY30" fmla="*/ 819865 h 829390"/>
              <a:gd name="connsiteX31" fmla="*/ 581025 w 1019282"/>
              <a:gd name="connsiteY31" fmla="*/ 829390 h 829390"/>
              <a:gd name="connsiteX32" fmla="*/ 781050 w 1019282"/>
              <a:gd name="connsiteY32" fmla="*/ 819865 h 829390"/>
              <a:gd name="connsiteX33" fmla="*/ 809625 w 1019282"/>
              <a:gd name="connsiteY33" fmla="*/ 810340 h 829390"/>
              <a:gd name="connsiteX34" fmla="*/ 857250 w 1019282"/>
              <a:gd name="connsiteY34" fmla="*/ 753190 h 829390"/>
              <a:gd name="connsiteX35" fmla="*/ 904875 w 1019282"/>
              <a:gd name="connsiteY35" fmla="*/ 715090 h 829390"/>
              <a:gd name="connsiteX36" fmla="*/ 952500 w 1019282"/>
              <a:gd name="connsiteY36" fmla="*/ 657940 h 829390"/>
              <a:gd name="connsiteX37" fmla="*/ 962025 w 1019282"/>
              <a:gd name="connsiteY37" fmla="*/ 629365 h 829390"/>
              <a:gd name="connsiteX38" fmla="*/ 971550 w 1019282"/>
              <a:gd name="connsiteY38" fmla="*/ 486490 h 829390"/>
              <a:gd name="connsiteX39" fmla="*/ 990600 w 1019282"/>
              <a:gd name="connsiteY39" fmla="*/ 429340 h 829390"/>
              <a:gd name="connsiteX40" fmla="*/ 1000125 w 1019282"/>
              <a:gd name="connsiteY40" fmla="*/ 400765 h 829390"/>
              <a:gd name="connsiteX41" fmla="*/ 1019175 w 1019282"/>
              <a:gd name="connsiteY41" fmla="*/ 372190 h 829390"/>
              <a:gd name="connsiteX42" fmla="*/ 1000125 w 1019282"/>
              <a:gd name="connsiteY42" fmla="*/ 353140 h 82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19282" h="829390">
                <a:moveTo>
                  <a:pt x="1000125" y="353140"/>
                </a:moveTo>
                <a:cubicBezTo>
                  <a:pt x="992188" y="335678"/>
                  <a:pt x="983135" y="295219"/>
                  <a:pt x="971550" y="267415"/>
                </a:cubicBezTo>
                <a:cubicBezTo>
                  <a:pt x="967147" y="256848"/>
                  <a:pt x="959829" y="247634"/>
                  <a:pt x="952500" y="238840"/>
                </a:cubicBezTo>
                <a:cubicBezTo>
                  <a:pt x="924522" y="205267"/>
                  <a:pt x="906601" y="198716"/>
                  <a:pt x="866775" y="172165"/>
                </a:cubicBezTo>
                <a:cubicBezTo>
                  <a:pt x="844990" y="157642"/>
                  <a:pt x="815975" y="159465"/>
                  <a:pt x="790575" y="153115"/>
                </a:cubicBezTo>
                <a:cubicBezTo>
                  <a:pt x="776800" y="149671"/>
                  <a:pt x="765526" y="139658"/>
                  <a:pt x="752475" y="134065"/>
                </a:cubicBezTo>
                <a:cubicBezTo>
                  <a:pt x="743247" y="130110"/>
                  <a:pt x="733425" y="127715"/>
                  <a:pt x="723900" y="124540"/>
                </a:cubicBezTo>
                <a:cubicBezTo>
                  <a:pt x="717550" y="115015"/>
                  <a:pt x="713644" y="103294"/>
                  <a:pt x="704850" y="95965"/>
                </a:cubicBezTo>
                <a:cubicBezTo>
                  <a:pt x="668501" y="65674"/>
                  <a:pt x="612809" y="71521"/>
                  <a:pt x="571500" y="67390"/>
                </a:cubicBezTo>
                <a:cubicBezTo>
                  <a:pt x="513592" y="28784"/>
                  <a:pt x="575119" y="65175"/>
                  <a:pt x="504825" y="38815"/>
                </a:cubicBezTo>
                <a:cubicBezTo>
                  <a:pt x="416227" y="5591"/>
                  <a:pt x="525921" y="29631"/>
                  <a:pt x="409575" y="10240"/>
                </a:cubicBezTo>
                <a:cubicBezTo>
                  <a:pt x="400050" y="7065"/>
                  <a:pt x="391040" y="715"/>
                  <a:pt x="381000" y="715"/>
                </a:cubicBezTo>
                <a:cubicBezTo>
                  <a:pt x="189221" y="715"/>
                  <a:pt x="225606" y="-5680"/>
                  <a:pt x="123825" y="19765"/>
                </a:cubicBezTo>
                <a:cubicBezTo>
                  <a:pt x="111125" y="29290"/>
                  <a:pt x="95888" y="36144"/>
                  <a:pt x="85725" y="48340"/>
                </a:cubicBezTo>
                <a:cubicBezTo>
                  <a:pt x="79297" y="56053"/>
                  <a:pt x="80155" y="67687"/>
                  <a:pt x="76200" y="76915"/>
                </a:cubicBezTo>
                <a:cubicBezTo>
                  <a:pt x="70607" y="89966"/>
                  <a:pt x="65026" y="103201"/>
                  <a:pt x="57150" y="115015"/>
                </a:cubicBezTo>
                <a:cubicBezTo>
                  <a:pt x="45873" y="131931"/>
                  <a:pt x="31750" y="146765"/>
                  <a:pt x="19050" y="162640"/>
                </a:cubicBezTo>
                <a:cubicBezTo>
                  <a:pt x="15875" y="175340"/>
                  <a:pt x="13121" y="188153"/>
                  <a:pt x="9525" y="200740"/>
                </a:cubicBezTo>
                <a:cubicBezTo>
                  <a:pt x="6767" y="210394"/>
                  <a:pt x="0" y="219275"/>
                  <a:pt x="0" y="229315"/>
                </a:cubicBezTo>
                <a:cubicBezTo>
                  <a:pt x="0" y="302409"/>
                  <a:pt x="3919" y="375511"/>
                  <a:pt x="9525" y="448390"/>
                </a:cubicBezTo>
                <a:cubicBezTo>
                  <a:pt x="11701" y="476684"/>
                  <a:pt x="25987" y="481314"/>
                  <a:pt x="38100" y="505540"/>
                </a:cubicBezTo>
                <a:cubicBezTo>
                  <a:pt x="42590" y="514520"/>
                  <a:pt x="43135" y="525135"/>
                  <a:pt x="47625" y="534115"/>
                </a:cubicBezTo>
                <a:cubicBezTo>
                  <a:pt x="52745" y="544354"/>
                  <a:pt x="60995" y="552751"/>
                  <a:pt x="66675" y="562690"/>
                </a:cubicBezTo>
                <a:cubicBezTo>
                  <a:pt x="73720" y="575018"/>
                  <a:pt x="77472" y="589236"/>
                  <a:pt x="85725" y="600790"/>
                </a:cubicBezTo>
                <a:cubicBezTo>
                  <a:pt x="111646" y="637079"/>
                  <a:pt x="119881" y="625421"/>
                  <a:pt x="152400" y="657940"/>
                </a:cubicBezTo>
                <a:cubicBezTo>
                  <a:pt x="186796" y="692336"/>
                  <a:pt x="156633" y="706623"/>
                  <a:pt x="228600" y="724615"/>
                </a:cubicBezTo>
                <a:lnTo>
                  <a:pt x="342900" y="753190"/>
                </a:lnTo>
                <a:cubicBezTo>
                  <a:pt x="356675" y="756634"/>
                  <a:pt x="367949" y="766647"/>
                  <a:pt x="381000" y="772240"/>
                </a:cubicBezTo>
                <a:cubicBezTo>
                  <a:pt x="406628" y="783223"/>
                  <a:pt x="429247" y="785699"/>
                  <a:pt x="457200" y="791290"/>
                </a:cubicBezTo>
                <a:cubicBezTo>
                  <a:pt x="466725" y="797640"/>
                  <a:pt x="474810" y="807051"/>
                  <a:pt x="485775" y="810340"/>
                </a:cubicBezTo>
                <a:cubicBezTo>
                  <a:pt x="507279" y="816791"/>
                  <a:pt x="530435" y="815462"/>
                  <a:pt x="552450" y="819865"/>
                </a:cubicBezTo>
                <a:cubicBezTo>
                  <a:pt x="562295" y="821834"/>
                  <a:pt x="571500" y="826215"/>
                  <a:pt x="581025" y="829390"/>
                </a:cubicBezTo>
                <a:cubicBezTo>
                  <a:pt x="647700" y="826215"/>
                  <a:pt x="714530" y="825408"/>
                  <a:pt x="781050" y="819865"/>
                </a:cubicBezTo>
                <a:cubicBezTo>
                  <a:pt x="791056" y="819031"/>
                  <a:pt x="802525" y="817440"/>
                  <a:pt x="809625" y="810340"/>
                </a:cubicBezTo>
                <a:cubicBezTo>
                  <a:pt x="906303" y="713662"/>
                  <a:pt x="758402" y="819088"/>
                  <a:pt x="857250" y="753190"/>
                </a:cubicBezTo>
                <a:cubicBezTo>
                  <a:pt x="899855" y="689283"/>
                  <a:pt x="849666" y="751896"/>
                  <a:pt x="904875" y="715090"/>
                </a:cubicBezTo>
                <a:cubicBezTo>
                  <a:pt x="920674" y="704557"/>
                  <a:pt x="943715" y="675511"/>
                  <a:pt x="952500" y="657940"/>
                </a:cubicBezTo>
                <a:cubicBezTo>
                  <a:pt x="956990" y="648960"/>
                  <a:pt x="958850" y="638890"/>
                  <a:pt x="962025" y="629365"/>
                </a:cubicBezTo>
                <a:cubicBezTo>
                  <a:pt x="965200" y="581740"/>
                  <a:pt x="964800" y="533741"/>
                  <a:pt x="971550" y="486490"/>
                </a:cubicBezTo>
                <a:cubicBezTo>
                  <a:pt x="974390" y="466611"/>
                  <a:pt x="984250" y="448390"/>
                  <a:pt x="990600" y="429340"/>
                </a:cubicBezTo>
                <a:cubicBezTo>
                  <a:pt x="993775" y="419815"/>
                  <a:pt x="994556" y="409119"/>
                  <a:pt x="1000125" y="400765"/>
                </a:cubicBezTo>
                <a:cubicBezTo>
                  <a:pt x="1006475" y="391240"/>
                  <a:pt x="1016930" y="383415"/>
                  <a:pt x="1019175" y="372190"/>
                </a:cubicBezTo>
                <a:cubicBezTo>
                  <a:pt x="1020567" y="365228"/>
                  <a:pt x="1008062" y="370602"/>
                  <a:pt x="1000125" y="353140"/>
                </a:cubicBezTo>
                <a:close/>
              </a:path>
            </a:pathLst>
          </a:custGeom>
          <a:noFill/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23049" y="2447774"/>
            <a:ext cx="1139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0/1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valued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812264"/>
            <a:ext cx="5334010" cy="63551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6" y="1295401"/>
            <a:ext cx="1421894" cy="33070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104671" y="1105352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CC"/>
                </a:solidFill>
              </a:rPr>
              <a:t>2</a:t>
            </a:r>
            <a:endParaRPr lang="en-US" sz="1400" dirty="0">
              <a:solidFill>
                <a:srgbClr val="0033CC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04025" y="3148964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7162800" y="951463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6705600" y="1658375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46" y="2617051"/>
            <a:ext cx="5512320" cy="68580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966793" y="2617051"/>
            <a:ext cx="1469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Cauchy-Schwarz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2" name="Left Brace 51"/>
          <p:cNvSpPr/>
          <p:nvPr/>
        </p:nvSpPr>
        <p:spPr bwMode="auto">
          <a:xfrm>
            <a:off x="5791200" y="3290610"/>
            <a:ext cx="352425" cy="1547799"/>
          </a:xfrm>
          <a:prstGeom prst="leftBrace">
            <a:avLst/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5" name="Left Brace 54"/>
          <p:cNvSpPr/>
          <p:nvPr/>
        </p:nvSpPr>
        <p:spPr bwMode="auto">
          <a:xfrm>
            <a:off x="7571042" y="3290609"/>
            <a:ext cx="352425" cy="1547799"/>
          </a:xfrm>
          <a:prstGeom prst="leftBrace">
            <a:avLst/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93" y="3369671"/>
            <a:ext cx="7874524" cy="635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216907"/>
            <a:ext cx="1193294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211867"/>
            <a:ext cx="1168910" cy="406908"/>
          </a:xfrm>
          <a:prstGeom prst="rect">
            <a:avLst/>
          </a:prstGeom>
        </p:spPr>
      </p:pic>
      <p:sp>
        <p:nvSpPr>
          <p:cNvPr id="32" name="Left Brace 31"/>
          <p:cNvSpPr/>
          <p:nvPr/>
        </p:nvSpPr>
        <p:spPr bwMode="auto">
          <a:xfrm>
            <a:off x="3581401" y="2936428"/>
            <a:ext cx="361950" cy="2208889"/>
          </a:xfrm>
          <a:prstGeom prst="leftBrace">
            <a:avLst>
              <a:gd name="adj1" fmla="val 8333"/>
              <a:gd name="adj2" fmla="val 50616"/>
            </a:avLst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86" y="4191454"/>
            <a:ext cx="1498928" cy="4319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71" y="4623360"/>
            <a:ext cx="5943612" cy="63551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9" y="4242360"/>
            <a:ext cx="2209804" cy="38100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 bwMode="auto">
          <a:xfrm flipV="1">
            <a:off x="1981200" y="4005181"/>
            <a:ext cx="381000" cy="2117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7280832" y="97244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msy10"/>
              </a:rPr>
              <a:t>£</a:t>
            </a:r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1195216" y="1137354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CC"/>
                </a:solidFill>
                <a:latin typeface="cmsy10"/>
              </a:rPr>
              <a:t>£</a:t>
            </a:r>
            <a:r>
              <a:rPr lang="en-US" sz="1400" dirty="0" smtClean="0">
                <a:solidFill>
                  <a:srgbClr val="0033CC"/>
                </a:solidFill>
              </a:rPr>
              <a:t>2</a:t>
            </a:r>
            <a:endParaRPr lang="en-US" sz="1400" dirty="0">
              <a:solidFill>
                <a:srgbClr val="0033CC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09598" y="4111044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2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95073" y="2632439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6826627" y="1670876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msy10"/>
              </a:rPr>
              <a:t>£</a:t>
            </a:r>
            <a:r>
              <a:rPr lang="en-US" sz="1400" dirty="0" smtClean="0"/>
              <a:t>2</a:t>
            </a:r>
            <a:endParaRPr lang="en-US" sz="1400" dirty="0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4822788"/>
            <a:ext cx="5079502" cy="635510"/>
          </a:xfrm>
          <a:prstGeom prst="rect">
            <a:avLst/>
          </a:prstGeom>
        </p:spPr>
      </p:pic>
      <p:cxnSp>
        <p:nvCxnSpPr>
          <p:cNvPr id="61" name="Straight Arrow Connector 60"/>
          <p:cNvCxnSpPr/>
          <p:nvPr/>
        </p:nvCxnSpPr>
        <p:spPr bwMode="auto">
          <a:xfrm>
            <a:off x="1981199" y="4583010"/>
            <a:ext cx="238125" cy="2293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" name="Group 36"/>
          <p:cNvGrpSpPr/>
          <p:nvPr/>
        </p:nvGrpSpPr>
        <p:grpSpPr>
          <a:xfrm>
            <a:off x="5632575" y="4899895"/>
            <a:ext cx="381001" cy="381000"/>
            <a:chOff x="6096000" y="5867400"/>
            <a:chExt cx="381001" cy="381000"/>
          </a:xfrm>
        </p:grpSpPr>
        <p:cxnSp>
          <p:nvCxnSpPr>
            <p:cNvPr id="34" name="Straight Connector 33"/>
            <p:cNvCxnSpPr/>
            <p:nvPr/>
          </p:nvCxnSpPr>
          <p:spPr bwMode="auto">
            <a:xfrm flipH="1">
              <a:off x="6096000" y="5867400"/>
              <a:ext cx="381001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6156452" y="5867400"/>
              <a:ext cx="320549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3" name="Left Brace 62"/>
          <p:cNvSpPr/>
          <p:nvPr/>
        </p:nvSpPr>
        <p:spPr bwMode="auto">
          <a:xfrm>
            <a:off x="5957887" y="4722265"/>
            <a:ext cx="352425" cy="1284390"/>
          </a:xfrm>
          <a:prstGeom prst="leftBrace">
            <a:avLst/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61597" y="5390657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i</a:t>
            </a:r>
            <a:r>
              <a:rPr lang="en-US" sz="1400" dirty="0" err="1" smtClean="0">
                <a:solidFill>
                  <a:srgbClr val="FF0000"/>
                </a:solidFill>
              </a:rPr>
              <a:t>nd</a:t>
            </a:r>
            <a:r>
              <a:rPr lang="en-US" sz="1400" dirty="0" smtClean="0">
                <a:solidFill>
                  <a:srgbClr val="FF0000"/>
                </a:solidFill>
              </a:rPr>
              <a:t> of </a:t>
            </a:r>
            <a:r>
              <a:rPr lang="en-US" sz="1400" dirty="0" smtClean="0">
                <a:solidFill>
                  <a:srgbClr val="FF0000"/>
                </a:solidFill>
                <a:latin typeface="cmmi10"/>
              </a:rPr>
              <a:t>X</a:t>
            </a:r>
            <a:endParaRPr lang="en-US" sz="1400" dirty="0">
              <a:solidFill>
                <a:srgbClr val="FF0000"/>
              </a:solidFill>
              <a:latin typeface="cmmi10"/>
            </a:endParaRPr>
          </a:p>
        </p:txBody>
      </p:sp>
      <p:pic>
        <p:nvPicPr>
          <p:cNvPr id="42" name="Picture 4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4" y="5486556"/>
            <a:ext cx="5689104" cy="635510"/>
          </a:xfrm>
          <a:prstGeom prst="rect">
            <a:avLst/>
          </a:prstGeom>
        </p:spPr>
      </p:pic>
      <p:pic>
        <p:nvPicPr>
          <p:cNvPr id="6144" name="Picture 614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81" y="6156125"/>
            <a:ext cx="5308102" cy="63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7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85833 0.000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1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0.00451 -0.175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879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/>
      <p:bldP spid="20" grpId="1"/>
      <p:bldP spid="41" grpId="0"/>
      <p:bldP spid="44" grpId="0"/>
      <p:bldP spid="45" grpId="0"/>
      <p:bldP spid="46" grpId="0"/>
      <p:bldP spid="49" grpId="0"/>
      <p:bldP spid="52" grpId="0" animBg="1"/>
      <p:bldP spid="52" grpId="1" animBg="1"/>
      <p:bldP spid="55" grpId="0" animBg="1"/>
      <p:bldP spid="55" grpId="1" animBg="1"/>
      <p:bldP spid="32" grpId="0" animBg="1"/>
      <p:bldP spid="32" grpId="1" animBg="1"/>
      <p:bldP spid="47" grpId="0"/>
      <p:bldP spid="50" grpId="0"/>
      <p:bldP spid="53" grpId="0"/>
      <p:bldP spid="56" grpId="0"/>
      <p:bldP spid="59" grpId="0"/>
      <p:bldP spid="63" grpId="0" animBg="1"/>
      <p:bldP spid="63" grpId="1" animBg="1"/>
      <p:bldP spid="39" grpId="0"/>
      <p:bldP spid="39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1524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TexPoint fonts used in EMF. Read the TexPoint manual before you delete this box.: 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115094" y="-3048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/>
              <a:t>           </a:t>
            </a:r>
            <a:r>
              <a:rPr lang="en-US" altLang="en-US" sz="4000" b="1" kern="0" dirty="0" smtClean="0"/>
              <a:t>The BNS-Chung Criterion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791200" y="51054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8" y="2079427"/>
            <a:ext cx="8179324" cy="86411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10878" y="1546027"/>
            <a:ext cx="3013004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CC3300"/>
                </a:solidFill>
              </a:rPr>
              <a:t>Theorem </a:t>
            </a:r>
            <a:r>
              <a:rPr lang="en-US" altLang="en-US" sz="2400" dirty="0" smtClean="0">
                <a:solidFill>
                  <a:srgbClr val="0033CC"/>
                </a:solidFill>
              </a:rPr>
              <a:t>(Raz’00)</a:t>
            </a:r>
            <a:r>
              <a:rPr lang="en-US" altLang="en-US" sz="2400" dirty="0" smtClean="0">
                <a:solidFill>
                  <a:srgbClr val="CC3300"/>
                </a:solidFill>
              </a:rPr>
              <a:t>:  </a:t>
            </a:r>
            <a:endParaRPr lang="en-US" altLang="en-US" sz="2400" dirty="0"/>
          </a:p>
        </p:txBody>
      </p:sp>
      <p:sp>
        <p:nvSpPr>
          <p:cNvPr id="18" name="Left Brace 17"/>
          <p:cNvSpPr/>
          <p:nvPr/>
        </p:nvSpPr>
        <p:spPr bwMode="auto">
          <a:xfrm>
            <a:off x="5563928" y="1165027"/>
            <a:ext cx="361950" cy="4216003"/>
          </a:xfrm>
          <a:prstGeom prst="leftBrace">
            <a:avLst>
              <a:gd name="adj1" fmla="val 8333"/>
              <a:gd name="adj2" fmla="val 50616"/>
            </a:avLst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5400" y="3527227"/>
            <a:ext cx="2467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Cube Measure/Gower’s norm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179" y="3886200"/>
            <a:ext cx="112298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5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69469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TexPoint fonts used in EMF. Read the TexPoint manual before you delete this box.: 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115094" y="-3048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/>
              <a:t>           </a:t>
            </a:r>
            <a:r>
              <a:rPr lang="en-US" altLang="en-US" sz="4000" b="1" kern="0" dirty="0" smtClean="0"/>
              <a:t>Application to GIP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791200" y="51054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92" y="1219200"/>
            <a:ext cx="8279908" cy="736094"/>
          </a:xfrm>
          <a:prstGeom prst="rect">
            <a:avLst/>
          </a:prstGeom>
        </p:spPr>
      </p:pic>
      <p:sp>
        <p:nvSpPr>
          <p:cNvPr id="14" name="Left Brace 13"/>
          <p:cNvSpPr/>
          <p:nvPr/>
        </p:nvSpPr>
        <p:spPr bwMode="auto">
          <a:xfrm flipH="1">
            <a:off x="7048500" y="228600"/>
            <a:ext cx="228600" cy="1794573"/>
          </a:xfrm>
          <a:prstGeom prst="leftBrace">
            <a:avLst>
              <a:gd name="adj1" fmla="val 8333"/>
              <a:gd name="adj2" fmla="val 50616"/>
            </a:avLst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9935" y="68333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ahoma"/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  <a:latin typeface="Tahoma"/>
              </a:rPr>
              <a:t>i</a:t>
            </a:r>
            <a:endParaRPr lang="en-US" baseline="-25000" dirty="0">
              <a:solidFill>
                <a:srgbClr val="FF0000"/>
              </a:solidFill>
              <a:latin typeface="Tahoma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53154"/>
            <a:ext cx="5993904" cy="65989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6200" y="2514600"/>
            <a:ext cx="17860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 smtClean="0">
                <a:solidFill>
                  <a:srgbClr val="CC3300"/>
                </a:solidFill>
              </a:rPr>
              <a:t>Observation:  </a:t>
            </a:r>
            <a:endParaRPr lang="en-US" alt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254492" y="3810000"/>
            <a:ext cx="16482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 smtClean="0">
                <a:solidFill>
                  <a:srgbClr val="CC3300"/>
                </a:solidFill>
              </a:rPr>
              <a:t>Conclusion:  </a:t>
            </a:r>
            <a:endParaRPr lang="en-US" altLang="en-US" sz="2000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219324" y="4267200"/>
            <a:ext cx="0" cy="838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27"/>
          <p:cNvSpPr/>
          <p:nvPr/>
        </p:nvSpPr>
        <p:spPr>
          <a:xfrm>
            <a:off x="2344615" y="4500366"/>
            <a:ext cx="2390847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>
                <a:solidFill>
                  <a:srgbClr val="CC3300"/>
                </a:solidFill>
              </a:rPr>
              <a:t>Discrepancy Method: </a:t>
            </a:r>
            <a:endParaRPr lang="en-US" altLang="en-US" dirty="0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32" y="3809277"/>
            <a:ext cx="3276606" cy="3307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224" y="5154358"/>
            <a:ext cx="2792318" cy="71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8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0" grpId="0"/>
      <p:bldP spid="21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1524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TexPoint fonts used in EMF. Read the TexPoint manual before you delete this box.: 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525198" y="-3048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/>
              <a:t>           </a:t>
            </a:r>
            <a:r>
              <a:rPr lang="en-US" altLang="en-US" sz="4000" b="1" kern="0" dirty="0" smtClean="0"/>
              <a:t>Limitations of Discrepancy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791200" y="51054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" name="Text Box 64"/>
          <p:cNvSpPr txBox="1">
            <a:spLocks noChangeArrowheads="1"/>
          </p:cNvSpPr>
          <p:nvPr/>
        </p:nvSpPr>
        <p:spPr bwMode="auto">
          <a:xfrm>
            <a:off x="477837" y="1174016"/>
            <a:ext cx="3582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/>
              <a:t>L</a:t>
            </a:r>
            <a:r>
              <a:rPr lang="en-US" altLang="en-US" sz="2000" baseline="30000" dirty="0"/>
              <a:t>-</a:t>
            </a:r>
            <a:r>
              <a:rPr lang="en-US" altLang="en-US" sz="2000" dirty="0"/>
              <a:t> = set of non-disjoint inputs</a:t>
            </a:r>
          </a:p>
          <a:p>
            <a:r>
              <a:rPr lang="en-US" altLang="en-US" sz="2000" dirty="0"/>
              <a:t>L</a:t>
            </a:r>
            <a:r>
              <a:rPr lang="en-US" altLang="en-US" sz="2000" baseline="30000" dirty="0"/>
              <a:t>+</a:t>
            </a:r>
            <a:r>
              <a:rPr lang="en-US" altLang="en-US" sz="2000" dirty="0"/>
              <a:t> = set of disjoint inputs.</a:t>
            </a:r>
          </a:p>
        </p:txBody>
      </p:sp>
      <p:graphicFrame>
        <p:nvGraphicFramePr>
          <p:cNvPr id="11" name="Group 73"/>
          <p:cNvGraphicFramePr>
            <a:graphicFrameLocks/>
          </p:cNvGraphicFramePr>
          <p:nvPr/>
        </p:nvGraphicFramePr>
        <p:xfrm>
          <a:off x="5943600" y="3429000"/>
          <a:ext cx="2289175" cy="2601600"/>
        </p:xfrm>
        <a:graphic>
          <a:graphicData uri="http://schemas.openxmlformats.org/drawingml/2006/table">
            <a:tbl>
              <a:tblPr/>
              <a:tblGrid>
                <a:gridCol w="377825"/>
                <a:gridCol w="384175"/>
                <a:gridCol w="381000"/>
                <a:gridCol w="381000"/>
                <a:gridCol w="381000"/>
                <a:gridCol w="384175"/>
              </a:tblGrid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 Box 74"/>
          <p:cNvSpPr txBox="1">
            <a:spLocks noChangeArrowheads="1"/>
          </p:cNvSpPr>
          <p:nvPr/>
        </p:nvSpPr>
        <p:spPr bwMode="auto">
          <a:xfrm>
            <a:off x="7086600" y="5638800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14" name="Text Box 75"/>
          <p:cNvSpPr txBox="1">
            <a:spLocks noChangeArrowheads="1"/>
          </p:cNvSpPr>
          <p:nvPr/>
        </p:nvSpPr>
        <p:spPr bwMode="auto">
          <a:xfrm>
            <a:off x="7086600" y="5105400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15" name="Text Box 76"/>
          <p:cNvSpPr txBox="1">
            <a:spLocks noChangeArrowheads="1"/>
          </p:cNvSpPr>
          <p:nvPr/>
        </p:nvSpPr>
        <p:spPr bwMode="auto">
          <a:xfrm>
            <a:off x="7086600" y="4572000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16" name="Text Box 77"/>
          <p:cNvSpPr txBox="1">
            <a:spLocks noChangeArrowheads="1"/>
          </p:cNvSpPr>
          <p:nvPr/>
        </p:nvSpPr>
        <p:spPr bwMode="auto">
          <a:xfrm>
            <a:off x="7086600" y="4038600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20" name="Text Box 78"/>
          <p:cNvSpPr txBox="1">
            <a:spLocks noChangeArrowheads="1"/>
          </p:cNvSpPr>
          <p:nvPr/>
        </p:nvSpPr>
        <p:spPr bwMode="auto">
          <a:xfrm>
            <a:off x="7086600" y="3581400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21" name="Text Box 79"/>
          <p:cNvSpPr txBox="1">
            <a:spLocks noChangeArrowheads="1"/>
          </p:cNvSpPr>
          <p:nvPr/>
        </p:nvSpPr>
        <p:spPr bwMode="auto">
          <a:xfrm>
            <a:off x="6629400" y="2667000"/>
            <a:ext cx="123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ith column</a:t>
            </a:r>
          </a:p>
        </p:txBody>
      </p:sp>
      <p:sp>
        <p:nvSpPr>
          <p:cNvPr id="22" name="Line 80"/>
          <p:cNvSpPr>
            <a:spLocks noChangeShapeType="1"/>
          </p:cNvSpPr>
          <p:nvPr/>
        </p:nvSpPr>
        <p:spPr bwMode="auto">
          <a:xfrm flipH="1">
            <a:off x="7239000" y="3048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65"/>
          <p:cNvSpPr txBox="1">
            <a:spLocks noChangeArrowheads="1"/>
          </p:cNvSpPr>
          <p:nvPr/>
        </p:nvSpPr>
        <p:spPr bwMode="auto">
          <a:xfrm>
            <a:off x="4952999" y="1174015"/>
            <a:ext cx="3679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C</a:t>
            </a:r>
            <a:r>
              <a:rPr lang="en-US" altLang="en-US" sz="2000" baseline="-25000" dirty="0"/>
              <a:t>i</a:t>
            </a:r>
            <a:r>
              <a:rPr lang="en-US" altLang="en-US" sz="2000" dirty="0"/>
              <a:t> = set of inputs that have an </a:t>
            </a:r>
          </a:p>
          <a:p>
            <a:r>
              <a:rPr lang="en-US" altLang="en-US" sz="2000" dirty="0"/>
              <a:t>all-one </a:t>
            </a:r>
            <a:r>
              <a:rPr lang="en-US" altLang="en-US" sz="2000" dirty="0" err="1"/>
              <a:t>ith</a:t>
            </a:r>
            <a:r>
              <a:rPr lang="en-US" altLang="en-US" sz="2000" dirty="0"/>
              <a:t> column </a:t>
            </a:r>
          </a:p>
        </p:txBody>
      </p:sp>
      <p:sp>
        <p:nvSpPr>
          <p:cNvPr id="24" name="Text Box 82"/>
          <p:cNvSpPr txBox="1">
            <a:spLocks noChangeArrowheads="1"/>
          </p:cNvSpPr>
          <p:nvPr/>
        </p:nvSpPr>
        <p:spPr bwMode="auto">
          <a:xfrm>
            <a:off x="216877" y="2205335"/>
            <a:ext cx="3422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rgbClr val="CC3300"/>
                </a:solidFill>
              </a:rPr>
              <a:t>Fact</a:t>
            </a:r>
            <a:r>
              <a:rPr lang="en-US" altLang="en-US" sz="2400" dirty="0">
                <a:solidFill>
                  <a:srgbClr val="CC3300"/>
                </a:solidFill>
              </a:rPr>
              <a:t>:</a:t>
            </a:r>
            <a:r>
              <a:rPr lang="en-US" altLang="en-US" sz="2400" dirty="0"/>
              <a:t> L</a:t>
            </a:r>
            <a:r>
              <a:rPr lang="en-US" altLang="en-US" sz="2400" baseline="30000" dirty="0"/>
              <a:t>-</a:t>
            </a:r>
            <a:r>
              <a:rPr lang="en-US" altLang="en-US" sz="2400" dirty="0"/>
              <a:t>  = C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</a:t>
            </a:r>
            <a:r>
              <a:rPr lang="en-US" altLang="en-US" sz="2400" dirty="0" smtClean="0">
                <a:latin typeface="cmsy10"/>
              </a:rPr>
              <a:t>[</a:t>
            </a:r>
            <a:r>
              <a:rPr lang="en-US" altLang="en-US" sz="2400" dirty="0" smtClean="0"/>
              <a:t> </a:t>
            </a:r>
            <a:r>
              <a:rPr lang="en-US" altLang="en-US" sz="2400" dirty="0">
                <a:latin typeface="MT Extra" pitchFamily="18" charset="2"/>
                <a:sym typeface="MT Extra" pitchFamily="18" charset="2"/>
              </a:rPr>
              <a:t></a:t>
            </a:r>
            <a:r>
              <a:rPr lang="en-US" altLang="en-US" sz="2400" dirty="0"/>
              <a:t> </a:t>
            </a:r>
            <a:r>
              <a:rPr lang="en-US" altLang="en-US" sz="2400" dirty="0" smtClean="0">
                <a:latin typeface="cmsy10"/>
              </a:rPr>
              <a:t>[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C</a:t>
            </a:r>
            <a:r>
              <a:rPr lang="en-US" altLang="en-US" sz="2400" baseline="-25000" dirty="0"/>
              <a:t>n.</a:t>
            </a:r>
          </a:p>
        </p:txBody>
      </p:sp>
      <p:sp>
        <p:nvSpPr>
          <p:cNvPr id="27" name="Text Box 82"/>
          <p:cNvSpPr txBox="1">
            <a:spLocks noChangeArrowheads="1"/>
          </p:cNvSpPr>
          <p:nvPr/>
        </p:nvSpPr>
        <p:spPr bwMode="auto">
          <a:xfrm>
            <a:off x="234462" y="2598792"/>
            <a:ext cx="40707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rgbClr val="CC3300"/>
                </a:solidFill>
              </a:rPr>
              <a:t>Fact</a:t>
            </a:r>
            <a:r>
              <a:rPr lang="en-US" altLang="en-US" sz="2400" dirty="0">
                <a:solidFill>
                  <a:srgbClr val="CC3300"/>
                </a:solidFill>
              </a:rPr>
              <a:t>: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Each</a:t>
            </a:r>
            <a:r>
              <a:rPr lang="en-US" altLang="en-US" sz="2400" baseline="30000" dirty="0" smtClean="0"/>
              <a:t> </a:t>
            </a:r>
            <a:r>
              <a:rPr lang="en-US" altLang="en-US" sz="2400" dirty="0" smtClean="0"/>
              <a:t>C</a:t>
            </a:r>
            <a:r>
              <a:rPr lang="en-US" altLang="en-US" sz="2400" baseline="-25000" dirty="0"/>
              <a:t>i</a:t>
            </a:r>
            <a:r>
              <a:rPr lang="en-US" altLang="en-US" sz="2400" dirty="0" smtClean="0"/>
              <a:t> is  a rectangle</a:t>
            </a:r>
            <a:r>
              <a:rPr lang="en-US" altLang="en-US" sz="2400" baseline="-25000" dirty="0" smtClean="0"/>
              <a:t>.</a:t>
            </a:r>
            <a:endParaRPr lang="en-US" altLang="en-US" sz="2400" baseline="-25000" dirty="0"/>
          </a:p>
        </p:txBody>
      </p:sp>
      <p:sp>
        <p:nvSpPr>
          <p:cNvPr id="28" name="Text Box 82"/>
          <p:cNvSpPr txBox="1">
            <a:spLocks noChangeArrowheads="1"/>
          </p:cNvSpPr>
          <p:nvPr/>
        </p:nvSpPr>
        <p:spPr bwMode="auto">
          <a:xfrm>
            <a:off x="234462" y="3046170"/>
            <a:ext cx="48264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rgbClr val="CC3300"/>
                </a:solidFill>
              </a:rPr>
              <a:t>Conclusion 1: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L</a:t>
            </a:r>
            <a:r>
              <a:rPr lang="en-US" altLang="en-US" sz="2400" baseline="30000" dirty="0"/>
              <a:t>-</a:t>
            </a:r>
            <a:r>
              <a:rPr lang="en-US" altLang="en-US" sz="2400" dirty="0"/>
              <a:t> has </a:t>
            </a:r>
            <a:r>
              <a:rPr lang="en-US" altLang="en-US" sz="2400" dirty="0" smtClean="0"/>
              <a:t>a small </a:t>
            </a:r>
            <a:r>
              <a:rPr lang="en-US" altLang="en-US" sz="2400" i="1" dirty="0" smtClean="0"/>
              <a:t>cover</a:t>
            </a:r>
            <a:r>
              <a:rPr lang="en-US" altLang="en-US" sz="2400" baseline="-25000" dirty="0" smtClean="0"/>
              <a:t>.</a:t>
            </a:r>
            <a:endParaRPr lang="en-US" altLang="en-US" sz="2400" baseline="-25000" dirty="0"/>
          </a:p>
        </p:txBody>
      </p:sp>
      <p:sp>
        <p:nvSpPr>
          <p:cNvPr id="2" name="Rectangle 1"/>
          <p:cNvSpPr/>
          <p:nvPr/>
        </p:nvSpPr>
        <p:spPr>
          <a:xfrm>
            <a:off x="381000" y="3735747"/>
            <a:ext cx="545707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CC3300"/>
                </a:solidFill>
              </a:rPr>
              <a:t>Conclusion 2: </a:t>
            </a:r>
            <a:r>
              <a:rPr lang="en-US" altLang="en-US" sz="2400" dirty="0"/>
              <a:t>For every distribution </a:t>
            </a:r>
            <a:r>
              <a:rPr lang="en-US" altLang="en-US" sz="2400" dirty="0">
                <a:latin typeface="cmmi10" pitchFamily="34" charset="0"/>
              </a:rPr>
              <a:t>¹</a:t>
            </a:r>
            <a:r>
              <a:rPr lang="en-US" altLang="en-US" sz="2400" dirty="0"/>
              <a:t>, </a:t>
            </a:r>
          </a:p>
        </p:txBody>
      </p:sp>
      <p:pic>
        <p:nvPicPr>
          <p:cNvPr id="29" name="Picture 5" descr="Double Bracket: TexPoint Display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08" y="4182666"/>
            <a:ext cx="3691892" cy="445294"/>
          </a:xfrm>
          <a:prstGeom prst="rect">
            <a:avLst/>
          </a:prstGeom>
          <a:gradFill rotWithShape="0">
            <a:gsLst>
              <a:gs pos="0">
                <a:srgbClr val="0064C8"/>
              </a:gs>
              <a:gs pos="100000">
                <a:srgbClr val="AAAAA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414" y="6096000"/>
            <a:ext cx="780258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Corollary: </a:t>
            </a:r>
            <a:r>
              <a:rPr lang="en-US" altLang="en-US" sz="2400" dirty="0"/>
              <a:t>Impossible to get 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latin typeface="cmmi10"/>
              </a:rPr>
              <a:t>!</a:t>
            </a:r>
            <a:r>
              <a:rPr lang="en-US" altLang="en-US" sz="2400" dirty="0" smtClean="0"/>
              <a:t>(</a:t>
            </a:r>
            <a:r>
              <a:rPr lang="en-US" altLang="en-US" sz="2400" dirty="0"/>
              <a:t>log n) bounds for DISJ by direct DM.</a:t>
            </a:r>
          </a:p>
        </p:txBody>
      </p:sp>
    </p:spTree>
    <p:extLst>
      <p:ext uri="{BB962C8B-B14F-4D97-AF65-F5344CB8AC3E}">
        <p14:creationId xmlns:p14="http://schemas.microsoft.com/office/powerpoint/2010/main" val="403421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0" grpId="0"/>
      <p:bldP spid="21" grpId="0"/>
      <p:bldP spid="22" grpId="0" animBg="1"/>
      <p:bldP spid="23" grpId="0"/>
      <p:bldP spid="24" grpId="0"/>
      <p:bldP spid="27" grpId="0"/>
      <p:bldP spid="28" grpId="0"/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1524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TexPoint fonts used in EMF. Read the TexPoint manual before you delete this box.: 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525198" y="-3048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/>
              <a:t>           </a:t>
            </a:r>
            <a:r>
              <a:rPr lang="en-US" altLang="en-US" sz="4000" b="1" kern="0" dirty="0" smtClean="0"/>
              <a:t>Generalized Discrepancy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0668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Lemma (Generalized Discrepancy): </a:t>
            </a:r>
            <a:r>
              <a:rPr lang="en-US" altLang="en-US" sz="2400" dirty="0"/>
              <a:t>Denote X = Y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cmsy10" pitchFamily="34" charset="0"/>
              </a:rPr>
              <a:t>£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MT Extra" pitchFamily="18" charset="2"/>
                <a:sym typeface="MT Extra" pitchFamily="18" charset="2"/>
              </a:rPr>
              <a:t>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cmsy10" pitchFamily="34" charset="0"/>
              </a:rPr>
              <a:t>£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</a:t>
            </a:r>
            <a:r>
              <a:rPr lang="en-US" altLang="en-US" sz="2400" baseline="-25000" dirty="0" err="1">
                <a:latin typeface="cmmi10" pitchFamily="34" charset="0"/>
              </a:rPr>
              <a:t>k</a:t>
            </a:r>
            <a:r>
              <a:rPr lang="en-US" altLang="en-US" sz="2400" dirty="0"/>
              <a:t>. Let f: X </a:t>
            </a:r>
            <a:r>
              <a:rPr lang="en-US" altLang="en-US" sz="2400" dirty="0">
                <a:sym typeface="Symbol" pitchFamily="18" charset="2"/>
              </a:rPr>
              <a:t></a:t>
            </a:r>
            <a:r>
              <a:rPr lang="en-US" altLang="en-US" sz="2400" dirty="0"/>
              <a:t> {1,-1} and g: X </a:t>
            </a:r>
            <a:r>
              <a:rPr lang="en-US" altLang="en-US" sz="2400" dirty="0">
                <a:sym typeface="Symbol" pitchFamily="18" charset="2"/>
              </a:rPr>
              <a:t></a:t>
            </a:r>
            <a:r>
              <a:rPr lang="en-US" altLang="en-US" sz="2400" dirty="0"/>
              <a:t> {1,-1} be such that Corr</a:t>
            </a:r>
            <a:r>
              <a:rPr lang="en-US" altLang="en-US" sz="2400" baseline="-25000" dirty="0">
                <a:latin typeface="cmmi10" pitchFamily="34" charset="0"/>
              </a:rPr>
              <a:t>¹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f,g</a:t>
            </a:r>
            <a:r>
              <a:rPr lang="en-US" altLang="en-US" sz="2400" dirty="0"/>
              <a:t>) </a:t>
            </a:r>
            <a:r>
              <a:rPr lang="en-US" altLang="en-US" sz="2400" dirty="0">
                <a:latin typeface="cmsy10" pitchFamily="34" charset="0"/>
              </a:rPr>
              <a:t>¸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cmmi10" pitchFamily="34" charset="0"/>
              </a:rPr>
              <a:t>±</a:t>
            </a:r>
            <a:r>
              <a:rPr lang="en-US" altLang="en-US" sz="2400" dirty="0"/>
              <a:t>, for some distribution </a:t>
            </a:r>
            <a:r>
              <a:rPr lang="en-US" altLang="en-US" sz="2400" dirty="0">
                <a:latin typeface="cmmi10" pitchFamily="34" charset="0"/>
              </a:rPr>
              <a:t>¹</a:t>
            </a:r>
            <a:r>
              <a:rPr lang="en-US" altLang="en-US" sz="2400" dirty="0"/>
              <a:t>.</a:t>
            </a:r>
          </a:p>
        </p:txBody>
      </p:sp>
      <p:pic>
        <p:nvPicPr>
          <p:cNvPr id="25" name="Picture 4" descr="Double Bracket: TexPoint Display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08" y="2555629"/>
            <a:ext cx="4114800" cy="979247"/>
          </a:xfrm>
          <a:prstGeom prst="rect">
            <a:avLst/>
          </a:prstGeom>
          <a:gradFill rotWithShape="0">
            <a:gsLst>
              <a:gs pos="0">
                <a:srgbClr val="0064C8"/>
              </a:gs>
              <a:gs pos="100000">
                <a:srgbClr val="AAAAA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6862" y="44958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Remark: </a:t>
            </a:r>
            <a:r>
              <a:rPr lang="en-US" altLang="en-US" sz="2400" dirty="0"/>
              <a:t>The classical discrepancy method follows by putting g=f and hence </a:t>
            </a:r>
            <a:r>
              <a:rPr lang="en-US" altLang="en-US" sz="2400" dirty="0">
                <a:latin typeface="cmmi10" pitchFamily="34" charset="0"/>
              </a:rPr>
              <a:t>±</a:t>
            </a:r>
            <a:r>
              <a:rPr lang="en-US" altLang="en-US" sz="2400" dirty="0"/>
              <a:t>=1.</a:t>
            </a:r>
            <a:r>
              <a:rPr lang="en-US" altLang="en-US" sz="2400" dirty="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26" name="Left Brace 25"/>
          <p:cNvSpPr/>
          <p:nvPr/>
        </p:nvSpPr>
        <p:spPr bwMode="auto">
          <a:xfrm>
            <a:off x="5044449" y="2396698"/>
            <a:ext cx="361950" cy="2514600"/>
          </a:xfrm>
          <a:prstGeom prst="leftBrace">
            <a:avLst>
              <a:gd name="adj1" fmla="val 8333"/>
              <a:gd name="adj2" fmla="val 50616"/>
            </a:avLst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17162" y="3835004"/>
            <a:ext cx="1816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disc(</a:t>
            </a:r>
            <a:r>
              <a:rPr lang="en-US" sz="1600" dirty="0" smtClean="0">
                <a:solidFill>
                  <a:srgbClr val="FF0000"/>
                </a:solidFill>
                <a:latin typeface="cmmi10"/>
              </a:rPr>
              <a:t>g</a:t>
            </a:r>
            <a:r>
              <a:rPr lang="en-US" sz="1600" dirty="0" smtClean="0">
                <a:solidFill>
                  <a:srgbClr val="FF0000"/>
                </a:solidFill>
              </a:rPr>
              <a:t>) &lt;&lt; disc(</a:t>
            </a:r>
            <a:r>
              <a:rPr lang="en-US" sz="1600" dirty="0" smtClean="0">
                <a:solidFill>
                  <a:srgbClr val="FF0000"/>
                </a:solidFill>
                <a:latin typeface="cmmi10"/>
              </a:rPr>
              <a:t>f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2724" y="56388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0033CC"/>
                </a:solidFill>
              </a:rPr>
              <a:t>Klauck’01</a:t>
            </a:r>
            <a:r>
              <a:rPr lang="en-US" altLang="en-US" sz="2400" dirty="0" smtClean="0"/>
              <a:t> applied to f = MAJ </a:t>
            </a:r>
            <a:r>
              <a:rPr lang="en-US" altLang="en-US" sz="2400" dirty="0" smtClean="0">
                <a:latin typeface="cmsy10"/>
              </a:rPr>
              <a:t>±</a:t>
            </a:r>
            <a:r>
              <a:rPr lang="en-US" altLang="en-US" sz="2400" dirty="0" smtClean="0"/>
              <a:t> AND.</a:t>
            </a:r>
            <a:r>
              <a:rPr lang="en-US" altLang="en-US" sz="2400" dirty="0" smtClean="0">
                <a:solidFill>
                  <a:srgbClr val="CC3300"/>
                </a:solidFill>
              </a:rPr>
              <a:t> </a:t>
            </a:r>
            <a:endParaRPr lang="en-US" altLang="en-US" sz="24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0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  <p:bldP spid="30" grpId="0"/>
      <p:bldP spid="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1524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TexPoint fonts used in EMF. Read the TexPoint manual before you delete this box.: 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525198" y="-3048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/>
              <a:t>           </a:t>
            </a:r>
            <a:r>
              <a:rPr lang="en-US" altLang="en-US" sz="4000" b="1" kern="0" dirty="0" smtClean="0"/>
              <a:t>Composed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0668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CC3300"/>
                </a:solidFill>
              </a:rPr>
              <a:t>Question: </a:t>
            </a:r>
            <a:r>
              <a:rPr lang="en-US" altLang="en-US" sz="2400" dirty="0" smtClean="0"/>
              <a:t>Given f, how to find g? </a:t>
            </a:r>
            <a:endParaRPr lang="en-US" alt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" y="2540278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CC3300"/>
                </a:solidFill>
              </a:rPr>
              <a:t>Answer: </a:t>
            </a:r>
            <a:r>
              <a:rPr lang="en-US" altLang="en-US" sz="2400" dirty="0" smtClean="0"/>
              <a:t>No general technique known. </a:t>
            </a:r>
            <a:endParaRPr lang="en-US" alt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81000" y="47244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/>
              <a:t>For </a:t>
            </a:r>
            <a:r>
              <a:rPr lang="en-US" altLang="en-US" sz="2400" dirty="0" smtClean="0">
                <a:solidFill>
                  <a:srgbClr val="FF3300"/>
                </a:solidFill>
              </a:rPr>
              <a:t>f </a:t>
            </a:r>
            <a:r>
              <a:rPr lang="en-US" altLang="en-US" sz="2400" dirty="0" smtClean="0">
                <a:solidFill>
                  <a:srgbClr val="FF3300"/>
                </a:solidFill>
                <a:latin typeface="cmsy10"/>
              </a:rPr>
              <a:t>±</a:t>
            </a:r>
            <a:r>
              <a:rPr lang="en-US" altLang="en-US" sz="2400" dirty="0" smtClean="0">
                <a:solidFill>
                  <a:srgbClr val="FF3300"/>
                </a:solidFill>
              </a:rPr>
              <a:t> q</a:t>
            </a:r>
            <a:r>
              <a:rPr lang="en-US" altLang="en-US" sz="2400" dirty="0" smtClean="0"/>
              <a:t>, </a:t>
            </a:r>
            <a:r>
              <a:rPr lang="en-US" altLang="en-US" sz="2400" dirty="0" smtClean="0">
                <a:solidFill>
                  <a:srgbClr val="0033CC"/>
                </a:solidFill>
              </a:rPr>
              <a:t>Sherstov’08</a:t>
            </a:r>
            <a:r>
              <a:rPr lang="en-US" altLang="en-US" sz="2400" dirty="0" smtClean="0"/>
              <a:t> and </a:t>
            </a:r>
            <a:r>
              <a:rPr lang="en-US" altLang="en-US" sz="2400" dirty="0" smtClean="0">
                <a:solidFill>
                  <a:srgbClr val="0033CC"/>
                </a:solidFill>
              </a:rPr>
              <a:t>Shi-Zhu’08</a:t>
            </a:r>
            <a:r>
              <a:rPr lang="en-US" altLang="en-US" sz="2400" dirty="0" smtClean="0"/>
              <a:t> gave techniques for 2-party. </a:t>
            </a:r>
          </a:p>
        </p:txBody>
      </p:sp>
    </p:spTree>
    <p:extLst>
      <p:ext uri="{BB962C8B-B14F-4D97-AF65-F5344CB8AC3E}">
        <p14:creationId xmlns:p14="http://schemas.microsoft.com/office/powerpoint/2010/main" val="19312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TexPoint fonts used in EMF. </a:t>
            </a:r>
          </a:p>
          <a:p>
            <a:r>
              <a:rPr lang="en-US" altLang="en-US"/>
              <a:t>Read the TexPoint manual before you delete this box.: </a:t>
            </a:r>
            <a:r>
              <a:rPr lang="en-US" altLang="en-US">
                <a:latin typeface="cmr10" pitchFamily="34" charset="0"/>
              </a:rPr>
              <a:t>A</a:t>
            </a:r>
            <a:r>
              <a:rPr lang="en-US" altLang="en-US">
                <a:latin typeface="cmmi7" pitchFamily="34" charset="0"/>
              </a:rPr>
              <a:t>A</a:t>
            </a:r>
            <a:r>
              <a:rPr lang="en-US" altLang="en-US">
                <a:latin typeface="cmr7" pitchFamily="34" charset="0"/>
              </a:rPr>
              <a:t>A</a:t>
            </a:r>
            <a:r>
              <a:rPr lang="en-US" altLang="en-US">
                <a:latin typeface="cmmi10" pitchFamily="34" charset="0"/>
              </a:rPr>
              <a:t>A</a:t>
            </a:r>
            <a:r>
              <a:rPr lang="en-US" altLang="en-US">
                <a:latin typeface="cmsy10" pitchFamily="34" charset="0"/>
              </a:rPr>
              <a:t>A</a:t>
            </a:r>
            <a:r>
              <a:rPr lang="en-US" altLang="en-US">
                <a:latin typeface="cmex10" pitchFamily="34" charset="0"/>
              </a:rPr>
              <a:t>A</a:t>
            </a:r>
            <a:r>
              <a:rPr lang="en-US" altLang="en-US">
                <a:latin typeface="cmmi5" pitchFamily="34" charset="0"/>
              </a:rPr>
              <a:t>A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533400" y="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r>
              <a:rPr lang="en-US" altLang="en-US" sz="4000" b="1" dirty="0" smtClean="0"/>
              <a:t>Polynomial Representation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447800"/>
            <a:ext cx="8534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2400" kern="0" dirty="0" smtClean="0"/>
              <a:t>Let V </a:t>
            </a:r>
            <a:r>
              <a:rPr lang="en-US" altLang="en-US" sz="2400" kern="0" dirty="0" smtClean="0">
                <a:latin typeface="cmsy10" pitchFamily="34" charset="0"/>
              </a:rPr>
              <a:t>´</a:t>
            </a:r>
            <a:r>
              <a:rPr lang="en-US" altLang="en-US" sz="2400" kern="0" dirty="0" smtClean="0"/>
              <a:t> {f | f:{0,1}</a:t>
            </a:r>
            <a:r>
              <a:rPr lang="en-US" altLang="en-US" sz="2400" kern="0" baseline="30000" dirty="0" smtClean="0"/>
              <a:t>n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smtClean="0">
                <a:latin typeface="Symbol" pitchFamily="18" charset="2"/>
                <a:sym typeface="Symbol" pitchFamily="18" charset="2"/>
              </a:rPr>
              <a:t>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smtClean="0">
                <a:latin typeface="msbm10" pitchFamily="34" charset="0"/>
              </a:rPr>
              <a:t>R</a:t>
            </a:r>
            <a:r>
              <a:rPr lang="en-US" altLang="en-US" sz="2400" kern="0" dirty="0" smtClean="0"/>
              <a:t>}.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2400" kern="0" dirty="0" smtClean="0">
                <a:solidFill>
                  <a:srgbClr val="CC3300"/>
                </a:solidFill>
              </a:rPr>
              <a:t>Observation:</a:t>
            </a:r>
            <a:r>
              <a:rPr lang="en-US" altLang="en-US" sz="2400" kern="0" dirty="0" smtClean="0"/>
              <a:t> V is a vector space of dimension 2</a:t>
            </a:r>
            <a:r>
              <a:rPr lang="en-US" altLang="en-US" sz="2400" kern="0" baseline="30000" dirty="0" smtClean="0"/>
              <a:t>n</a:t>
            </a:r>
            <a:r>
              <a:rPr lang="en-US" altLang="en-US" sz="2400" kern="0" dirty="0" smtClean="0"/>
              <a:t>.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 sz="2400" kern="0" dirty="0"/>
          </a:p>
          <a:p>
            <a:pPr algn="l" eaLnBrk="1" hangingPunct="1">
              <a:lnSpc>
                <a:spcPct val="90000"/>
              </a:lnSpc>
            </a:pPr>
            <a:r>
              <a:rPr lang="en-US" altLang="en-US" sz="2400" kern="0" dirty="0" err="1" smtClean="0">
                <a:solidFill>
                  <a:srgbClr val="CC3300"/>
                </a:solidFill>
              </a:rPr>
              <a:t>Defn</a:t>
            </a:r>
            <a:r>
              <a:rPr lang="en-US" altLang="en-US" sz="2400" kern="0" dirty="0" smtClean="0">
                <a:solidFill>
                  <a:srgbClr val="CC3300"/>
                </a:solidFill>
              </a:rPr>
              <a:t>: </a:t>
            </a:r>
            <a:r>
              <a:rPr lang="en-US" altLang="en-US" sz="2400" kern="0" dirty="0" smtClean="0"/>
              <a:t>For each </a:t>
            </a:r>
            <a:r>
              <a:rPr lang="en-US" altLang="en-US" sz="2400" kern="0" dirty="0" smtClean="0">
                <a:latin typeface="cmmi10" pitchFamily="34" charset="0"/>
              </a:rPr>
              <a:t>S </a:t>
            </a:r>
            <a:r>
              <a:rPr lang="en-US" altLang="en-US" sz="2400" kern="0" dirty="0" smtClean="0">
                <a:latin typeface="cmsy10" pitchFamily="34" charset="0"/>
              </a:rPr>
              <a:t>µ</a:t>
            </a:r>
            <a:r>
              <a:rPr lang="en-US" altLang="en-US" sz="2400" kern="0" dirty="0" smtClean="0"/>
              <a:t> {1,</a:t>
            </a:r>
            <a:r>
              <a:rPr lang="en-US" altLang="en-US" sz="2400" kern="0" dirty="0" smtClean="0">
                <a:latin typeface="MT Extra" pitchFamily="18" charset="2"/>
                <a:sym typeface="MT Extra" pitchFamily="18" charset="2"/>
              </a:rPr>
              <a:t></a:t>
            </a:r>
            <a:r>
              <a:rPr lang="en-US" altLang="en-US" sz="2400" kern="0" dirty="0" smtClean="0"/>
              <a:t>,n},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 sz="2400" kern="0" dirty="0" smtClean="0"/>
          </a:p>
          <a:p>
            <a:pPr algn="l" eaLnBrk="1" hangingPunct="1">
              <a:lnSpc>
                <a:spcPct val="90000"/>
              </a:lnSpc>
            </a:pPr>
            <a:endParaRPr lang="en-US" altLang="en-US" sz="2800" kern="0" dirty="0" smtClean="0">
              <a:solidFill>
                <a:srgbClr val="CC3300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en-US" sz="2400" kern="0" dirty="0" smtClean="0">
                <a:solidFill>
                  <a:srgbClr val="CC3300"/>
                </a:solidFill>
              </a:rPr>
              <a:t>Fact: </a:t>
            </a:r>
            <a:r>
              <a:rPr lang="en-US" altLang="en-US" sz="2400" kern="0" dirty="0" smtClean="0"/>
              <a:t>The set M </a:t>
            </a:r>
            <a:r>
              <a:rPr lang="en-US" altLang="en-US" sz="2400" kern="0" dirty="0" smtClean="0">
                <a:latin typeface="cmsy10" pitchFamily="34" charset="0"/>
              </a:rPr>
              <a:t>´</a:t>
            </a:r>
            <a:r>
              <a:rPr lang="en-US" altLang="en-US" sz="2400" kern="0" dirty="0" smtClean="0"/>
              <a:t> {</a:t>
            </a:r>
            <a:r>
              <a:rPr lang="en-US" altLang="en-US" sz="2400" kern="0" dirty="0" smtClean="0">
                <a:latin typeface="cmmi10" pitchFamily="34" charset="0"/>
              </a:rPr>
              <a:t>Â</a:t>
            </a:r>
            <a:r>
              <a:rPr lang="en-US" altLang="en-US" sz="2400" kern="0" baseline="-25000" dirty="0" smtClean="0">
                <a:latin typeface="cmmi10" pitchFamily="34" charset="0"/>
              </a:rPr>
              <a:t>S</a:t>
            </a:r>
            <a:r>
              <a:rPr lang="en-US" altLang="en-US" sz="2400" kern="0" dirty="0" smtClean="0"/>
              <a:t> | </a:t>
            </a:r>
            <a:r>
              <a:rPr lang="en-US" altLang="en-US" sz="2400" kern="0" dirty="0" smtClean="0">
                <a:latin typeface="cmmi10" pitchFamily="34" charset="0"/>
              </a:rPr>
              <a:t>S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smtClean="0">
                <a:latin typeface="cmsy10" pitchFamily="34" charset="0"/>
              </a:rPr>
              <a:t>µ</a:t>
            </a:r>
            <a:r>
              <a:rPr lang="en-US" altLang="en-US" sz="2400" kern="0" dirty="0" smtClean="0"/>
              <a:t>[{1,</a:t>
            </a:r>
            <a:r>
              <a:rPr lang="en-US" altLang="en-US" sz="2400" kern="0" dirty="0" smtClean="0">
                <a:latin typeface="MT Extra" pitchFamily="18" charset="2"/>
                <a:sym typeface="MT Extra" pitchFamily="18" charset="2"/>
              </a:rPr>
              <a:t></a:t>
            </a:r>
            <a:r>
              <a:rPr lang="en-US" altLang="en-US" sz="2400" kern="0" dirty="0" smtClean="0"/>
              <a:t>,n} forms a basis of V, called the Fourier basis.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 sz="2400" kern="0" dirty="0" smtClean="0">
              <a:solidFill>
                <a:srgbClr val="CC3300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en-US" sz="2400" kern="0" dirty="0" smtClean="0">
                <a:solidFill>
                  <a:srgbClr val="CC3300"/>
                </a:solidFill>
              </a:rPr>
              <a:t>Definition: </a:t>
            </a:r>
            <a:r>
              <a:rPr lang="en-US" altLang="en-US" sz="2400" kern="0" dirty="0" smtClean="0"/>
              <a:t>Let f= </a:t>
            </a:r>
            <a:r>
              <a:rPr lang="en-US" altLang="en-US" sz="2400" kern="0" dirty="0" smtClean="0">
                <a:latin typeface="Symbol" pitchFamily="18" charset="2"/>
                <a:sym typeface="Symbol" pitchFamily="18" charset="2"/>
              </a:rPr>
              <a:t></a:t>
            </a:r>
            <a:r>
              <a:rPr lang="en-US" altLang="en-US" sz="2400" kern="0" baseline="-25000" dirty="0" smtClean="0">
                <a:latin typeface="cmmi10" pitchFamily="34" charset="0"/>
              </a:rPr>
              <a:t>S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err="1" smtClean="0"/>
              <a:t>c</a:t>
            </a:r>
            <a:r>
              <a:rPr lang="en-US" altLang="en-US" sz="2400" kern="0" baseline="-25000" dirty="0" err="1" smtClean="0">
                <a:latin typeface="cmmi10" pitchFamily="34" charset="0"/>
              </a:rPr>
              <a:t>S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smtClean="0">
                <a:latin typeface="cmmi10" pitchFamily="34" charset="0"/>
              </a:rPr>
              <a:t>Â</a:t>
            </a:r>
            <a:r>
              <a:rPr lang="en-US" altLang="en-US" sz="2400" kern="0" baseline="-25000" dirty="0" smtClean="0">
                <a:latin typeface="cmmi10" pitchFamily="34" charset="0"/>
              </a:rPr>
              <a:t>S</a:t>
            </a:r>
            <a:r>
              <a:rPr lang="en-US" altLang="en-US" sz="2400" kern="0" dirty="0" smtClean="0"/>
              <a:t>. The degree of f is the cardinality of a maximal </a:t>
            </a:r>
            <a:r>
              <a:rPr lang="en-US" altLang="en-US" sz="2400" kern="0" dirty="0" smtClean="0">
                <a:latin typeface="cmmi10" pitchFamily="34" charset="0"/>
              </a:rPr>
              <a:t>S </a:t>
            </a:r>
            <a:r>
              <a:rPr lang="en-US" altLang="en-US" sz="2400" kern="0" dirty="0" smtClean="0"/>
              <a:t>such that </a:t>
            </a:r>
            <a:r>
              <a:rPr lang="en-US" altLang="en-US" sz="2400" kern="0" dirty="0" err="1" smtClean="0"/>
              <a:t>c</a:t>
            </a:r>
            <a:r>
              <a:rPr lang="en-US" altLang="en-US" sz="2400" kern="0" baseline="-25000" dirty="0" err="1" smtClean="0">
                <a:latin typeface="cmmi10" pitchFamily="34" charset="0"/>
              </a:rPr>
              <a:t>S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smtClean="0">
                <a:latin typeface="Symbol" pitchFamily="18" charset="2"/>
                <a:sym typeface="Symbol" pitchFamily="18" charset="2"/>
              </a:rPr>
              <a:t></a:t>
            </a:r>
            <a:r>
              <a:rPr lang="en-US" altLang="en-US" sz="2400" kern="0" dirty="0" smtClean="0"/>
              <a:t> 0. </a:t>
            </a:r>
            <a:endParaRPr lang="en-US" altLang="en-US" sz="2400" kern="0" dirty="0">
              <a:solidFill>
                <a:srgbClr val="CC3300"/>
              </a:solidFill>
            </a:endParaRPr>
          </a:p>
        </p:txBody>
      </p:sp>
      <p:pic>
        <p:nvPicPr>
          <p:cNvPr id="5" name="Picture 5" descr="Double Bracket: TexPoint Display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0"/>
            <a:ext cx="2971800" cy="487363"/>
          </a:xfrm>
          <a:prstGeom prst="rect">
            <a:avLst/>
          </a:prstGeom>
          <a:gradFill rotWithShape="0">
            <a:gsLst>
              <a:gs pos="0">
                <a:srgbClr val="0064C8"/>
              </a:gs>
              <a:gs pos="100000">
                <a:srgbClr val="AAAAA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04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TexPoint fonts used in EMF. </a:t>
            </a:r>
          </a:p>
          <a:p>
            <a:r>
              <a:rPr lang="en-US" altLang="en-US"/>
              <a:t>Read the TexPoint manual before you delete this box.: </a:t>
            </a:r>
            <a:r>
              <a:rPr lang="en-US" altLang="en-US">
                <a:latin typeface="cmr10" pitchFamily="34" charset="0"/>
              </a:rPr>
              <a:t>A</a:t>
            </a:r>
            <a:r>
              <a:rPr lang="en-US" altLang="en-US">
                <a:latin typeface="cmmi7" pitchFamily="34" charset="0"/>
              </a:rPr>
              <a:t>A</a:t>
            </a:r>
            <a:r>
              <a:rPr lang="en-US" altLang="en-US">
                <a:latin typeface="cmr7" pitchFamily="34" charset="0"/>
              </a:rPr>
              <a:t>A</a:t>
            </a:r>
            <a:r>
              <a:rPr lang="en-US" altLang="en-US">
                <a:latin typeface="cmmi10" pitchFamily="34" charset="0"/>
              </a:rPr>
              <a:t>A</a:t>
            </a:r>
            <a:r>
              <a:rPr lang="en-US" altLang="en-US">
                <a:latin typeface="cmsy10" pitchFamily="34" charset="0"/>
              </a:rPr>
              <a:t>A</a:t>
            </a:r>
            <a:r>
              <a:rPr lang="en-US" altLang="en-US">
                <a:latin typeface="cmex10" pitchFamily="34" charset="0"/>
              </a:rPr>
              <a:t>A</a:t>
            </a:r>
            <a:r>
              <a:rPr lang="en-US" altLang="en-US">
                <a:latin typeface="cmmi5" pitchFamily="34" charset="0"/>
              </a:rPr>
              <a:t>A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685800" y="14514"/>
            <a:ext cx="93726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r>
              <a:rPr lang="en-US" altLang="en-US" sz="4000" b="1" dirty="0" smtClean="0"/>
              <a:t>Approximation of Functions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458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/>
            <a:r>
              <a:rPr lang="en-US" altLang="en-US" sz="2800" kern="0" dirty="0" smtClean="0">
                <a:solidFill>
                  <a:srgbClr val="CC3300"/>
                </a:solidFill>
              </a:rPr>
              <a:t>Fundamental:</a:t>
            </a:r>
            <a:r>
              <a:rPr lang="en-US" altLang="en-US" sz="2800" kern="0" dirty="0" smtClean="0"/>
              <a:t> How closely can </a:t>
            </a:r>
            <a:r>
              <a:rPr lang="en-US" altLang="en-US" sz="2800" kern="0" dirty="0" smtClean="0">
                <a:latin typeface="cmmi10" pitchFamily="34" charset="0"/>
              </a:rPr>
              <a:t>f</a:t>
            </a:r>
            <a:r>
              <a:rPr lang="en-US" altLang="en-US" sz="2800" kern="0" dirty="0" smtClean="0"/>
              <a:t>:{0, 1}</a:t>
            </a:r>
            <a:r>
              <a:rPr lang="en-US" altLang="en-US" sz="2800" kern="0" baseline="30000" dirty="0" smtClean="0">
                <a:latin typeface="cmmi10" pitchFamily="34" charset="0"/>
              </a:rPr>
              <a:t>n</a:t>
            </a:r>
            <a:r>
              <a:rPr lang="en-US" altLang="en-US" sz="2800" kern="0" dirty="0" smtClean="0"/>
              <a:t> </a:t>
            </a:r>
            <a:r>
              <a:rPr lang="en-US" altLang="en-US" sz="2800" kern="0" dirty="0" smtClean="0">
                <a:latin typeface="cmsy10" pitchFamily="34" charset="0"/>
              </a:rPr>
              <a:t>!</a:t>
            </a:r>
            <a:r>
              <a:rPr lang="en-US" altLang="en-US" sz="2800" kern="0" dirty="0" smtClean="0"/>
              <a:t> </a:t>
            </a:r>
            <a:r>
              <a:rPr lang="en-US" altLang="en-US" sz="2800" kern="0" dirty="0" smtClean="0">
                <a:latin typeface="msbm10" pitchFamily="34" charset="0"/>
              </a:rPr>
              <a:t>R</a:t>
            </a:r>
            <a:r>
              <a:rPr lang="en-US" altLang="en-US" sz="2800" kern="0" dirty="0" smtClean="0"/>
              <a:t> be approximated by low degree functions?</a:t>
            </a:r>
          </a:p>
          <a:p>
            <a:pPr algn="l" eaLnBrk="1" hangingPunct="1"/>
            <a:endParaRPr lang="en-US" altLang="en-US" sz="2800" kern="0" dirty="0" smtClean="0"/>
          </a:p>
          <a:p>
            <a:pPr algn="l" eaLnBrk="1" hangingPunct="1"/>
            <a:r>
              <a:rPr lang="en-US" altLang="en-US" sz="2800" kern="0" dirty="0" smtClean="0">
                <a:solidFill>
                  <a:srgbClr val="CC3300"/>
                </a:solidFill>
              </a:rPr>
              <a:t>Definition:</a:t>
            </a:r>
            <a:r>
              <a:rPr lang="en-US" altLang="en-US" sz="2800" kern="0" dirty="0" smtClean="0"/>
              <a:t> The </a:t>
            </a:r>
            <a:r>
              <a:rPr lang="en-US" altLang="en-US" sz="2800" kern="0" dirty="0" smtClean="0">
                <a:latin typeface="cmmi10" pitchFamily="34" charset="0"/>
              </a:rPr>
              <a:t>±</a:t>
            </a:r>
            <a:r>
              <a:rPr lang="en-US" altLang="en-US" sz="2800" kern="0" dirty="0" smtClean="0"/>
              <a:t>-approximate degree of </a:t>
            </a:r>
            <a:r>
              <a:rPr lang="en-US" altLang="en-US" sz="2800" kern="0" dirty="0" smtClean="0">
                <a:latin typeface="cmmi10" pitchFamily="34" charset="0"/>
              </a:rPr>
              <a:t>f</a:t>
            </a:r>
            <a:r>
              <a:rPr lang="en-US" altLang="en-US" sz="2800" kern="0" dirty="0" smtClean="0"/>
              <a:t>, </a:t>
            </a:r>
            <a:r>
              <a:rPr lang="en-US" altLang="en-US" sz="2800" kern="0" dirty="0" err="1" smtClean="0"/>
              <a:t>deg</a:t>
            </a:r>
            <a:r>
              <a:rPr lang="en-US" altLang="en-US" sz="2800" kern="0" baseline="-25000" dirty="0" smtClean="0">
                <a:latin typeface="cmmi10" pitchFamily="34" charset="0"/>
              </a:rPr>
              <a:t>±</a:t>
            </a:r>
            <a:r>
              <a:rPr lang="en-US" altLang="en-US" sz="2800" kern="0" dirty="0" smtClean="0"/>
              <a:t>(</a:t>
            </a:r>
            <a:r>
              <a:rPr lang="en-US" altLang="en-US" sz="2800" kern="0" dirty="0" smtClean="0">
                <a:latin typeface="cmmi10" pitchFamily="34" charset="0"/>
              </a:rPr>
              <a:t>f</a:t>
            </a:r>
            <a:r>
              <a:rPr lang="en-US" altLang="en-US" sz="2800" kern="0" dirty="0" smtClean="0"/>
              <a:t>), is the minimum integer d such that there exists </a:t>
            </a:r>
            <a:r>
              <a:rPr lang="en-US" altLang="en-US" sz="2800" kern="0" dirty="0" smtClean="0">
                <a:latin typeface="cmmi10" pitchFamily="34" charset="0"/>
              </a:rPr>
              <a:t>Á</a:t>
            </a:r>
            <a:r>
              <a:rPr lang="en-US" altLang="en-US" sz="2800" kern="0" dirty="0" smtClean="0"/>
              <a:t> </a:t>
            </a:r>
            <a:r>
              <a:rPr lang="en-US" altLang="en-US" sz="2800" kern="0" dirty="0" smtClean="0">
                <a:latin typeface="cmsy10" pitchFamily="34" charset="0"/>
              </a:rPr>
              <a:t>2</a:t>
            </a:r>
            <a:r>
              <a:rPr lang="en-US" altLang="en-US" sz="2800" kern="0" dirty="0" smtClean="0"/>
              <a:t> span({</a:t>
            </a:r>
            <a:r>
              <a:rPr lang="en-US" altLang="en-US" sz="2800" kern="0" dirty="0" smtClean="0">
                <a:latin typeface="cmmi10" pitchFamily="34" charset="0"/>
              </a:rPr>
              <a:t>Â</a:t>
            </a:r>
            <a:r>
              <a:rPr lang="en-US" altLang="en-US" sz="2800" kern="0" baseline="-25000" dirty="0" smtClean="0">
                <a:latin typeface="cmmi10" pitchFamily="34" charset="0"/>
              </a:rPr>
              <a:t>S</a:t>
            </a:r>
            <a:r>
              <a:rPr lang="en-US" altLang="en-US" sz="2800" kern="0" dirty="0" smtClean="0"/>
              <a:t> : |</a:t>
            </a:r>
            <a:r>
              <a:rPr lang="en-US" altLang="en-US" sz="2800" kern="0" dirty="0" smtClean="0">
                <a:latin typeface="cmmi10" pitchFamily="34" charset="0"/>
              </a:rPr>
              <a:t>S</a:t>
            </a:r>
            <a:r>
              <a:rPr lang="en-US" altLang="en-US" sz="2800" kern="0" dirty="0" smtClean="0"/>
              <a:t>| </a:t>
            </a:r>
            <a:r>
              <a:rPr lang="en-US" altLang="en-US" sz="2800" kern="0" dirty="0" smtClean="0">
                <a:latin typeface="cmsy10" pitchFamily="34" charset="0"/>
              </a:rPr>
              <a:t>·</a:t>
            </a:r>
            <a:r>
              <a:rPr lang="en-US" altLang="en-US" sz="2800" kern="0" dirty="0" smtClean="0"/>
              <a:t> d}) and</a:t>
            </a:r>
          </a:p>
          <a:p>
            <a:pPr algn="l" eaLnBrk="1" hangingPunct="1"/>
            <a:endParaRPr lang="en-US" altLang="en-US" sz="2800" kern="0" dirty="0"/>
          </a:p>
        </p:txBody>
      </p:sp>
      <p:pic>
        <p:nvPicPr>
          <p:cNvPr id="5" name="Picture 7" descr="Double Bracket: TexPoint Display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4882129"/>
            <a:ext cx="2832100" cy="490538"/>
          </a:xfrm>
          <a:prstGeom prst="rect">
            <a:avLst/>
          </a:prstGeom>
          <a:gradFill rotWithShape="0">
            <a:gsLst>
              <a:gs pos="0">
                <a:srgbClr val="0064C8"/>
              </a:gs>
              <a:gs pos="100000">
                <a:srgbClr val="AAAAA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95600" y="4882129"/>
            <a:ext cx="655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max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90800" y="5110729"/>
            <a:ext cx="1169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cmmi10" pitchFamily="34" charset="0"/>
              </a:rPr>
              <a:t>x</a:t>
            </a:r>
            <a:r>
              <a:rPr lang="en-US" altLang="en-US" dirty="0">
                <a:latin typeface="cmsy10" pitchFamily="34" charset="0"/>
              </a:rPr>
              <a:t>2</a:t>
            </a:r>
            <a:r>
              <a:rPr lang="en-US" altLang="en-US" dirty="0"/>
              <a:t>{0,1}</a:t>
            </a:r>
            <a:r>
              <a:rPr lang="en-US" altLang="en-US" baseline="30000" dirty="0">
                <a:latin typeface="cmmi10" pitchFamily="34" charset="0"/>
              </a:rPr>
              <a:t>n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304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TexPoint fonts used in EMF. </a:t>
            </a:r>
          </a:p>
          <a:p>
            <a:r>
              <a:rPr lang="en-US" altLang="en-US"/>
              <a:t>Read the TexPoint manual before you delete this box.: </a:t>
            </a:r>
            <a:r>
              <a:rPr lang="en-US" altLang="en-US">
                <a:latin typeface="cmr10" pitchFamily="34" charset="0"/>
              </a:rPr>
              <a:t>A</a:t>
            </a:r>
            <a:r>
              <a:rPr lang="en-US" altLang="en-US">
                <a:latin typeface="cmmi7" pitchFamily="34" charset="0"/>
              </a:rPr>
              <a:t>A</a:t>
            </a:r>
            <a:r>
              <a:rPr lang="en-US" altLang="en-US">
                <a:latin typeface="cmr7" pitchFamily="34" charset="0"/>
              </a:rPr>
              <a:t>A</a:t>
            </a:r>
            <a:r>
              <a:rPr lang="en-US" altLang="en-US">
                <a:latin typeface="cmmi10" pitchFamily="34" charset="0"/>
              </a:rPr>
              <a:t>A</a:t>
            </a:r>
            <a:r>
              <a:rPr lang="en-US" altLang="en-US">
                <a:latin typeface="cmsy10" pitchFamily="34" charset="0"/>
              </a:rPr>
              <a:t>A</a:t>
            </a:r>
            <a:r>
              <a:rPr lang="en-US" altLang="en-US">
                <a:latin typeface="cmex10" pitchFamily="34" charset="0"/>
              </a:rPr>
              <a:t>A</a:t>
            </a:r>
            <a:r>
              <a:rPr lang="en-US" altLang="en-US">
                <a:latin typeface="cmmi5" pitchFamily="34" charset="0"/>
              </a:rPr>
              <a:t>A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-13648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r>
              <a:rPr lang="en-US" altLang="en-US" sz="4000" b="1" dirty="0" smtClean="0"/>
              <a:t>Degree of Functions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491734"/>
            <a:ext cx="509569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AND(X) = </a:t>
            </a:r>
            <a:r>
              <a:rPr lang="en-US" sz="2400" dirty="0">
                <a:latin typeface="Tahoma"/>
              </a:rPr>
              <a:t>X</a:t>
            </a:r>
            <a:r>
              <a:rPr lang="en-US" sz="2400" baseline="-25000" dirty="0" smtClean="0">
                <a:latin typeface="Tahoma"/>
              </a:rPr>
              <a:t>1</a:t>
            </a:r>
            <a:r>
              <a:rPr lang="en-US" sz="2400" dirty="0" smtClean="0"/>
              <a:t> </a:t>
            </a:r>
            <a:r>
              <a:rPr lang="en-US" sz="2400" dirty="0">
                <a:latin typeface="Tahoma"/>
              </a:rPr>
              <a:t>X</a:t>
            </a:r>
            <a:r>
              <a:rPr lang="en-US" sz="2400" baseline="-25000" dirty="0" smtClean="0">
                <a:latin typeface="Tahoma"/>
              </a:rPr>
              <a:t>2</a:t>
            </a:r>
            <a:r>
              <a:rPr lang="en-US" sz="2400" dirty="0" smtClean="0">
                <a:latin typeface="MT Extra"/>
                <a:sym typeface="MT Extra"/>
              </a:rPr>
              <a:t></a:t>
            </a:r>
            <a:r>
              <a:rPr lang="en-US" sz="2400" dirty="0" smtClean="0"/>
              <a:t> </a:t>
            </a:r>
            <a:r>
              <a:rPr lang="en-US" sz="2400" dirty="0" err="1">
                <a:latin typeface="Tahoma"/>
              </a:rPr>
              <a:t>X</a:t>
            </a:r>
            <a:r>
              <a:rPr lang="en-US" sz="2400" baseline="-25000" dirty="0" err="1" smtClean="0">
                <a:latin typeface="Tahoma"/>
              </a:rPr>
              <a:t>n</a:t>
            </a:r>
            <a:endParaRPr lang="en-US" sz="2400" baseline="-25000" dirty="0" smtClean="0">
              <a:latin typeface="Tahoma"/>
            </a:endParaRP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OR(X) = 1 – (</a:t>
            </a:r>
            <a:r>
              <a:rPr lang="en-US" sz="2400" dirty="0" smtClean="0">
                <a:latin typeface="Tahoma"/>
              </a:rPr>
              <a:t>1-X</a:t>
            </a:r>
            <a:r>
              <a:rPr lang="en-US" sz="2400" baseline="-25000" dirty="0" smtClean="0">
                <a:latin typeface="Tahoma"/>
              </a:rPr>
              <a:t>1</a:t>
            </a:r>
            <a:r>
              <a:rPr lang="en-US" sz="2400" dirty="0" smtClean="0"/>
              <a:t>)(</a:t>
            </a:r>
            <a:r>
              <a:rPr lang="en-US" sz="2400" dirty="0" smtClean="0">
                <a:latin typeface="Tahoma"/>
              </a:rPr>
              <a:t>1-X</a:t>
            </a:r>
            <a:r>
              <a:rPr lang="en-US" sz="2400" baseline="-25000" dirty="0" smtClean="0">
                <a:latin typeface="Tahoma"/>
              </a:rPr>
              <a:t>2</a:t>
            </a:r>
            <a:r>
              <a:rPr lang="en-US" sz="2400" dirty="0" smtClean="0"/>
              <a:t>)</a:t>
            </a:r>
            <a:r>
              <a:rPr lang="en-US" sz="2400" dirty="0" smtClean="0">
                <a:latin typeface="MT Extra"/>
                <a:sym typeface="MT Extra"/>
              </a:rPr>
              <a:t></a:t>
            </a:r>
            <a:r>
              <a:rPr lang="en-US" sz="2400" dirty="0" smtClean="0"/>
              <a:t>(</a:t>
            </a:r>
            <a:r>
              <a:rPr lang="en-US" sz="2400" dirty="0" smtClean="0">
                <a:latin typeface="Tahoma"/>
              </a:rPr>
              <a:t>1-X</a:t>
            </a:r>
            <a:r>
              <a:rPr lang="en-US" sz="2400" baseline="-25000" dirty="0" smtClean="0">
                <a:latin typeface="Tahoma"/>
              </a:rPr>
              <a:t>n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PARITY(X)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MAJORITY(X)</a:t>
            </a:r>
            <a:endParaRPr lang="en-US" sz="2400" dirty="0"/>
          </a:p>
        </p:txBody>
      </p:sp>
      <p:sp>
        <p:nvSpPr>
          <p:cNvPr id="3" name="Right Brace 2"/>
          <p:cNvSpPr/>
          <p:nvPr/>
        </p:nvSpPr>
        <p:spPr bwMode="auto">
          <a:xfrm>
            <a:off x="5438590" y="1404729"/>
            <a:ext cx="685800" cy="2851666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3505200"/>
            <a:ext cx="2999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</a:rPr>
              <a:t>Exact degree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mmi10"/>
              </a:rPr>
              <a:t>£</a:t>
            </a:r>
            <a:r>
              <a:rPr lang="en-US" sz="2400" b="1" dirty="0" smtClean="0">
                <a:solidFill>
                  <a:srgbClr val="FF0000"/>
                </a:solidFill>
              </a:rPr>
              <a:t>(n)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786623"/>
            <a:ext cx="6553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kern="0" dirty="0" smtClean="0">
                <a:solidFill>
                  <a:srgbClr val="CC3300"/>
                </a:solidFill>
              </a:rPr>
              <a:t> </a:t>
            </a:r>
            <a:r>
              <a:rPr lang="en-US" altLang="en-US" sz="2800" kern="0" dirty="0">
                <a:solidFill>
                  <a:srgbClr val="CC3300"/>
                </a:solidFill>
              </a:rPr>
              <a:t>Fact (</a:t>
            </a:r>
            <a:r>
              <a:rPr lang="en-US" altLang="en-US" sz="2800" kern="0" dirty="0" smtClean="0">
                <a:solidFill>
                  <a:srgbClr val="CC3300"/>
                </a:solidFill>
              </a:rPr>
              <a:t>Nisan-Szegedy’92</a:t>
            </a:r>
            <a:r>
              <a:rPr lang="en-US" altLang="en-US" sz="2800" kern="0" dirty="0">
                <a:solidFill>
                  <a:srgbClr val="CC3300"/>
                </a:solidFill>
              </a:rPr>
              <a:t>):</a:t>
            </a:r>
            <a:r>
              <a:rPr lang="en-US" altLang="en-US" sz="2800" kern="0" dirty="0"/>
              <a:t> Deg</a:t>
            </a:r>
            <a:r>
              <a:rPr lang="en-US" altLang="en-US" sz="2800" kern="0" baseline="-25000" dirty="0"/>
              <a:t>1/3</a:t>
            </a:r>
            <a:r>
              <a:rPr lang="en-US" altLang="en-US" sz="2800" kern="0" dirty="0"/>
              <a:t>(OR) = 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859439"/>
            <a:ext cx="1041773" cy="4521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56235" y="4495799"/>
            <a:ext cx="2626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Approx</a:t>
            </a:r>
            <a:r>
              <a:rPr lang="en-US" sz="2400" b="1" dirty="0" smtClean="0"/>
              <a:t> degree?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7603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TexPoint fonts used in EMF. </a:t>
            </a:r>
          </a:p>
          <a:p>
            <a:r>
              <a:rPr lang="en-US" altLang="en-US"/>
              <a:t>Read the TexPoint manual before you delete this box.: </a:t>
            </a:r>
            <a:r>
              <a:rPr lang="en-US" altLang="en-US">
                <a:latin typeface="cmr10" pitchFamily="34" charset="0"/>
              </a:rPr>
              <a:t>A</a:t>
            </a:r>
            <a:r>
              <a:rPr lang="en-US" altLang="en-US">
                <a:latin typeface="cmmi7" pitchFamily="34" charset="0"/>
              </a:rPr>
              <a:t>A</a:t>
            </a:r>
            <a:r>
              <a:rPr lang="en-US" altLang="en-US">
                <a:latin typeface="cmr7" pitchFamily="34" charset="0"/>
              </a:rPr>
              <a:t>A</a:t>
            </a:r>
            <a:r>
              <a:rPr lang="en-US" altLang="en-US">
                <a:latin typeface="cmmi10" pitchFamily="34" charset="0"/>
              </a:rPr>
              <a:t>A</a:t>
            </a:r>
            <a:r>
              <a:rPr lang="en-US" altLang="en-US">
                <a:latin typeface="cmsy10" pitchFamily="34" charset="0"/>
              </a:rPr>
              <a:t>A</a:t>
            </a:r>
            <a:r>
              <a:rPr lang="en-US" altLang="en-US">
                <a:latin typeface="cmex10" pitchFamily="34" charset="0"/>
              </a:rPr>
              <a:t>A</a:t>
            </a:r>
            <a:r>
              <a:rPr lang="en-US" altLang="en-US">
                <a:latin typeface="cmmi5" pitchFamily="34" charset="0"/>
              </a:rPr>
              <a:t>A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15094" y="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r>
              <a:rPr lang="en-US" altLang="en-US" sz="4000" b="1" dirty="0"/>
              <a:t> </a:t>
            </a:r>
            <a:r>
              <a:rPr lang="en-US" altLang="en-US" sz="4000" b="1" dirty="0" smtClean="0"/>
              <a:t>    Hard Functions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1600200"/>
            <a:ext cx="8839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CA" kern="0" dirty="0" smtClean="0"/>
              <a:t>How about EQ(X,Y), i.e. is X=Y?</a:t>
            </a:r>
          </a:p>
          <a:p>
            <a:pPr eaLnBrk="1" hangingPunct="1"/>
            <a:endParaRPr lang="en-CA" kern="0" dirty="0" smtClean="0"/>
          </a:p>
          <a:p>
            <a:pPr eaLnBrk="1" hangingPunct="1"/>
            <a:r>
              <a:rPr lang="en-CA" kern="0" dirty="0" smtClean="0"/>
              <a:t>Intuitively, this should require </a:t>
            </a:r>
            <a:r>
              <a:rPr lang="en-CA" kern="0" dirty="0" smtClean="0">
                <a:solidFill>
                  <a:srgbClr val="C00000"/>
                </a:solidFill>
              </a:rPr>
              <a:t>n</a:t>
            </a:r>
            <a:r>
              <a:rPr lang="en-CA" kern="0" dirty="0" smtClean="0"/>
              <a:t> bits of communication!</a:t>
            </a:r>
          </a:p>
          <a:p>
            <a:pPr eaLnBrk="1" hangingPunct="1"/>
            <a:endParaRPr lang="en-CA" kern="0" dirty="0" smtClean="0"/>
          </a:p>
          <a:p>
            <a:pPr eaLnBrk="1" hangingPunct="1"/>
            <a:r>
              <a:rPr lang="en-CA" kern="0" dirty="0" smtClean="0"/>
              <a:t>Needs an argument!</a:t>
            </a:r>
            <a:endParaRPr lang="en-CA" kern="0" dirty="0"/>
          </a:p>
        </p:txBody>
      </p:sp>
    </p:spTree>
    <p:extLst>
      <p:ext uri="{BB962C8B-B14F-4D97-AF65-F5344CB8AC3E}">
        <p14:creationId xmlns:p14="http://schemas.microsoft.com/office/powerpoint/2010/main" val="364921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1524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TexPoint fonts used in EMF. Read the TexPoint manual before you delete this box.: 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525198" y="-3048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/>
              <a:t>           </a:t>
            </a:r>
            <a:r>
              <a:rPr lang="en-US" altLang="en-US" sz="4000" b="1" kern="0" dirty="0" smtClean="0"/>
              <a:t>Pattern Matrix Method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0668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en-US" altLang="en-US" sz="2400" dirty="0"/>
          </a:p>
        </p:txBody>
      </p:sp>
      <p:graphicFrame>
        <p:nvGraphicFramePr>
          <p:cNvPr id="10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372339"/>
              </p:ext>
            </p:extLst>
          </p:nvPr>
        </p:nvGraphicFramePr>
        <p:xfrm>
          <a:off x="2425861" y="1490520"/>
          <a:ext cx="1143000" cy="815788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02061" y="1549843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ahoma"/>
              </a:rPr>
              <a:t>X</a:t>
            </a:r>
            <a:r>
              <a:rPr lang="en-US" sz="1600" baseline="-25000" dirty="0" smtClean="0">
                <a:latin typeface="Tahoma"/>
              </a:rPr>
              <a:t>1</a:t>
            </a:r>
            <a:endParaRPr lang="en-US" sz="1600" baseline="-25000" dirty="0">
              <a:latin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1661" y="1549843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ahoma"/>
              </a:rPr>
              <a:t>X</a:t>
            </a:r>
            <a:r>
              <a:rPr lang="en-US" sz="1600" baseline="-25000" dirty="0">
                <a:latin typeface="Tahoma"/>
              </a:rPr>
              <a:t>2</a:t>
            </a:r>
          </a:p>
        </p:txBody>
      </p:sp>
      <p:graphicFrame>
        <p:nvGraphicFramePr>
          <p:cNvPr id="13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781641"/>
              </p:ext>
            </p:extLst>
          </p:nvPr>
        </p:nvGraphicFramePr>
        <p:xfrm>
          <a:off x="2540161" y="2918384"/>
          <a:ext cx="1143000" cy="815788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16361" y="2977707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ahoma"/>
              </a:rPr>
              <a:t>X</a:t>
            </a:r>
            <a:r>
              <a:rPr lang="en-US" sz="1600" baseline="-25000" dirty="0" smtClean="0">
                <a:latin typeface="Tahoma"/>
              </a:rPr>
              <a:t>1</a:t>
            </a:r>
            <a:endParaRPr lang="en-US" sz="1600" baseline="-25000" dirty="0">
              <a:latin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5961" y="2977707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ahoma"/>
              </a:rPr>
              <a:t>X</a:t>
            </a:r>
            <a:r>
              <a:rPr lang="en-US" sz="1600" baseline="-25000" dirty="0">
                <a:latin typeface="Tahoma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2343" y="74990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2555" y="248586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7" name="Left Brace 16"/>
          <p:cNvSpPr/>
          <p:nvPr/>
        </p:nvSpPr>
        <p:spPr bwMode="auto">
          <a:xfrm flipH="1" flipV="1">
            <a:off x="2924732" y="749902"/>
            <a:ext cx="153361" cy="953086"/>
          </a:xfrm>
          <a:prstGeom prst="leftBrace">
            <a:avLst>
              <a:gd name="adj1" fmla="val 8333"/>
              <a:gd name="adj2" fmla="val 50616"/>
            </a:avLst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Left Brace 17"/>
          <p:cNvSpPr/>
          <p:nvPr/>
        </p:nvSpPr>
        <p:spPr bwMode="auto">
          <a:xfrm flipV="1">
            <a:off x="2930686" y="2067201"/>
            <a:ext cx="180975" cy="837328"/>
          </a:xfrm>
          <a:prstGeom prst="leftBrace">
            <a:avLst>
              <a:gd name="adj1" fmla="val 8333"/>
              <a:gd name="adj2" fmla="val 50616"/>
            </a:avLst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767563" y="1888397"/>
            <a:ext cx="63949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4561337" y="1657564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ahoma"/>
              </a:rPr>
              <a:t>X</a:t>
            </a:r>
            <a:r>
              <a:rPr lang="en-US" sz="2400" baseline="-25000" dirty="0" smtClean="0">
                <a:latin typeface="Tahoma"/>
              </a:rPr>
              <a:t>1</a:t>
            </a:r>
            <a:endParaRPr lang="en-US" sz="2400" baseline="-25000" dirty="0">
              <a:latin typeface="Tahom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06661" y="2381309"/>
            <a:ext cx="979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 </a:t>
            </a:r>
            <a:r>
              <a:rPr lang="en-US" sz="2800" dirty="0" smtClean="0"/>
              <a:t> :</a:t>
            </a:r>
            <a:endParaRPr lang="en-US" sz="2800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3774490" y="3334581"/>
            <a:ext cx="63949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4568264" y="3103748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ahoma"/>
              </a:rPr>
              <a:t>X</a:t>
            </a:r>
            <a:r>
              <a:rPr lang="en-US" sz="2400" baseline="-25000" dirty="0">
                <a:latin typeface="Tahoma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6747" y="4572316"/>
            <a:ext cx="8983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/>
              <a:t>Let </a:t>
            </a:r>
            <a:r>
              <a:rPr lang="en-US" altLang="en-US" sz="2400" dirty="0">
                <a:solidFill>
                  <a:srgbClr val="FF3300"/>
                </a:solidFill>
              </a:rPr>
              <a:t>q</a:t>
            </a:r>
            <a:r>
              <a:rPr lang="en-US" altLang="en-US" sz="2400" dirty="0" smtClean="0"/>
              <a:t>:{0,1}</a:t>
            </a:r>
            <a:r>
              <a:rPr lang="en-US" altLang="en-US" sz="2400" baseline="30000" dirty="0" smtClean="0">
                <a:latin typeface="Tahoma"/>
              </a:rPr>
              <a:t>s</a:t>
            </a:r>
            <a:r>
              <a:rPr lang="en-US" altLang="en-US" sz="2400" dirty="0" smtClean="0">
                <a:latin typeface="cmsy10"/>
              </a:rPr>
              <a:t>£</a:t>
            </a:r>
            <a:r>
              <a:rPr lang="en-US" altLang="en-US" sz="2400" dirty="0" smtClean="0"/>
              <a:t>{0,1}</a:t>
            </a:r>
            <a:r>
              <a:rPr lang="en-US" altLang="en-US" sz="2400" baseline="30000" dirty="0" smtClean="0">
                <a:latin typeface="Tahoma"/>
              </a:rPr>
              <a:t>s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latin typeface="Symbol"/>
                <a:sym typeface="Symbol"/>
              </a:rPr>
              <a:t></a:t>
            </a:r>
            <a:r>
              <a:rPr lang="en-US" altLang="en-US" sz="2400" dirty="0" smtClean="0"/>
              <a:t> {0,1} have IN as a sub-(partial)function.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6747" y="3912224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/>
              <a:t>Let</a:t>
            </a:r>
            <a:r>
              <a:rPr lang="en-US" altLang="en-US" sz="2400" dirty="0" smtClean="0">
                <a:solidFill>
                  <a:srgbClr val="FF0000"/>
                </a:solidFill>
              </a:rPr>
              <a:t> f </a:t>
            </a:r>
            <a:r>
              <a:rPr lang="en-US" altLang="en-US" sz="2400" dirty="0" smtClean="0"/>
              <a:t>have high </a:t>
            </a:r>
            <a:r>
              <a:rPr lang="en-US" altLang="en-US" sz="2400" dirty="0" smtClean="0">
                <a:solidFill>
                  <a:srgbClr val="0033CC"/>
                </a:solidFill>
              </a:rPr>
              <a:t>approximation degree </a:t>
            </a:r>
            <a:r>
              <a:rPr lang="en-US" altLang="en-US" sz="2400" dirty="0" smtClean="0">
                <a:solidFill>
                  <a:srgbClr val="FF0000"/>
                </a:solidFill>
              </a:rPr>
              <a:t>d</a:t>
            </a:r>
            <a:r>
              <a:rPr lang="en-US" altLang="en-US" sz="2400" dirty="0" smtClean="0"/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60602" y="54102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/>
              <a:t>For </a:t>
            </a:r>
            <a:r>
              <a:rPr lang="en-US" altLang="en-US" sz="2400" dirty="0" smtClean="0">
                <a:solidFill>
                  <a:srgbClr val="FF3300"/>
                </a:solidFill>
              </a:rPr>
              <a:t>f </a:t>
            </a:r>
            <a:r>
              <a:rPr lang="en-US" altLang="en-US" sz="2400" dirty="0" smtClean="0">
                <a:solidFill>
                  <a:srgbClr val="FF3300"/>
                </a:solidFill>
                <a:latin typeface="cmsy10"/>
              </a:rPr>
              <a:t>±</a:t>
            </a:r>
            <a:r>
              <a:rPr lang="en-US" altLang="en-US" sz="2400" dirty="0" smtClean="0">
                <a:solidFill>
                  <a:srgbClr val="FF3300"/>
                </a:solidFill>
              </a:rPr>
              <a:t> q</a:t>
            </a:r>
            <a:r>
              <a:rPr lang="en-US" altLang="en-US" sz="2400" dirty="0" smtClean="0"/>
              <a:t>, </a:t>
            </a:r>
            <a:r>
              <a:rPr lang="en-US" altLang="en-US" sz="2400" dirty="0" smtClean="0">
                <a:solidFill>
                  <a:srgbClr val="0033CC"/>
                </a:solidFill>
              </a:rPr>
              <a:t>Sherstov’08</a:t>
            </a:r>
            <a:r>
              <a:rPr lang="en-US" altLang="en-US" sz="2400" dirty="0" smtClean="0"/>
              <a:t>  applied Generalized-Discrepancy : </a:t>
            </a:r>
          </a:p>
        </p:txBody>
      </p:sp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428" y="6075843"/>
            <a:ext cx="2622172" cy="4614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2418" y="2236478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1665731" y="268867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864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 animBg="1"/>
      <p:bldP spid="18" grpId="0" animBg="1"/>
      <p:bldP spid="23" grpId="0"/>
      <p:bldP spid="27" grpId="0"/>
      <p:bldP spid="29" grpId="0"/>
      <p:bldP spid="30" grpId="0"/>
      <p:bldP spid="3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1524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TexPoint fonts used in EMF. Read the TexPoint manual before you delete this box.: 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525198" y="-3048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/>
              <a:t>           </a:t>
            </a:r>
            <a:r>
              <a:rPr lang="en-US" altLang="en-US" sz="4000" b="1" kern="0" dirty="0" smtClean="0"/>
              <a:t>Pattern Tensor Method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0668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en-US" alt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0" y="3695841"/>
            <a:ext cx="488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FF3300"/>
                </a:solidFill>
              </a:rPr>
              <a:t>q</a:t>
            </a:r>
            <a:r>
              <a:rPr lang="en-US" altLang="en-US" sz="2400" dirty="0" smtClean="0"/>
              <a:t>: {0,1}</a:t>
            </a:r>
            <a:r>
              <a:rPr lang="en-US" altLang="en-US" sz="2400" baseline="30000" dirty="0" err="1" smtClean="0">
                <a:latin typeface="Tahoma"/>
              </a:rPr>
              <a:t>sk</a:t>
            </a:r>
            <a:r>
              <a:rPr lang="en-US" altLang="en-US" sz="2400" dirty="0" smtClean="0">
                <a:latin typeface="cmsy10"/>
              </a:rPr>
              <a:t> </a:t>
            </a:r>
            <a:r>
              <a:rPr lang="en-US" altLang="en-US" sz="2400" dirty="0" smtClean="0">
                <a:latin typeface="Symbol"/>
                <a:sym typeface="Symbol"/>
              </a:rPr>
              <a:t></a:t>
            </a:r>
            <a:r>
              <a:rPr lang="en-US" altLang="en-US" sz="2400" dirty="0" smtClean="0"/>
              <a:t> {0,1}, contains </a:t>
            </a:r>
            <a:r>
              <a:rPr lang="en-US" altLang="en-US" sz="2400" dirty="0">
                <a:latin typeface="Tahoma"/>
              </a:rPr>
              <a:t> </a:t>
            </a:r>
            <a:r>
              <a:rPr lang="en-US" altLang="en-US" sz="2400" dirty="0" smtClean="0">
                <a:latin typeface="Tahoma"/>
              </a:rPr>
              <a:t>     </a:t>
            </a:r>
            <a:r>
              <a:rPr lang="en-US" altLang="en-US" sz="2400" dirty="0" smtClean="0"/>
              <a:t>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257" y="30480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f : </a:t>
            </a:r>
            <a:r>
              <a:rPr lang="en-US" altLang="en-US" sz="2400" dirty="0" smtClean="0"/>
              <a:t>{0,1}</a:t>
            </a:r>
            <a:r>
              <a:rPr lang="en-US" altLang="en-US" sz="2400" baseline="30000" dirty="0" smtClean="0">
                <a:latin typeface="Tahoma"/>
              </a:rPr>
              <a:t>m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latin typeface="Symbol"/>
                <a:sym typeface="Symbol"/>
              </a:rPr>
              <a:t></a:t>
            </a:r>
            <a:r>
              <a:rPr lang="en-US" altLang="en-US" sz="2400" dirty="0" smtClean="0"/>
              <a:t> {0,1}, </a:t>
            </a:r>
            <a:r>
              <a:rPr lang="en-US" altLang="en-US" sz="2400" dirty="0" smtClean="0">
                <a:solidFill>
                  <a:srgbClr val="0033CC"/>
                </a:solidFill>
              </a:rPr>
              <a:t>approximation degree </a:t>
            </a:r>
            <a:r>
              <a:rPr lang="en-US" altLang="en-US" sz="2400" dirty="0" smtClean="0">
                <a:solidFill>
                  <a:srgbClr val="FF0000"/>
                </a:solidFill>
              </a:rPr>
              <a:t>d</a:t>
            </a:r>
            <a:r>
              <a:rPr lang="en-US" altLang="en-US" sz="2400" dirty="0" smtClean="0"/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-29898" y="4312592"/>
            <a:ext cx="9745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0033CC"/>
                </a:solidFill>
              </a:rPr>
              <a:t>Lee-Shraibman’08</a:t>
            </a:r>
            <a:r>
              <a:rPr lang="en-US" altLang="en-US" sz="2400" dirty="0" smtClean="0"/>
              <a:t> and </a:t>
            </a:r>
            <a:r>
              <a:rPr lang="en-US" altLang="en-US" sz="2400" dirty="0" smtClean="0">
                <a:solidFill>
                  <a:srgbClr val="0033CC"/>
                </a:solidFill>
              </a:rPr>
              <a:t>C-Ada’08</a:t>
            </a:r>
            <a:r>
              <a:rPr lang="en-US" altLang="en-US" sz="2400" dirty="0" smtClean="0"/>
              <a:t> applied Generalized-Discrepancy : </a:t>
            </a: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787910" cy="3550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5" y="1075730"/>
            <a:ext cx="6699705" cy="676870"/>
          </a:xfrm>
          <a:prstGeom prst="rect">
            <a:avLst/>
          </a:prstGeom>
        </p:spPr>
      </p:pic>
      <p:sp>
        <p:nvSpPr>
          <p:cNvPr id="32" name="Left Brace 31"/>
          <p:cNvSpPr/>
          <p:nvPr/>
        </p:nvSpPr>
        <p:spPr bwMode="auto">
          <a:xfrm>
            <a:off x="3812947" y="914400"/>
            <a:ext cx="361950" cy="2669977"/>
          </a:xfrm>
          <a:prstGeom prst="leftBrace">
            <a:avLst>
              <a:gd name="adj1" fmla="val 8333"/>
              <a:gd name="adj2" fmla="val 50616"/>
            </a:avLst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82050" y="2412902"/>
            <a:ext cx="1711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Indices into tensor 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245" y="1776359"/>
            <a:ext cx="254508" cy="27889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76359"/>
            <a:ext cx="254508" cy="27889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887428"/>
            <a:ext cx="1845405" cy="3619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223" y="3736315"/>
            <a:ext cx="508255" cy="38071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98" y="5334000"/>
            <a:ext cx="2566802" cy="51886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524000" y="5869872"/>
            <a:ext cx="150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doubly </a:t>
            </a:r>
            <a:r>
              <a:rPr lang="en-US" sz="1400" dirty="0" err="1" smtClean="0">
                <a:solidFill>
                  <a:srgbClr val="FF0000"/>
                </a:solidFill>
              </a:rPr>
              <a:t>exp</a:t>
            </a:r>
            <a:r>
              <a:rPr lang="en-US" sz="1400" dirty="0" smtClean="0">
                <a:solidFill>
                  <a:srgbClr val="FF0000"/>
                </a:solidFill>
              </a:rPr>
              <a:t> in k  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46" y="4737353"/>
            <a:ext cx="1473710" cy="736094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 bwMode="auto">
          <a:xfrm>
            <a:off x="5638799" y="5105400"/>
            <a:ext cx="533401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5676899" y="5562095"/>
            <a:ext cx="297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constant k, </a:t>
            </a:r>
            <a:r>
              <a:rPr lang="en-US" sz="2800" dirty="0">
                <a:solidFill>
                  <a:srgbClr val="FF0000"/>
                </a:solidFill>
              </a:rPr>
              <a:t>n</a:t>
            </a:r>
            <a:r>
              <a:rPr lang="en-US" sz="2800" baseline="30000" dirty="0">
                <a:solidFill>
                  <a:srgbClr val="FF0000"/>
                </a:solidFill>
                <a:latin typeface="Symbol"/>
                <a:sym typeface="Symbol"/>
              </a:rPr>
              <a:t></a:t>
            </a:r>
            <a:r>
              <a:rPr lang="en-US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  <a:latin typeface="Tahoma"/>
              </a:rPr>
              <a:t>1</a:t>
            </a:r>
            <a:r>
              <a:rPr lang="en-US" sz="2800" baseline="30000" dirty="0">
                <a:solidFill>
                  <a:srgbClr val="FF0000"/>
                </a:solidFill>
              </a:rPr>
              <a:t>)</a:t>
            </a:r>
            <a:r>
              <a:rPr lang="en-US" sz="2400" dirty="0" smtClean="0"/>
              <a:t> </a:t>
            </a:r>
            <a:endParaRPr lang="en-US" sz="2400" baseline="300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454" y="4940046"/>
            <a:ext cx="2539746" cy="40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 animBg="1"/>
      <p:bldP spid="33" grpId="0"/>
      <p:bldP spid="45" grpId="0"/>
      <p:bldP spid="4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1524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TexPoint fonts used in EMF. Read the TexPoint manual before you delete this box.: 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525198" y="-3048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/>
              <a:t>           </a:t>
            </a:r>
            <a:r>
              <a:rPr lang="en-US" altLang="en-US" sz="4000" b="1" kern="0" dirty="0" smtClean="0"/>
              <a:t>Block-Composition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602" y="986135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/>
              <a:t>Introduced by </a:t>
            </a:r>
            <a:r>
              <a:rPr lang="en-US" altLang="en-US" sz="2400" dirty="0" smtClean="0">
                <a:solidFill>
                  <a:srgbClr val="0033CC"/>
                </a:solidFill>
              </a:rPr>
              <a:t>Shi-Zhu’08</a:t>
            </a:r>
            <a:r>
              <a:rPr lang="en-US" altLang="en-US" sz="2400" dirty="0" smtClean="0"/>
              <a:t>  for 2-party.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0127" y="1676399"/>
            <a:ext cx="6840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f : </a:t>
            </a:r>
            <a:r>
              <a:rPr lang="en-US" altLang="en-US" sz="2400" dirty="0" smtClean="0"/>
              <a:t>{0,1}</a:t>
            </a:r>
            <a:r>
              <a:rPr lang="en-US" altLang="en-US" sz="2400" baseline="30000" dirty="0" smtClean="0">
                <a:latin typeface="Tahoma"/>
              </a:rPr>
              <a:t>m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latin typeface="Symbol"/>
                <a:sym typeface="Symbol"/>
              </a:rPr>
              <a:t></a:t>
            </a:r>
            <a:r>
              <a:rPr lang="en-US" altLang="en-US" sz="2400" dirty="0" smtClean="0"/>
              <a:t> {0,1}, </a:t>
            </a:r>
            <a:r>
              <a:rPr lang="en-US" altLang="en-US" sz="2400" dirty="0" smtClean="0">
                <a:solidFill>
                  <a:srgbClr val="0033CC"/>
                </a:solidFill>
              </a:rPr>
              <a:t>approximation degree </a:t>
            </a:r>
            <a:r>
              <a:rPr lang="en-US" altLang="en-US" sz="2400" dirty="0" smtClean="0">
                <a:solidFill>
                  <a:srgbClr val="FF0000"/>
                </a:solidFill>
              </a:rPr>
              <a:t>d</a:t>
            </a:r>
            <a:r>
              <a:rPr lang="en-US" altLang="en-US" sz="2400" dirty="0" smtClean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0127" y="2516832"/>
            <a:ext cx="51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FF3300"/>
                </a:solidFill>
              </a:rPr>
              <a:t>q</a:t>
            </a:r>
            <a:r>
              <a:rPr lang="en-US" altLang="en-US" sz="2400" dirty="0" smtClean="0">
                <a:solidFill>
                  <a:srgbClr val="FF3300"/>
                </a:solidFill>
              </a:rPr>
              <a:t> </a:t>
            </a:r>
            <a:r>
              <a:rPr lang="en-US" altLang="en-US" sz="2400" dirty="0" smtClean="0"/>
              <a:t>: {0,1}</a:t>
            </a:r>
            <a:r>
              <a:rPr lang="en-US" altLang="en-US" sz="2400" baseline="30000" dirty="0" smtClean="0">
                <a:latin typeface="Tahoma"/>
              </a:rPr>
              <a:t>s</a:t>
            </a:r>
            <a:r>
              <a:rPr lang="en-US" altLang="en-US" sz="2400" dirty="0" smtClean="0">
                <a:latin typeface="cmsy10"/>
              </a:rPr>
              <a:t>£</a:t>
            </a:r>
            <a:r>
              <a:rPr lang="en-US" altLang="en-US" sz="2400" dirty="0" smtClean="0"/>
              <a:t>{0,1}</a:t>
            </a:r>
            <a:r>
              <a:rPr lang="en-US" altLang="en-US" sz="2400" baseline="30000" dirty="0" smtClean="0">
                <a:latin typeface="Tahoma"/>
              </a:rPr>
              <a:t>s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latin typeface="Symbol"/>
                <a:sym typeface="Symbol"/>
              </a:rPr>
              <a:t></a:t>
            </a:r>
            <a:r>
              <a:rPr lang="en-US" altLang="en-US" sz="2400" dirty="0" smtClean="0"/>
              <a:t> {0,1}. </a:t>
            </a:r>
          </a:p>
        </p:txBody>
      </p:sp>
      <p:sp>
        <p:nvSpPr>
          <p:cNvPr id="2" name="Right Brace 1"/>
          <p:cNvSpPr/>
          <p:nvPr/>
        </p:nvSpPr>
        <p:spPr bwMode="auto">
          <a:xfrm>
            <a:off x="6467475" y="1602430"/>
            <a:ext cx="228600" cy="609601"/>
          </a:xfrm>
          <a:prstGeom prst="rightBrac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5928" y="1614842"/>
            <a:ext cx="1491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</a:t>
            </a:r>
            <a:r>
              <a:rPr lang="en-US" sz="1600" dirty="0" smtClean="0">
                <a:solidFill>
                  <a:srgbClr val="FF0000"/>
                </a:solidFill>
              </a:rPr>
              <a:t>ame property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as before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Right Brace 14"/>
          <p:cNvSpPr/>
          <p:nvPr/>
        </p:nvSpPr>
        <p:spPr bwMode="auto">
          <a:xfrm>
            <a:off x="4308003" y="2442863"/>
            <a:ext cx="228600" cy="609601"/>
          </a:xfrm>
          <a:prstGeom prst="rightBrac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2578386"/>
            <a:ext cx="2621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spectral (analytic) property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734" y="3733800"/>
            <a:ext cx="8707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FF3300"/>
                </a:solidFill>
              </a:rPr>
              <a:t>f </a:t>
            </a:r>
            <a:r>
              <a:rPr lang="en-US" altLang="en-US" sz="2400" dirty="0" smtClean="0">
                <a:solidFill>
                  <a:srgbClr val="FF3300"/>
                </a:solidFill>
                <a:latin typeface="cmsy10"/>
              </a:rPr>
              <a:t>±</a:t>
            </a:r>
            <a:r>
              <a:rPr lang="en-US" altLang="en-US" sz="2400" dirty="0" smtClean="0">
                <a:solidFill>
                  <a:srgbClr val="FF3300"/>
                </a:solidFill>
              </a:rPr>
              <a:t> q</a:t>
            </a:r>
            <a:r>
              <a:rPr lang="en-US" altLang="en-US" sz="2400" dirty="0" smtClean="0"/>
              <a:t>: Generalized-Discrepancy gives strong 2-party bounds.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670" y="4800600"/>
            <a:ext cx="5341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/>
              <a:t>How to extend to k </a:t>
            </a:r>
            <a:r>
              <a:rPr lang="en-US" altLang="en-US" sz="2400" dirty="0" smtClean="0">
                <a:latin typeface="cmsy10"/>
              </a:rPr>
              <a:t>¸</a:t>
            </a:r>
            <a:r>
              <a:rPr lang="en-US" altLang="en-US" sz="2400" dirty="0" smtClean="0"/>
              <a:t> 3 parties? </a:t>
            </a:r>
          </a:p>
        </p:txBody>
      </p:sp>
    </p:spTree>
    <p:extLst>
      <p:ext uri="{BB962C8B-B14F-4D97-AF65-F5344CB8AC3E}">
        <p14:creationId xmlns:p14="http://schemas.microsoft.com/office/powerpoint/2010/main" val="410281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1524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TexPoint fonts used in EMF. Read the TexPoint manual before you delete this box.: 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838200" y="-304800"/>
            <a:ext cx="974539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/>
              <a:t>           </a:t>
            </a:r>
            <a:r>
              <a:rPr lang="en-US" altLang="en-US" sz="4000" b="1" kern="0" dirty="0" smtClean="0"/>
              <a:t>Discrepancy Amplification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7468" y="1628912"/>
            <a:ext cx="51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FF3300"/>
                </a:solidFill>
              </a:rPr>
              <a:t>q</a:t>
            </a:r>
            <a:r>
              <a:rPr lang="en-US" altLang="en-US" sz="2400" dirty="0" smtClean="0">
                <a:solidFill>
                  <a:srgbClr val="FF3300"/>
                </a:solidFill>
              </a:rPr>
              <a:t> </a:t>
            </a:r>
            <a:r>
              <a:rPr lang="en-US" altLang="en-US" sz="2400" dirty="0" smtClean="0"/>
              <a:t>: {0,1}</a:t>
            </a:r>
            <a:r>
              <a:rPr lang="en-US" altLang="en-US" sz="2400" baseline="30000" dirty="0" smtClean="0"/>
              <a:t>(</a:t>
            </a:r>
            <a:r>
              <a:rPr lang="en-US" altLang="en-US" sz="2400" baseline="30000" dirty="0" smtClean="0">
                <a:latin typeface="Tahoma"/>
              </a:rPr>
              <a:t>k+1)</a:t>
            </a:r>
            <a:r>
              <a:rPr lang="en-US" altLang="en-US" sz="2400" baseline="30000" dirty="0" smtClean="0">
                <a:latin typeface="cmsy10"/>
              </a:rPr>
              <a:t>£</a:t>
            </a:r>
            <a:r>
              <a:rPr lang="en-US" altLang="en-US" sz="2400" baseline="30000" dirty="0" smtClean="0">
                <a:latin typeface="Tahoma"/>
              </a:rPr>
              <a:t>t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latin typeface="Symbol"/>
                <a:sym typeface="Symbol"/>
              </a:rPr>
              <a:t></a:t>
            </a:r>
            <a:r>
              <a:rPr lang="en-US" altLang="en-US" sz="2400" dirty="0" smtClean="0"/>
              <a:t> {0,1}.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96075" y="7522517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Theorem</a:t>
            </a:r>
            <a:r>
              <a:rPr lang="en-US" altLang="en-US" sz="2400" dirty="0" smtClean="0"/>
              <a:t>(</a:t>
            </a:r>
            <a:r>
              <a:rPr lang="en-US" altLang="en-US" sz="2400" dirty="0" smtClean="0">
                <a:solidFill>
                  <a:srgbClr val="0033CC"/>
                </a:solidFill>
              </a:rPr>
              <a:t>C’08): </a:t>
            </a:r>
            <a:r>
              <a:rPr lang="en-US" altLang="en-US" sz="2400" dirty="0" smtClean="0"/>
              <a:t>If                   ,</a:t>
            </a:r>
            <a:r>
              <a:rPr lang="en-US" altLang="en-US" sz="2400" dirty="0" smtClean="0">
                <a:solidFill>
                  <a:srgbClr val="0033CC"/>
                </a:solidFill>
              </a:rPr>
              <a:t> </a:t>
            </a:r>
            <a:r>
              <a:rPr lang="en-US" altLang="en-US" sz="2400" dirty="0" smtClean="0"/>
              <a:t> </a:t>
            </a: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3346481"/>
            <a:ext cx="1673699" cy="5262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718" y="5203046"/>
            <a:ext cx="2369062" cy="4057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1097" y="2260039"/>
            <a:ext cx="296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  <a:latin typeface="cmmi10"/>
              </a:rPr>
              <a:t>º</a:t>
            </a:r>
            <a:r>
              <a:rPr lang="en-US" sz="2400" dirty="0" smtClean="0">
                <a:latin typeface="cmmi10"/>
              </a:rPr>
              <a:t> </a:t>
            </a:r>
            <a:r>
              <a:rPr lang="en-US" sz="2400" dirty="0" smtClean="0"/>
              <a:t>:  q is </a:t>
            </a:r>
            <a:r>
              <a:rPr lang="en-US" sz="2400" dirty="0" smtClean="0">
                <a:latin typeface="cmmi10"/>
              </a:rPr>
              <a:t>º</a:t>
            </a:r>
            <a:r>
              <a:rPr lang="en-US" sz="2400" dirty="0" smtClean="0">
                <a:solidFill>
                  <a:srgbClr val="0033CC"/>
                </a:solidFill>
              </a:rPr>
              <a:t>-balanced.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9067" y="3147958"/>
            <a:ext cx="6538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C3300"/>
                </a:solidFill>
              </a:rPr>
              <a:t>Defn</a:t>
            </a:r>
            <a:r>
              <a:rPr lang="en-US" sz="2400" dirty="0" smtClean="0"/>
              <a:t>:  q is (</a:t>
            </a:r>
            <a:r>
              <a:rPr lang="en-US" sz="2400" dirty="0" smtClean="0">
                <a:latin typeface="cmmi10"/>
              </a:rPr>
              <a:t>°</a:t>
            </a:r>
            <a:r>
              <a:rPr lang="en-US" sz="2400" dirty="0" smtClean="0"/>
              <a:t>,</a:t>
            </a:r>
            <a:r>
              <a:rPr lang="en-US" sz="2400" dirty="0" smtClean="0">
                <a:latin typeface="cmmi10"/>
              </a:rPr>
              <a:t>º</a:t>
            </a:r>
            <a:r>
              <a:rPr lang="en-US" sz="2400" dirty="0" smtClean="0"/>
              <a:t>)-amplifiable if for all S </a:t>
            </a:r>
            <a:r>
              <a:rPr lang="en-US" sz="2400" dirty="0" smtClean="0">
                <a:latin typeface="cmsy10"/>
              </a:rPr>
              <a:t>µ</a:t>
            </a:r>
            <a:r>
              <a:rPr lang="en-US" sz="2400" dirty="0" smtClean="0"/>
              <a:t> [m]: 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28" y="3895476"/>
            <a:ext cx="3746472" cy="5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4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1524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TexPoint fonts used in EMF. Read the TexPoint manual before you delete this box.: 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838200" y="-304800"/>
            <a:ext cx="974539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/>
              <a:t>           </a:t>
            </a:r>
            <a:r>
              <a:rPr lang="en-US" altLang="en-US" sz="4000" b="1" kern="0" dirty="0" smtClean="0"/>
              <a:t>Multiparty Block Composition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0127" y="1676399"/>
            <a:ext cx="6840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f : </a:t>
            </a:r>
            <a:r>
              <a:rPr lang="en-US" altLang="en-US" sz="2400" dirty="0" smtClean="0"/>
              <a:t>{0,1}</a:t>
            </a:r>
            <a:r>
              <a:rPr lang="en-US" altLang="en-US" sz="2400" baseline="30000" dirty="0" smtClean="0">
                <a:latin typeface="Tahoma"/>
              </a:rPr>
              <a:t>m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latin typeface="Symbol"/>
                <a:sym typeface="Symbol"/>
              </a:rPr>
              <a:t></a:t>
            </a:r>
            <a:r>
              <a:rPr lang="en-US" altLang="en-US" sz="2400" dirty="0" smtClean="0"/>
              <a:t> {0,1}, </a:t>
            </a:r>
            <a:r>
              <a:rPr lang="en-US" altLang="en-US" sz="2400" dirty="0" smtClean="0">
                <a:solidFill>
                  <a:srgbClr val="0033CC"/>
                </a:solidFill>
              </a:rPr>
              <a:t>approximation degree </a:t>
            </a:r>
            <a:r>
              <a:rPr lang="en-US" altLang="en-US" sz="2400" dirty="0" smtClean="0">
                <a:solidFill>
                  <a:srgbClr val="FF0000"/>
                </a:solidFill>
              </a:rPr>
              <a:t>d</a:t>
            </a:r>
            <a:r>
              <a:rPr lang="en-US" altLang="en-US" sz="2400" dirty="0" smtClean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0127" y="2516832"/>
            <a:ext cx="51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FF3300"/>
                </a:solidFill>
              </a:rPr>
              <a:t>q</a:t>
            </a:r>
            <a:r>
              <a:rPr lang="en-US" altLang="en-US" sz="2400" dirty="0" smtClean="0">
                <a:solidFill>
                  <a:srgbClr val="FF3300"/>
                </a:solidFill>
              </a:rPr>
              <a:t> </a:t>
            </a:r>
            <a:r>
              <a:rPr lang="en-US" altLang="en-US" sz="2400" dirty="0" smtClean="0"/>
              <a:t>: {0,1}</a:t>
            </a:r>
            <a:r>
              <a:rPr lang="en-US" altLang="en-US" sz="2400" baseline="30000" dirty="0" smtClean="0"/>
              <a:t>(</a:t>
            </a:r>
            <a:r>
              <a:rPr lang="en-US" altLang="en-US" sz="2400" baseline="30000" dirty="0" smtClean="0">
                <a:latin typeface="Tahoma"/>
              </a:rPr>
              <a:t>k+1)</a:t>
            </a:r>
            <a:r>
              <a:rPr lang="en-US" altLang="en-US" sz="2400" baseline="30000" dirty="0" smtClean="0">
                <a:latin typeface="cmsy10"/>
              </a:rPr>
              <a:t>£</a:t>
            </a:r>
            <a:r>
              <a:rPr lang="en-US" altLang="en-US" sz="2400" baseline="30000" dirty="0" smtClean="0">
                <a:latin typeface="Tahoma"/>
              </a:rPr>
              <a:t>s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latin typeface="Symbol"/>
                <a:sym typeface="Symbol"/>
              </a:rPr>
              <a:t></a:t>
            </a:r>
            <a:r>
              <a:rPr lang="en-US" altLang="en-US" sz="2400" dirty="0" smtClean="0"/>
              <a:t> {0,1}. </a:t>
            </a:r>
          </a:p>
        </p:txBody>
      </p:sp>
      <p:sp>
        <p:nvSpPr>
          <p:cNvPr id="2" name="Right Brace 1"/>
          <p:cNvSpPr/>
          <p:nvPr/>
        </p:nvSpPr>
        <p:spPr bwMode="auto">
          <a:xfrm>
            <a:off x="6467475" y="1602430"/>
            <a:ext cx="228600" cy="609601"/>
          </a:xfrm>
          <a:prstGeom prst="rightBrac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5928" y="1614842"/>
            <a:ext cx="1491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</a:t>
            </a:r>
            <a:r>
              <a:rPr lang="en-US" sz="1600" dirty="0" smtClean="0">
                <a:solidFill>
                  <a:srgbClr val="FF0000"/>
                </a:solidFill>
              </a:rPr>
              <a:t>ame property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as before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Right Brace 14"/>
          <p:cNvSpPr/>
          <p:nvPr/>
        </p:nvSpPr>
        <p:spPr bwMode="auto">
          <a:xfrm>
            <a:off x="4308003" y="2442863"/>
            <a:ext cx="228600" cy="609601"/>
          </a:xfrm>
          <a:prstGeom prst="rightBrac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1226" y="2497162"/>
            <a:ext cx="4512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q</a:t>
            </a:r>
            <a:r>
              <a:rPr lang="en-US" b="1" dirty="0" smtClean="0">
                <a:solidFill>
                  <a:srgbClr val="0033CC"/>
                </a:solidFill>
              </a:rPr>
              <a:t> is </a:t>
            </a:r>
            <a:r>
              <a:rPr lang="en-US" b="1" dirty="0" smtClean="0">
                <a:solidFill>
                  <a:srgbClr val="0033CC"/>
                </a:solidFill>
                <a:latin typeface="cmmi10"/>
              </a:rPr>
              <a:t>º</a:t>
            </a:r>
            <a:r>
              <a:rPr lang="en-US" b="1" dirty="0" smtClean="0">
                <a:solidFill>
                  <a:srgbClr val="0033CC"/>
                </a:solidFill>
              </a:rPr>
              <a:t>-balanced and (</a:t>
            </a:r>
            <a:r>
              <a:rPr lang="en-US" b="1" dirty="0" smtClean="0">
                <a:solidFill>
                  <a:srgbClr val="0033CC"/>
                </a:solidFill>
                <a:latin typeface="cmmi10"/>
              </a:rPr>
              <a:t>°</a:t>
            </a:r>
            <a:r>
              <a:rPr lang="en-US" b="1" dirty="0" smtClean="0">
                <a:solidFill>
                  <a:srgbClr val="0033CC"/>
                </a:solidFill>
              </a:rPr>
              <a:t>,</a:t>
            </a:r>
            <a:r>
              <a:rPr lang="en-US" b="1" dirty="0" smtClean="0">
                <a:solidFill>
                  <a:srgbClr val="0033CC"/>
                </a:solidFill>
                <a:latin typeface="cmmi10"/>
              </a:rPr>
              <a:t>º</a:t>
            </a:r>
            <a:r>
              <a:rPr lang="en-US" b="1" dirty="0" smtClean="0">
                <a:solidFill>
                  <a:srgbClr val="0033CC"/>
                </a:solidFill>
              </a:rPr>
              <a:t>)-amplifiable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0127" y="41910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Theorem</a:t>
            </a:r>
            <a:r>
              <a:rPr lang="en-US" altLang="en-US" sz="2400" dirty="0" smtClean="0"/>
              <a:t>(</a:t>
            </a:r>
            <a:r>
              <a:rPr lang="en-US" altLang="en-US" sz="2400" dirty="0" smtClean="0">
                <a:solidFill>
                  <a:srgbClr val="0033CC"/>
                </a:solidFill>
              </a:rPr>
              <a:t>C’08): </a:t>
            </a:r>
            <a:r>
              <a:rPr lang="en-US" altLang="en-US" sz="2400" dirty="0" smtClean="0"/>
              <a:t>If                 ,</a:t>
            </a:r>
            <a:r>
              <a:rPr lang="en-US" altLang="en-US" sz="2400" dirty="0" smtClean="0">
                <a:solidFill>
                  <a:srgbClr val="0033CC"/>
                </a:solidFill>
              </a:rPr>
              <a:t> </a:t>
            </a:r>
            <a:r>
              <a:rPr lang="en-US" altLang="en-US" sz="2400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97" y="5029200"/>
            <a:ext cx="3247103" cy="563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190999"/>
            <a:ext cx="1276496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1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TexPoint fonts used in EMF. </a:t>
            </a:r>
          </a:p>
          <a:p>
            <a:r>
              <a:rPr lang="en-US" altLang="en-US"/>
              <a:t>Read the TexPoint manual before you delete this box.: </a:t>
            </a:r>
            <a:r>
              <a:rPr lang="en-US" altLang="en-US">
                <a:latin typeface="cmr10" pitchFamily="34" charset="0"/>
              </a:rPr>
              <a:t>A</a:t>
            </a:r>
            <a:r>
              <a:rPr lang="en-US" altLang="en-US">
                <a:latin typeface="cmmi7" pitchFamily="34" charset="0"/>
              </a:rPr>
              <a:t>A</a:t>
            </a:r>
            <a:r>
              <a:rPr lang="en-US" altLang="en-US">
                <a:latin typeface="cmr7" pitchFamily="34" charset="0"/>
              </a:rPr>
              <a:t>A</a:t>
            </a:r>
            <a:r>
              <a:rPr lang="en-US" altLang="en-US">
                <a:latin typeface="cmmi10" pitchFamily="34" charset="0"/>
              </a:rPr>
              <a:t>A</a:t>
            </a:r>
            <a:r>
              <a:rPr lang="en-US" altLang="en-US">
                <a:latin typeface="cmsy10" pitchFamily="34" charset="0"/>
              </a:rPr>
              <a:t>A</a:t>
            </a:r>
            <a:r>
              <a:rPr lang="en-US" altLang="en-US">
                <a:latin typeface="cmex10" pitchFamily="34" charset="0"/>
              </a:rPr>
              <a:t>A</a:t>
            </a:r>
            <a:r>
              <a:rPr lang="en-US" altLang="en-US">
                <a:latin typeface="cmmi5" pitchFamily="34" charset="0"/>
              </a:rPr>
              <a:t>A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533400" y="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r>
              <a:rPr lang="en-US" altLang="en-US" sz="4000" b="1" dirty="0"/>
              <a:t> </a:t>
            </a:r>
            <a:r>
              <a:rPr lang="en-US" altLang="en-US" sz="4000" b="1" dirty="0" smtClean="0"/>
              <a:t>                 Proof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1905000"/>
            <a:ext cx="586853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Approximation-Orthogonality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</a:t>
            </a:r>
          </a:p>
          <a:p>
            <a:endParaRPr lang="en-US" sz="3200" dirty="0">
              <a:solidFill>
                <a:srgbClr val="0033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Simple Fourier Analysis </a:t>
            </a:r>
          </a:p>
        </p:txBody>
      </p:sp>
    </p:spTree>
    <p:extLst>
      <p:ext uri="{BB962C8B-B14F-4D97-AF65-F5344CB8AC3E}">
        <p14:creationId xmlns:p14="http://schemas.microsoft.com/office/powerpoint/2010/main" val="92617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TexPoint fonts used in EMF. </a:t>
            </a:r>
          </a:p>
          <a:p>
            <a:r>
              <a:rPr lang="en-US" altLang="en-US"/>
              <a:t>Read the TexPoint manual before you delete this box.: </a:t>
            </a:r>
            <a:r>
              <a:rPr lang="en-US" altLang="en-US">
                <a:latin typeface="cmr10" pitchFamily="34" charset="0"/>
              </a:rPr>
              <a:t>A</a:t>
            </a:r>
            <a:r>
              <a:rPr lang="en-US" altLang="en-US">
                <a:latin typeface="cmmi7" pitchFamily="34" charset="0"/>
              </a:rPr>
              <a:t>A</a:t>
            </a:r>
            <a:r>
              <a:rPr lang="en-US" altLang="en-US">
                <a:latin typeface="cmr7" pitchFamily="34" charset="0"/>
              </a:rPr>
              <a:t>A</a:t>
            </a:r>
            <a:r>
              <a:rPr lang="en-US" altLang="en-US">
                <a:latin typeface="cmmi10" pitchFamily="34" charset="0"/>
              </a:rPr>
              <a:t>A</a:t>
            </a:r>
            <a:r>
              <a:rPr lang="en-US" altLang="en-US">
                <a:latin typeface="cmsy10" pitchFamily="34" charset="0"/>
              </a:rPr>
              <a:t>A</a:t>
            </a:r>
            <a:r>
              <a:rPr lang="en-US" altLang="en-US">
                <a:latin typeface="cmex10" pitchFamily="34" charset="0"/>
              </a:rPr>
              <a:t>A</a:t>
            </a:r>
            <a:r>
              <a:rPr lang="en-US" altLang="en-US">
                <a:latin typeface="cmmi5" pitchFamily="34" charset="0"/>
              </a:rPr>
              <a:t>A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0" y="0"/>
            <a:ext cx="95250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r>
              <a:rPr lang="en-US" altLang="en-US" sz="4000" b="1" dirty="0" smtClean="0"/>
              <a:t>Approximation-Orthogonality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/>
            <a:r>
              <a:rPr lang="en-US" altLang="en-US" kern="0" dirty="0" smtClean="0">
                <a:solidFill>
                  <a:srgbClr val="CC3300"/>
                </a:solidFill>
              </a:rPr>
              <a:t>Lemma (Sherstov08, Shi-Zhu08): </a:t>
            </a:r>
            <a:r>
              <a:rPr lang="en-US" altLang="en-US" kern="0" dirty="0" smtClean="0"/>
              <a:t>Let </a:t>
            </a:r>
            <a:r>
              <a:rPr lang="en-US" altLang="en-US" kern="0" dirty="0" smtClean="0">
                <a:latin typeface="cmmi10" pitchFamily="34" charset="0"/>
              </a:rPr>
              <a:t>f</a:t>
            </a:r>
            <a:r>
              <a:rPr lang="en-US" altLang="en-US" kern="0" dirty="0" smtClean="0"/>
              <a:t>:{0,1}</a:t>
            </a:r>
            <a:r>
              <a:rPr lang="en-US" altLang="en-US" kern="0" baseline="30000" dirty="0" smtClean="0">
                <a:latin typeface="cmmi10" pitchFamily="34" charset="0"/>
              </a:rPr>
              <a:t>m</a:t>
            </a:r>
            <a:r>
              <a:rPr lang="en-US" altLang="en-US" kern="0" dirty="0" smtClean="0"/>
              <a:t> </a:t>
            </a:r>
            <a:r>
              <a:rPr lang="en-US" altLang="en-US" kern="0" dirty="0" smtClean="0">
                <a:latin typeface="cmsy10" pitchFamily="34" charset="0"/>
              </a:rPr>
              <a:t>!</a:t>
            </a:r>
            <a:r>
              <a:rPr lang="en-US" altLang="en-US" kern="0" dirty="0" smtClean="0"/>
              <a:t> {-1, 1} have </a:t>
            </a:r>
            <a:r>
              <a:rPr lang="en-US" altLang="en-US" kern="0" dirty="0" err="1" smtClean="0"/>
              <a:t>deg</a:t>
            </a:r>
            <a:r>
              <a:rPr lang="en-US" altLang="en-US" kern="0" baseline="-25000" dirty="0" smtClean="0">
                <a:latin typeface="cmmi10" pitchFamily="34" charset="0"/>
              </a:rPr>
              <a:t>±</a:t>
            </a:r>
            <a:r>
              <a:rPr lang="en-US" altLang="en-US" kern="0" dirty="0" smtClean="0"/>
              <a:t>(</a:t>
            </a:r>
            <a:r>
              <a:rPr lang="en-US" altLang="en-US" kern="0" dirty="0" smtClean="0">
                <a:latin typeface="cmmi10" pitchFamily="34" charset="0"/>
              </a:rPr>
              <a:t>f</a:t>
            </a:r>
            <a:r>
              <a:rPr lang="en-US" altLang="en-US" kern="0" dirty="0" smtClean="0"/>
              <a:t>) = d </a:t>
            </a:r>
            <a:r>
              <a:rPr lang="en-US" altLang="en-US" kern="0" dirty="0" smtClean="0">
                <a:latin typeface="cmsy10" pitchFamily="34" charset="0"/>
              </a:rPr>
              <a:t>¸</a:t>
            </a:r>
            <a:r>
              <a:rPr lang="en-US" altLang="en-US" kern="0" dirty="0" smtClean="0"/>
              <a:t> 1. Then, there exists a </a:t>
            </a:r>
            <a:r>
              <a:rPr lang="en-US" altLang="en-US" kern="0" dirty="0" smtClean="0">
                <a:latin typeface="cmmi10" pitchFamily="34" charset="0"/>
              </a:rPr>
              <a:t>g</a:t>
            </a:r>
            <a:r>
              <a:rPr lang="en-US" altLang="en-US" kern="0" dirty="0" smtClean="0"/>
              <a:t>:{0,1}</a:t>
            </a:r>
            <a:r>
              <a:rPr lang="en-US" altLang="en-US" kern="0" baseline="30000" dirty="0" smtClean="0">
                <a:latin typeface="cmmi10" pitchFamily="34" charset="0"/>
              </a:rPr>
              <a:t>m</a:t>
            </a:r>
            <a:r>
              <a:rPr lang="en-US" altLang="en-US" kern="0" dirty="0" smtClean="0"/>
              <a:t> </a:t>
            </a:r>
            <a:r>
              <a:rPr lang="en-US" altLang="en-US" kern="0" dirty="0" smtClean="0">
                <a:latin typeface="cmsy10" pitchFamily="34" charset="0"/>
              </a:rPr>
              <a:t>!</a:t>
            </a:r>
            <a:r>
              <a:rPr lang="en-US" altLang="en-US" kern="0" dirty="0" smtClean="0"/>
              <a:t> {-1,1} and a distribution </a:t>
            </a:r>
            <a:r>
              <a:rPr lang="en-US" altLang="en-US" kern="0" dirty="0" smtClean="0">
                <a:latin typeface="cmmi10" pitchFamily="34" charset="0"/>
              </a:rPr>
              <a:t>¹</a:t>
            </a:r>
            <a:r>
              <a:rPr lang="en-US" altLang="en-US" kern="0" dirty="0" smtClean="0"/>
              <a:t> such that</a:t>
            </a:r>
          </a:p>
          <a:p>
            <a:pPr algn="l" eaLnBrk="1" hangingPunct="1"/>
            <a:endParaRPr lang="en-US" altLang="en-US" kern="0" dirty="0" smtClean="0"/>
          </a:p>
          <a:p>
            <a:pPr algn="l" eaLnBrk="1" hangingPunct="1"/>
            <a:r>
              <a:rPr lang="en-US" altLang="en-US" kern="0" dirty="0" smtClean="0"/>
              <a:t>   </a:t>
            </a:r>
          </a:p>
          <a:p>
            <a:pPr algn="l" eaLnBrk="1" hangingPunct="1"/>
            <a:r>
              <a:rPr lang="en-US" altLang="en-US" kern="0" dirty="0" smtClean="0"/>
              <a:t>   and </a:t>
            </a:r>
            <a:r>
              <a:rPr lang="en-US" altLang="en-US" kern="0" dirty="0" smtClean="0">
                <a:latin typeface="cmmi10" pitchFamily="34" charset="0"/>
              </a:rPr>
              <a:t>g</a:t>
            </a:r>
            <a:r>
              <a:rPr lang="en-US" altLang="en-US" kern="0" dirty="0" smtClean="0"/>
              <a:t> is (</a:t>
            </a:r>
            <a:r>
              <a:rPr lang="en-US" altLang="en-US" kern="0" dirty="0" smtClean="0">
                <a:latin typeface="cmmi10" pitchFamily="34" charset="0"/>
              </a:rPr>
              <a:t>¹</a:t>
            </a:r>
            <a:r>
              <a:rPr lang="en-US" altLang="en-US" kern="0" dirty="0" smtClean="0"/>
              <a:t>,</a:t>
            </a:r>
            <a:r>
              <a:rPr lang="en-US" altLang="en-US" kern="0" dirty="0" smtClean="0">
                <a:latin typeface="cmmi10" pitchFamily="34" charset="0"/>
              </a:rPr>
              <a:t>d</a:t>
            </a:r>
            <a:r>
              <a:rPr lang="en-US" altLang="en-US" kern="0" dirty="0" smtClean="0"/>
              <a:t>)-orthogonal, i.e.</a:t>
            </a:r>
            <a:endParaRPr lang="en-US" altLang="en-US" kern="0" dirty="0">
              <a:solidFill>
                <a:srgbClr val="CC3300"/>
              </a:solidFill>
              <a:latin typeface="cmmi10" pitchFamily="34" charset="0"/>
            </a:endParaRPr>
          </a:p>
        </p:txBody>
      </p:sp>
      <p:pic>
        <p:nvPicPr>
          <p:cNvPr id="5" name="Picture 4" descr="Double Bracket: TexPoint Display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2" y="3773487"/>
            <a:ext cx="6096000" cy="479425"/>
          </a:xfrm>
          <a:prstGeom prst="rect">
            <a:avLst/>
          </a:prstGeom>
          <a:gradFill rotWithShape="0">
            <a:gsLst>
              <a:gs pos="0">
                <a:srgbClr val="0064C8"/>
              </a:gs>
              <a:gs pos="100000">
                <a:srgbClr val="AAAAA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pic>
        <p:nvPicPr>
          <p:cNvPr id="6" name="Picture 5" descr="Double Bracket: TexPoint Display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2" y="5526087"/>
            <a:ext cx="4683125" cy="442913"/>
          </a:xfrm>
          <a:prstGeom prst="rect">
            <a:avLst/>
          </a:prstGeom>
          <a:gradFill rotWithShape="0">
            <a:gsLst>
              <a:gs pos="0">
                <a:srgbClr val="0064C8"/>
              </a:gs>
              <a:gs pos="100000">
                <a:srgbClr val="AAAAA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1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TexPoint fonts used in EMF. </a:t>
            </a:r>
          </a:p>
          <a:p>
            <a:r>
              <a:rPr lang="en-US" altLang="en-US"/>
              <a:t>Read the TexPoint manual before you delete this box.: </a:t>
            </a:r>
            <a:r>
              <a:rPr lang="en-US" altLang="en-US">
                <a:latin typeface="cmr10" pitchFamily="34" charset="0"/>
              </a:rPr>
              <a:t>A</a:t>
            </a:r>
            <a:r>
              <a:rPr lang="en-US" altLang="en-US">
                <a:latin typeface="cmmi7" pitchFamily="34" charset="0"/>
              </a:rPr>
              <a:t>A</a:t>
            </a:r>
            <a:r>
              <a:rPr lang="en-US" altLang="en-US">
                <a:latin typeface="cmr7" pitchFamily="34" charset="0"/>
              </a:rPr>
              <a:t>A</a:t>
            </a:r>
            <a:r>
              <a:rPr lang="en-US" altLang="en-US">
                <a:latin typeface="cmmi10" pitchFamily="34" charset="0"/>
              </a:rPr>
              <a:t>A</a:t>
            </a:r>
            <a:r>
              <a:rPr lang="en-US" altLang="en-US">
                <a:latin typeface="cmsy10" pitchFamily="34" charset="0"/>
              </a:rPr>
              <a:t>A</a:t>
            </a:r>
            <a:r>
              <a:rPr lang="en-US" altLang="en-US">
                <a:latin typeface="cmex10" pitchFamily="34" charset="0"/>
              </a:rPr>
              <a:t>A</a:t>
            </a:r>
            <a:r>
              <a:rPr lang="en-US" altLang="en-US">
                <a:latin typeface="cmmi5" pitchFamily="34" charset="0"/>
              </a:rPr>
              <a:t>A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959141" y="0"/>
            <a:ext cx="98298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r>
              <a:rPr lang="en-US" altLang="en-US" sz="4000" b="1" dirty="0" smtClean="0"/>
              <a:t>Block Communication Strategy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49351" y="1556048"/>
            <a:ext cx="7772400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en-US" altLang="en-US" kern="0" dirty="0" smtClean="0">
              <a:solidFill>
                <a:srgbClr val="CC3300"/>
              </a:solidFill>
            </a:endParaRPr>
          </a:p>
          <a:p>
            <a:pPr eaLnBrk="1" hangingPunct="1"/>
            <a:endParaRPr lang="en-US" altLang="en-US" kern="0" dirty="0" smtClean="0">
              <a:solidFill>
                <a:srgbClr val="CC3300"/>
              </a:solidFill>
            </a:endParaRPr>
          </a:p>
          <a:p>
            <a:pPr eaLnBrk="1" hangingPunct="1"/>
            <a:endParaRPr lang="en-US" altLang="en-US" kern="0" dirty="0" smtClean="0">
              <a:solidFill>
                <a:srgbClr val="CC3300"/>
              </a:solidFill>
            </a:endParaRPr>
          </a:p>
          <a:p>
            <a:pPr eaLnBrk="1" hangingPunct="1"/>
            <a:endParaRPr lang="en-US" altLang="en-US" kern="0" dirty="0" smtClean="0">
              <a:solidFill>
                <a:srgbClr val="CC3300"/>
              </a:solidFill>
            </a:endParaRPr>
          </a:p>
          <a:p>
            <a:pPr eaLnBrk="1" hangingPunct="1"/>
            <a:endParaRPr lang="en-US" altLang="en-US" kern="0" dirty="0" smtClean="0">
              <a:solidFill>
                <a:srgbClr val="CC3300"/>
              </a:solidFill>
            </a:endParaRPr>
          </a:p>
          <a:p>
            <a:pPr eaLnBrk="1" hangingPunct="1"/>
            <a:endParaRPr lang="en-US" altLang="en-US" kern="0" dirty="0" smtClean="0">
              <a:solidFill>
                <a:srgbClr val="CC3300"/>
              </a:solidFill>
            </a:endParaRPr>
          </a:p>
          <a:p>
            <a:pPr eaLnBrk="1" hangingPunct="1"/>
            <a:endParaRPr lang="en-US" altLang="en-US" kern="0" dirty="0" smtClean="0">
              <a:solidFill>
                <a:srgbClr val="CC3300"/>
              </a:solidFill>
            </a:endParaRPr>
          </a:p>
          <a:p>
            <a:pPr eaLnBrk="1" hangingPunct="1"/>
            <a:r>
              <a:rPr lang="en-US" altLang="en-US" kern="0" dirty="0" smtClean="0">
                <a:solidFill>
                  <a:srgbClr val="CC3300"/>
                </a:solidFill>
              </a:rPr>
              <a:t>Fact (NS’92):</a:t>
            </a:r>
            <a:r>
              <a:rPr lang="en-US" altLang="en-US" kern="0" dirty="0" smtClean="0"/>
              <a:t> Deg</a:t>
            </a:r>
            <a:r>
              <a:rPr lang="en-US" altLang="en-US" kern="0" baseline="-25000" dirty="0" smtClean="0"/>
              <a:t>1/3</a:t>
            </a:r>
            <a:r>
              <a:rPr lang="en-US" altLang="en-US" kern="0" dirty="0" smtClean="0"/>
              <a:t>(OR) = </a:t>
            </a:r>
            <a:r>
              <a:rPr lang="en-US" altLang="en-US" kern="0" dirty="0" smtClean="0">
                <a:latin typeface="Symbol" pitchFamily="18" charset="2"/>
                <a:sym typeface="Symbol" pitchFamily="18" charset="2"/>
              </a:rPr>
              <a:t></a:t>
            </a:r>
            <a:r>
              <a:rPr lang="en-US" altLang="en-US" kern="0" dirty="0" smtClean="0"/>
              <a:t>(     ).</a:t>
            </a:r>
            <a:endParaRPr lang="en-US" altLang="en-US" kern="0" dirty="0"/>
          </a:p>
        </p:txBody>
      </p:sp>
      <p:pic>
        <p:nvPicPr>
          <p:cNvPr id="5" name="Picture 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5786735"/>
            <a:ext cx="59690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09663" y="1595735"/>
            <a:ext cx="3353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latin typeface="cmmi10" pitchFamily="34" charset="0"/>
              </a:rPr>
              <a:t>f</a:t>
            </a:r>
            <a:endParaRPr lang="en-US" altLang="en-US" sz="2400" dirty="0">
              <a:latin typeface="cmmi10" pitchFamily="34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871663" y="1824335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443663" y="2586335"/>
            <a:ext cx="15247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mmi10" pitchFamily="34" charset="0"/>
              </a:rPr>
              <a:t>disc</a:t>
            </a:r>
            <a:r>
              <a:rPr lang="en-US" altLang="en-US" sz="2400" baseline="-25000" dirty="0" smtClean="0">
                <a:latin typeface="cmmi10" pitchFamily="34" charset="0"/>
              </a:rPr>
              <a:t>¸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>
                <a:latin typeface="cmmi10" pitchFamily="34" charset="0"/>
              </a:rPr>
              <a:t>g</a:t>
            </a:r>
            <a:r>
              <a:rPr lang="en-US" altLang="en-US" sz="2400" dirty="0" err="1">
                <a:latin typeface="cmsy10"/>
              </a:rPr>
              <a:t>±</a:t>
            </a:r>
            <a:r>
              <a:rPr lang="en-US" altLang="en-US" sz="2400" dirty="0" err="1" smtClean="0">
                <a:latin typeface="cmmi10" pitchFamily="34" charset="0"/>
              </a:rPr>
              <a:t>q</a:t>
            </a:r>
            <a:r>
              <a:rPr lang="en-US" altLang="en-US" sz="2400" dirty="0"/>
              <a:t>)</a:t>
            </a:r>
          </a:p>
          <a:p>
            <a:r>
              <a:rPr lang="en-US" altLang="en-US" sz="2400" dirty="0"/>
              <a:t>is low.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6824663" y="3424535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059488" y="4653260"/>
            <a:ext cx="22268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smtClean="0"/>
              <a:t>R</a:t>
            </a:r>
            <a:r>
              <a:rPr lang="en-US" altLang="en-US" sz="2400" baseline="-25000" dirty="0" smtClean="0">
                <a:latin typeface="cmmi10" pitchFamily="34" charset="0"/>
              </a:rPr>
              <a:t>k</a:t>
            </a:r>
            <a:r>
              <a:rPr lang="en-US" altLang="en-US" sz="2400" baseline="30000" dirty="0" smtClean="0">
                <a:latin typeface="cmmi10" pitchFamily="34" charset="0"/>
              </a:rPr>
              <a:t>²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>
                <a:latin typeface="cmmi10" pitchFamily="34" charset="0"/>
              </a:rPr>
              <a:t>g</a:t>
            </a:r>
            <a:r>
              <a:rPr lang="en-US" altLang="en-US" sz="2400" dirty="0" err="1">
                <a:latin typeface="cmsy10"/>
              </a:rPr>
              <a:t>±</a:t>
            </a:r>
            <a:r>
              <a:rPr lang="en-US" altLang="en-US" sz="2400" dirty="0" err="1" smtClean="0">
                <a:latin typeface="cmmi10" pitchFamily="34" charset="0"/>
              </a:rPr>
              <a:t>q</a:t>
            </a:r>
            <a:r>
              <a:rPr lang="en-US" altLang="en-US" sz="2400" dirty="0"/>
              <a:t>) is high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320926" y="4719935"/>
            <a:ext cx="22300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smtClean="0"/>
              <a:t>R</a:t>
            </a:r>
            <a:r>
              <a:rPr lang="en-US" altLang="en-US" sz="2400" baseline="-25000" dirty="0" smtClean="0">
                <a:latin typeface="cmmi10" pitchFamily="34" charset="0"/>
              </a:rPr>
              <a:t>k</a:t>
            </a:r>
            <a:r>
              <a:rPr lang="en-US" altLang="en-US" sz="2400" baseline="30000" dirty="0" smtClean="0">
                <a:latin typeface="cmmi10" pitchFamily="34" charset="0"/>
              </a:rPr>
              <a:t>²</a:t>
            </a:r>
            <a:r>
              <a:rPr lang="en-US" altLang="en-US" sz="2400" dirty="0" smtClean="0"/>
              <a:t>(</a:t>
            </a:r>
            <a:r>
              <a:rPr lang="en-US" altLang="en-US" sz="2400" dirty="0" err="1">
                <a:latin typeface="cmmi10" pitchFamily="34" charset="0"/>
              </a:rPr>
              <a:t>f</a:t>
            </a:r>
            <a:r>
              <a:rPr lang="en-US" altLang="en-US" sz="2400" dirty="0" err="1" smtClean="0">
                <a:latin typeface="cmsy10"/>
              </a:rPr>
              <a:t>±</a:t>
            </a:r>
            <a:r>
              <a:rPr lang="en-US" altLang="en-US" sz="2400" dirty="0" err="1" smtClean="0">
                <a:latin typeface="cmmi10" pitchFamily="34" charset="0"/>
              </a:rPr>
              <a:t>q</a:t>
            </a:r>
            <a:r>
              <a:rPr lang="en-US" altLang="en-US" sz="2400" dirty="0"/>
              <a:t>) is high</a:t>
            </a:r>
            <a:endParaRPr lang="en-US" altLang="en-US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47663" y="3127673"/>
            <a:ext cx="1268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(</a:t>
            </a:r>
            <a:r>
              <a:rPr lang="en-US" altLang="en-US">
                <a:latin typeface="cmmi10" pitchFamily="34" charset="0"/>
              </a:rPr>
              <a:t>¹</a:t>
            </a:r>
            <a:r>
              <a:rPr lang="en-US" altLang="en-US"/>
              <a:t>,</a:t>
            </a:r>
            <a:r>
              <a:rPr lang="en-US" altLang="en-US">
                <a:latin typeface="cmmi10" pitchFamily="34" charset="0"/>
              </a:rPr>
              <a:t>d</a:t>
            </a:r>
            <a:r>
              <a:rPr lang="en-US" altLang="en-US"/>
              <a:t>)-</a:t>
            </a:r>
          </a:p>
          <a:p>
            <a:r>
              <a:rPr lang="en-US" altLang="en-US"/>
              <a:t>orthogonal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824663" y="3500735"/>
            <a:ext cx="222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Discrepancy-Method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109663" y="2738735"/>
            <a:ext cx="332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mmi10" pitchFamily="34" charset="0"/>
              </a:rPr>
              <a:t>g</a:t>
            </a: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262063" y="205293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-41275" y="2129135"/>
            <a:ext cx="1227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(</a:t>
            </a:r>
            <a:r>
              <a:rPr lang="en-US" altLang="en-US">
                <a:latin typeface="cmmi10" pitchFamily="34" charset="0"/>
              </a:rPr>
              <a:t>¹</a:t>
            </a:r>
            <a:r>
              <a:rPr lang="en-US" altLang="en-US"/>
              <a:t>,</a:t>
            </a:r>
            <a:r>
              <a:rPr lang="en-US" altLang="en-US">
                <a:latin typeface="cmmi10" pitchFamily="34" charset="0"/>
              </a:rPr>
              <a:t>±</a:t>
            </a:r>
            <a:r>
              <a:rPr lang="en-US" altLang="en-US"/>
              <a:t>)-</a:t>
            </a:r>
          </a:p>
          <a:p>
            <a:r>
              <a:rPr lang="en-US" altLang="en-US"/>
              <a:t>Correlated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1795463" y="3043535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871663" y="3043535"/>
            <a:ext cx="904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/>
              <a:t>block q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3090863" y="2738735"/>
            <a:ext cx="6238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err="1" smtClean="0">
                <a:latin typeface="cmmi10" pitchFamily="34" charset="0"/>
              </a:rPr>
              <a:t>g</a:t>
            </a:r>
            <a:r>
              <a:rPr lang="en-US" altLang="en-US" sz="2400" dirty="0" err="1">
                <a:latin typeface="cmsy10"/>
              </a:rPr>
              <a:t>±</a:t>
            </a:r>
            <a:r>
              <a:rPr lang="en-US" altLang="en-US" sz="2400" dirty="0" err="1" smtClean="0">
                <a:latin typeface="cmmi10" pitchFamily="34" charset="0"/>
              </a:rPr>
              <a:t>q</a:t>
            </a:r>
            <a:endParaRPr lang="en-US" altLang="en-US" sz="2400" baseline="15000" dirty="0">
              <a:latin typeface="cmmi10" pitchFamily="34" charset="0"/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3471863" y="205293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471863" y="2129135"/>
            <a:ext cx="1227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(</a:t>
            </a:r>
            <a:r>
              <a:rPr lang="en-US" altLang="en-US">
                <a:latin typeface="cmmi10" pitchFamily="34" charset="0"/>
              </a:rPr>
              <a:t>¸</a:t>
            </a:r>
            <a:r>
              <a:rPr lang="en-US" altLang="en-US"/>
              <a:t>,</a:t>
            </a:r>
            <a:r>
              <a:rPr lang="en-US" altLang="en-US">
                <a:latin typeface="cmmi10" pitchFamily="34" charset="0"/>
              </a:rPr>
              <a:t>±</a:t>
            </a:r>
            <a:r>
              <a:rPr lang="en-US" altLang="en-US"/>
              <a:t>)-</a:t>
            </a:r>
          </a:p>
          <a:p>
            <a:r>
              <a:rPr lang="en-US" altLang="en-US"/>
              <a:t>Correlated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3929063" y="3043535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3776663" y="3195935"/>
            <a:ext cx="2492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Hardness-Amplification</a:t>
            </a:r>
          </a:p>
          <a:p>
            <a:r>
              <a:rPr lang="en-US" altLang="en-US"/>
              <a:t>            Lemma</a:t>
            </a: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4538663" y="494853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1947863" y="1900535"/>
            <a:ext cx="904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/>
              <a:t>block q</a:t>
            </a: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-33337" y="3926185"/>
            <a:ext cx="309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Approximation/Orthogonality</a:t>
            </a:r>
          </a:p>
          <a:p>
            <a:r>
              <a:rPr lang="en-US" altLang="en-US"/>
              <a:t>          Lemma</a:t>
            </a:r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>
            <a:off x="195263" y="2814935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-125412" y="1406823"/>
            <a:ext cx="203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err="1"/>
              <a:t>Approx</a:t>
            </a:r>
            <a:r>
              <a:rPr lang="en-US" altLang="en-US" dirty="0"/>
              <a:t>-degree= </a:t>
            </a:r>
            <a:r>
              <a:rPr lang="en-US" altLang="en-US" dirty="0">
                <a:latin typeface="cmmi10" pitchFamily="34" charset="0"/>
              </a:rPr>
              <a:t>d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3090863" y="1519535"/>
            <a:ext cx="6270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err="1" smtClean="0">
                <a:latin typeface="cmmi10" pitchFamily="34" charset="0"/>
                <a:sym typeface="Symbol" pitchFamily="18" charset="2"/>
              </a:rPr>
              <a:t>f</a:t>
            </a:r>
            <a:r>
              <a:rPr lang="en-US" altLang="en-US" sz="2400" dirty="0" err="1">
                <a:latin typeface="cmsy10"/>
              </a:rPr>
              <a:t>±</a:t>
            </a:r>
            <a:r>
              <a:rPr lang="en-US" altLang="en-US" sz="2400" dirty="0" err="1" smtClean="0">
                <a:latin typeface="cmmi10" pitchFamily="34" charset="0"/>
              </a:rPr>
              <a:t>q</a:t>
            </a:r>
            <a:endParaRPr lang="en-US" altLang="en-US" sz="2400" baseline="15000" dirty="0">
              <a:latin typeface="cmmi1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9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/>
      <p:bldP spid="13" grpId="0"/>
      <p:bldP spid="15" grpId="0" animBg="1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/>
      <p:bldP spid="27" grpId="0" animBg="1"/>
      <p:bldP spid="2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TexPoint fonts used in EMF. </a:t>
            </a:r>
          </a:p>
          <a:p>
            <a:r>
              <a:rPr lang="en-US" altLang="en-US"/>
              <a:t>Read the TexPoint manual before you delete this box.: </a:t>
            </a:r>
            <a:r>
              <a:rPr lang="en-US" altLang="en-US">
                <a:latin typeface="cmr10" pitchFamily="34" charset="0"/>
              </a:rPr>
              <a:t>A</a:t>
            </a:r>
            <a:r>
              <a:rPr lang="en-US" altLang="en-US">
                <a:latin typeface="cmmi7" pitchFamily="34" charset="0"/>
              </a:rPr>
              <a:t>A</a:t>
            </a:r>
            <a:r>
              <a:rPr lang="en-US" altLang="en-US">
                <a:latin typeface="cmr7" pitchFamily="34" charset="0"/>
              </a:rPr>
              <a:t>A</a:t>
            </a:r>
            <a:r>
              <a:rPr lang="en-US" altLang="en-US">
                <a:latin typeface="cmmi10" pitchFamily="34" charset="0"/>
              </a:rPr>
              <a:t>A</a:t>
            </a:r>
            <a:r>
              <a:rPr lang="en-US" altLang="en-US">
                <a:latin typeface="cmsy10" pitchFamily="34" charset="0"/>
              </a:rPr>
              <a:t>A</a:t>
            </a:r>
            <a:r>
              <a:rPr lang="en-US" altLang="en-US">
                <a:latin typeface="cmex10" pitchFamily="34" charset="0"/>
              </a:rPr>
              <a:t>A</a:t>
            </a:r>
            <a:r>
              <a:rPr lang="en-US" altLang="en-US">
                <a:latin typeface="cmmi5" pitchFamily="34" charset="0"/>
              </a:rPr>
              <a:t>A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533400" y="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r>
              <a:rPr lang="en-US" altLang="en-US" sz="4000" b="1" dirty="0" smtClean="0"/>
              <a:t>The Inner Function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999" y="1320224"/>
            <a:ext cx="7507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C3300"/>
                </a:solidFill>
              </a:rPr>
              <a:t>Question: </a:t>
            </a:r>
            <a:r>
              <a:rPr lang="en-US" sz="3200" dirty="0" smtClean="0"/>
              <a:t>How do we find such nice q?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1270" y="2362200"/>
            <a:ext cx="2684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Try bounding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581400"/>
            <a:ext cx="3623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C3300"/>
                </a:solidFill>
              </a:rPr>
              <a:t>Theorem </a:t>
            </a:r>
            <a:r>
              <a:rPr lang="en-US" sz="3200" dirty="0" smtClean="0">
                <a:solidFill>
                  <a:srgbClr val="0033CC"/>
                </a:solidFill>
              </a:rPr>
              <a:t>(C’08)</a:t>
            </a:r>
            <a:r>
              <a:rPr lang="en-US" sz="3200" b="1" dirty="0" smtClean="0">
                <a:solidFill>
                  <a:srgbClr val="CC3300"/>
                </a:solidFill>
              </a:rPr>
              <a:t>: </a:t>
            </a:r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177060"/>
            <a:ext cx="6281034" cy="683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549" y="2281236"/>
            <a:ext cx="1968247" cy="7113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482" y="5181600"/>
            <a:ext cx="3623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C3300"/>
                </a:solidFill>
              </a:rPr>
              <a:t>Theorem </a:t>
            </a:r>
            <a:r>
              <a:rPr lang="en-US" sz="3200" dirty="0" smtClean="0">
                <a:solidFill>
                  <a:srgbClr val="0033CC"/>
                </a:solidFill>
              </a:rPr>
              <a:t>(C’08)</a:t>
            </a:r>
            <a:r>
              <a:rPr lang="en-US" sz="3200" b="1" dirty="0" smtClean="0">
                <a:solidFill>
                  <a:srgbClr val="CC3300"/>
                </a:solidFill>
              </a:rPr>
              <a:t>: </a:t>
            </a:r>
            <a:endParaRPr lang="en-US" sz="3200" dirty="0" smtClean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88" y="5817618"/>
            <a:ext cx="2609112" cy="53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8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TexPoint fonts used in EMF. </a:t>
            </a:r>
          </a:p>
          <a:p>
            <a:r>
              <a:rPr lang="en-US" altLang="en-US"/>
              <a:t>Read the TexPoint manual before you delete this box.: </a:t>
            </a:r>
            <a:r>
              <a:rPr lang="en-US" altLang="en-US">
                <a:latin typeface="cmr10" pitchFamily="34" charset="0"/>
              </a:rPr>
              <a:t>A</a:t>
            </a:r>
            <a:r>
              <a:rPr lang="en-US" altLang="en-US">
                <a:latin typeface="cmmi7" pitchFamily="34" charset="0"/>
              </a:rPr>
              <a:t>A</a:t>
            </a:r>
            <a:r>
              <a:rPr lang="en-US" altLang="en-US">
                <a:latin typeface="cmr7" pitchFamily="34" charset="0"/>
              </a:rPr>
              <a:t>A</a:t>
            </a:r>
            <a:r>
              <a:rPr lang="en-US" altLang="en-US">
                <a:latin typeface="cmmi10" pitchFamily="34" charset="0"/>
              </a:rPr>
              <a:t>A</a:t>
            </a:r>
            <a:r>
              <a:rPr lang="en-US" altLang="en-US">
                <a:latin typeface="cmsy10" pitchFamily="34" charset="0"/>
              </a:rPr>
              <a:t>A</a:t>
            </a:r>
            <a:r>
              <a:rPr lang="en-US" altLang="en-US">
                <a:latin typeface="cmex10" pitchFamily="34" charset="0"/>
              </a:rPr>
              <a:t>A</a:t>
            </a:r>
            <a:r>
              <a:rPr lang="en-US" altLang="en-US">
                <a:latin typeface="cmmi5" pitchFamily="34" charset="0"/>
              </a:rPr>
              <a:t>A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533400" y="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r>
              <a:rPr lang="en-US" altLang="en-US" sz="4000" b="1" dirty="0" smtClean="0"/>
              <a:t>Two-Party Communication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TexPoint fonts used in EMF. </a:t>
            </a:r>
          </a:p>
          <a:p>
            <a:r>
              <a:rPr lang="en-US" altLang="en-US"/>
              <a:t>Read the TexPoint manual before you delete this box.: </a:t>
            </a:r>
            <a:r>
              <a:rPr lang="en-US" altLang="en-US">
                <a:latin typeface="cmr10" pitchFamily="34" charset="0"/>
              </a:rPr>
              <a:t>A</a:t>
            </a:r>
            <a:r>
              <a:rPr lang="en-US" altLang="en-US">
                <a:latin typeface="cmmi7" pitchFamily="34" charset="0"/>
              </a:rPr>
              <a:t>A</a:t>
            </a:r>
            <a:r>
              <a:rPr lang="en-US" altLang="en-US">
                <a:latin typeface="cmr7" pitchFamily="34" charset="0"/>
              </a:rPr>
              <a:t>A</a:t>
            </a:r>
            <a:r>
              <a:rPr lang="en-US" altLang="en-US">
                <a:latin typeface="cmmi10" pitchFamily="34" charset="0"/>
              </a:rPr>
              <a:t>A</a:t>
            </a:r>
            <a:r>
              <a:rPr lang="en-US" altLang="en-US">
                <a:latin typeface="cmsy10" pitchFamily="34" charset="0"/>
              </a:rPr>
              <a:t>A</a:t>
            </a:r>
            <a:r>
              <a:rPr lang="en-US" altLang="en-US">
                <a:latin typeface="cmex10" pitchFamily="34" charset="0"/>
              </a:rPr>
              <a:t>A</a:t>
            </a:r>
            <a:r>
              <a:rPr lang="en-US" altLang="en-US">
                <a:latin typeface="cmmi5" pitchFamily="34" charset="0"/>
              </a:rPr>
              <a:t>A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15094" y="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</a:t>
            </a:r>
            <a:r>
              <a:rPr lang="en-US" altLang="en-US" sz="4000" b="1" dirty="0" smtClean="0"/>
              <a:t>Rectangularity of Protocols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828461" y="4601376"/>
            <a:ext cx="865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Alice</a:t>
            </a:r>
          </a:p>
        </p:txBody>
      </p:sp>
      <p:sp>
        <p:nvSpPr>
          <p:cNvPr id="5" name="Freeform 4"/>
          <p:cNvSpPr/>
          <p:nvPr/>
        </p:nvSpPr>
        <p:spPr>
          <a:xfrm>
            <a:off x="7543800" y="1908755"/>
            <a:ext cx="1060648" cy="778329"/>
          </a:xfrm>
          <a:custGeom>
            <a:avLst/>
            <a:gdLst>
              <a:gd name="connsiteX0" fmla="*/ 0 w 440871"/>
              <a:gd name="connsiteY0" fmla="*/ 277586 h 277586"/>
              <a:gd name="connsiteX1" fmla="*/ 310243 w 440871"/>
              <a:gd name="connsiteY1" fmla="*/ 65315 h 277586"/>
              <a:gd name="connsiteX2" fmla="*/ 326571 w 440871"/>
              <a:gd name="connsiteY2" fmla="*/ 65315 h 277586"/>
              <a:gd name="connsiteX3" fmla="*/ 440871 w 440871"/>
              <a:gd name="connsiteY3" fmla="*/ 0 h 27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871" h="277586">
                <a:moveTo>
                  <a:pt x="0" y="277586"/>
                </a:moveTo>
                <a:lnTo>
                  <a:pt x="310243" y="65315"/>
                </a:lnTo>
                <a:cubicBezTo>
                  <a:pt x="364672" y="29936"/>
                  <a:pt x="304800" y="76201"/>
                  <a:pt x="326571" y="65315"/>
                </a:cubicBezTo>
                <a:cubicBezTo>
                  <a:pt x="348342" y="54429"/>
                  <a:pt x="394606" y="27214"/>
                  <a:pt x="44087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59633" y="1248525"/>
            <a:ext cx="2160240" cy="3772412"/>
            <a:chOff x="1645917" y="2150005"/>
            <a:chExt cx="1627333" cy="1888595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2057400" y="2438400"/>
              <a:ext cx="685800" cy="609600"/>
            </a:xfrm>
            <a:prstGeom prst="smileyFace">
              <a:avLst>
                <a:gd name="adj" fmla="val 465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438400" y="3048000"/>
              <a:ext cx="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>
              <a:off x="2057400" y="3657600"/>
              <a:ext cx="3810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438400" y="3657600"/>
              <a:ext cx="3810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2209800" y="3276600"/>
              <a:ext cx="2286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2438400" y="3276600"/>
              <a:ext cx="2286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628900" y="2322064"/>
              <a:ext cx="450500" cy="617940"/>
            </a:xfrm>
            <a:custGeom>
              <a:avLst/>
              <a:gdLst>
                <a:gd name="connsiteX0" fmla="*/ 25668 w 450500"/>
                <a:gd name="connsiteY0" fmla="*/ 143550 h 617940"/>
                <a:gd name="connsiteX1" fmla="*/ 90983 w 450500"/>
                <a:gd name="connsiteY1" fmla="*/ 29250 h 617940"/>
                <a:gd name="connsiteX2" fmla="*/ 450211 w 450500"/>
                <a:gd name="connsiteY2" fmla="*/ 617079 h 617940"/>
                <a:gd name="connsiteX3" fmla="*/ 25668 w 450500"/>
                <a:gd name="connsiteY3" fmla="*/ 143550 h 61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500" h="617940">
                  <a:moveTo>
                    <a:pt x="25668" y="143550"/>
                  </a:moveTo>
                  <a:cubicBezTo>
                    <a:pt x="-34203" y="45578"/>
                    <a:pt x="20226" y="-49671"/>
                    <a:pt x="90983" y="29250"/>
                  </a:cubicBezTo>
                  <a:cubicBezTo>
                    <a:pt x="161740" y="108171"/>
                    <a:pt x="461097" y="595308"/>
                    <a:pt x="450211" y="617079"/>
                  </a:cubicBezTo>
                  <a:cubicBezTo>
                    <a:pt x="439325" y="638850"/>
                    <a:pt x="85539" y="241522"/>
                    <a:pt x="25668" y="143550"/>
                  </a:cubicBezTo>
                  <a:close/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605750" y="2313036"/>
              <a:ext cx="392333" cy="603689"/>
            </a:xfrm>
            <a:custGeom>
              <a:avLst/>
              <a:gdLst>
                <a:gd name="connsiteX0" fmla="*/ 0 w 392333"/>
                <a:gd name="connsiteY0" fmla="*/ 113832 h 603689"/>
                <a:gd name="connsiteX1" fmla="*/ 244929 w 392333"/>
                <a:gd name="connsiteY1" fmla="*/ 15861 h 603689"/>
                <a:gd name="connsiteX2" fmla="*/ 391886 w 392333"/>
                <a:gd name="connsiteY2" fmla="*/ 407747 h 603689"/>
                <a:gd name="connsiteX3" fmla="*/ 293914 w 392333"/>
                <a:gd name="connsiteY3" fmla="*/ 603689 h 603689"/>
                <a:gd name="connsiteX4" fmla="*/ 293914 w 392333"/>
                <a:gd name="connsiteY4" fmla="*/ 603689 h 60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333" h="603689">
                  <a:moveTo>
                    <a:pt x="0" y="113832"/>
                  </a:moveTo>
                  <a:cubicBezTo>
                    <a:pt x="89807" y="40353"/>
                    <a:pt x="179615" y="-33125"/>
                    <a:pt x="244929" y="15861"/>
                  </a:cubicBezTo>
                  <a:cubicBezTo>
                    <a:pt x="310243" y="64847"/>
                    <a:pt x="383722" y="309776"/>
                    <a:pt x="391886" y="407747"/>
                  </a:cubicBezTo>
                  <a:cubicBezTo>
                    <a:pt x="400050" y="505718"/>
                    <a:pt x="293914" y="603689"/>
                    <a:pt x="293914" y="603689"/>
                  </a:cubicBezTo>
                  <a:lnTo>
                    <a:pt x="293914" y="603689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726871" y="2527448"/>
              <a:ext cx="150093" cy="512561"/>
            </a:xfrm>
            <a:custGeom>
              <a:avLst/>
              <a:gdLst>
                <a:gd name="connsiteX0" fmla="*/ 0 w 150093"/>
                <a:gd name="connsiteY0" fmla="*/ 36138 h 512561"/>
                <a:gd name="connsiteX1" fmla="*/ 114300 w 150093"/>
                <a:gd name="connsiteY1" fmla="*/ 36138 h 512561"/>
                <a:gd name="connsiteX2" fmla="*/ 146958 w 150093"/>
                <a:gd name="connsiteY2" fmla="*/ 411695 h 512561"/>
                <a:gd name="connsiteX3" fmla="*/ 48986 w 150093"/>
                <a:gd name="connsiteY3" fmla="*/ 509666 h 512561"/>
                <a:gd name="connsiteX4" fmla="*/ 114300 w 150093"/>
                <a:gd name="connsiteY4" fmla="*/ 477009 h 51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93" h="512561">
                  <a:moveTo>
                    <a:pt x="0" y="36138"/>
                  </a:moveTo>
                  <a:cubicBezTo>
                    <a:pt x="44903" y="4841"/>
                    <a:pt x="89807" y="-26455"/>
                    <a:pt x="114300" y="36138"/>
                  </a:cubicBezTo>
                  <a:cubicBezTo>
                    <a:pt x="138793" y="98731"/>
                    <a:pt x="157844" y="332774"/>
                    <a:pt x="146958" y="411695"/>
                  </a:cubicBezTo>
                  <a:cubicBezTo>
                    <a:pt x="136072" y="490616"/>
                    <a:pt x="54429" y="498780"/>
                    <a:pt x="48986" y="509666"/>
                  </a:cubicBezTo>
                  <a:cubicBezTo>
                    <a:pt x="43543" y="520552"/>
                    <a:pt x="78921" y="498780"/>
                    <a:pt x="114300" y="47700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435050" y="2197279"/>
              <a:ext cx="838200" cy="690155"/>
            </a:xfrm>
            <a:custGeom>
              <a:avLst/>
              <a:gdLst>
                <a:gd name="connsiteX0" fmla="*/ 0 w 517410"/>
                <a:gd name="connsiteY0" fmla="*/ 320009 h 1205608"/>
                <a:gd name="connsiteX1" fmla="*/ 293914 w 517410"/>
                <a:gd name="connsiteY1" fmla="*/ 42423 h 1205608"/>
                <a:gd name="connsiteX2" fmla="*/ 506185 w 517410"/>
                <a:gd name="connsiteY2" fmla="*/ 1120109 h 1205608"/>
                <a:gd name="connsiteX3" fmla="*/ 489857 w 517410"/>
                <a:gd name="connsiteY3" fmla="*/ 1136438 h 1205608"/>
                <a:gd name="connsiteX4" fmla="*/ 489857 w 517410"/>
                <a:gd name="connsiteY4" fmla="*/ 1136438 h 120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410" h="1205608">
                  <a:moveTo>
                    <a:pt x="0" y="320009"/>
                  </a:moveTo>
                  <a:cubicBezTo>
                    <a:pt x="104775" y="114541"/>
                    <a:pt x="209550" y="-90927"/>
                    <a:pt x="293914" y="42423"/>
                  </a:cubicBezTo>
                  <a:cubicBezTo>
                    <a:pt x="378278" y="175773"/>
                    <a:pt x="473528" y="937773"/>
                    <a:pt x="506185" y="1120109"/>
                  </a:cubicBezTo>
                  <a:cubicBezTo>
                    <a:pt x="538842" y="1302445"/>
                    <a:pt x="489857" y="1136438"/>
                    <a:pt x="489857" y="1136438"/>
                  </a:cubicBezTo>
                  <a:lnTo>
                    <a:pt x="489857" y="1136438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645917" y="2150005"/>
              <a:ext cx="689070" cy="890003"/>
            </a:xfrm>
            <a:custGeom>
              <a:avLst/>
              <a:gdLst>
                <a:gd name="connsiteX0" fmla="*/ 521163 w 521163"/>
                <a:gd name="connsiteY0" fmla="*/ 201308 h 701886"/>
                <a:gd name="connsiteX1" fmla="*/ 259906 w 521163"/>
                <a:gd name="connsiteY1" fmla="*/ 21694 h 701886"/>
                <a:gd name="connsiteX2" fmla="*/ 14977 w 521163"/>
                <a:gd name="connsiteY2" fmla="*/ 642180 h 701886"/>
                <a:gd name="connsiteX3" fmla="*/ 47634 w 521163"/>
                <a:gd name="connsiteY3" fmla="*/ 642180 h 70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163" h="701886">
                  <a:moveTo>
                    <a:pt x="521163" y="201308"/>
                  </a:moveTo>
                  <a:cubicBezTo>
                    <a:pt x="432716" y="74761"/>
                    <a:pt x="344270" y="-51785"/>
                    <a:pt x="259906" y="21694"/>
                  </a:cubicBezTo>
                  <a:cubicBezTo>
                    <a:pt x="175542" y="95173"/>
                    <a:pt x="50356" y="538766"/>
                    <a:pt x="14977" y="642180"/>
                  </a:cubicBezTo>
                  <a:cubicBezTo>
                    <a:pt x="-20402" y="745594"/>
                    <a:pt x="13616" y="693887"/>
                    <a:pt x="47634" y="64218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818117" y="2355022"/>
              <a:ext cx="473326" cy="552023"/>
            </a:xfrm>
            <a:custGeom>
              <a:avLst/>
              <a:gdLst>
                <a:gd name="connsiteX0" fmla="*/ 331278 w 331278"/>
                <a:gd name="connsiteY0" fmla="*/ 97431 h 554631"/>
                <a:gd name="connsiteX1" fmla="*/ 184321 w 331278"/>
                <a:gd name="connsiteY1" fmla="*/ 15788 h 554631"/>
                <a:gd name="connsiteX2" fmla="*/ 4707 w 331278"/>
                <a:gd name="connsiteY2" fmla="*/ 375017 h 554631"/>
                <a:gd name="connsiteX3" fmla="*/ 70021 w 331278"/>
                <a:gd name="connsiteY3" fmla="*/ 554631 h 55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278" h="554631">
                  <a:moveTo>
                    <a:pt x="331278" y="97431"/>
                  </a:moveTo>
                  <a:cubicBezTo>
                    <a:pt x="285013" y="33477"/>
                    <a:pt x="238749" y="-30476"/>
                    <a:pt x="184321" y="15788"/>
                  </a:cubicBezTo>
                  <a:cubicBezTo>
                    <a:pt x="129892" y="62052"/>
                    <a:pt x="23757" y="285210"/>
                    <a:pt x="4707" y="375017"/>
                  </a:cubicBezTo>
                  <a:cubicBezTo>
                    <a:pt x="-14343" y="464824"/>
                    <a:pt x="27839" y="509727"/>
                    <a:pt x="70021" y="554631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992085" y="2484256"/>
              <a:ext cx="97972" cy="598944"/>
            </a:xfrm>
            <a:custGeom>
              <a:avLst/>
              <a:gdLst>
                <a:gd name="connsiteX0" fmla="*/ 97972 w 97972"/>
                <a:gd name="connsiteY0" fmla="*/ 76430 h 598944"/>
                <a:gd name="connsiteX1" fmla="*/ 32658 w 97972"/>
                <a:gd name="connsiteY1" fmla="*/ 43772 h 598944"/>
                <a:gd name="connsiteX2" fmla="*/ 0 w 97972"/>
                <a:gd name="connsiteY2" fmla="*/ 598944 h 598944"/>
                <a:gd name="connsiteX3" fmla="*/ 0 w 97972"/>
                <a:gd name="connsiteY3" fmla="*/ 598944 h 59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972" h="598944">
                  <a:moveTo>
                    <a:pt x="97972" y="76430"/>
                  </a:moveTo>
                  <a:cubicBezTo>
                    <a:pt x="73479" y="16558"/>
                    <a:pt x="48987" y="-43314"/>
                    <a:pt x="32658" y="43772"/>
                  </a:cubicBezTo>
                  <a:cubicBezTo>
                    <a:pt x="16329" y="130858"/>
                    <a:pt x="0" y="598944"/>
                    <a:pt x="0" y="598944"/>
                  </a:cubicBezTo>
                  <a:lnTo>
                    <a:pt x="0" y="598944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2400300" y="2732087"/>
              <a:ext cx="0" cy="15534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Group 20"/>
          <p:cNvGrpSpPr/>
          <p:nvPr/>
        </p:nvGrpSpPr>
        <p:grpSpPr>
          <a:xfrm>
            <a:off x="5562600" y="1183301"/>
            <a:ext cx="1385664" cy="4193732"/>
            <a:chOff x="5562600" y="2150005"/>
            <a:chExt cx="979091" cy="2159376"/>
          </a:xfrm>
        </p:grpSpPr>
        <p:sp>
          <p:nvSpPr>
            <p:cNvPr id="22" name="AutoShape 13"/>
            <p:cNvSpPr>
              <a:spLocks noChangeArrowheads="1"/>
            </p:cNvSpPr>
            <p:nvPr/>
          </p:nvSpPr>
          <p:spPr bwMode="auto">
            <a:xfrm>
              <a:off x="5715000" y="2438400"/>
              <a:ext cx="685800" cy="609600"/>
            </a:xfrm>
            <a:prstGeom prst="smileyFace">
              <a:avLst>
                <a:gd name="adj" fmla="val 465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>
              <a:off x="6096000" y="3048000"/>
              <a:ext cx="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 flipH="1">
              <a:off x="5715000" y="3657600"/>
              <a:ext cx="3810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6096000" y="3657600"/>
              <a:ext cx="3810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 flipH="1">
              <a:off x="5867400" y="3276600"/>
              <a:ext cx="2286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>
              <a:off x="6096000" y="3276600"/>
              <a:ext cx="2286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5757466" y="3942668"/>
              <a:ext cx="784225" cy="36671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   Bob</a:t>
              </a: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>
              <a:off x="6057900" y="2689668"/>
              <a:ext cx="13494" cy="18811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Freeform 29"/>
            <p:cNvSpPr/>
            <p:nvPr/>
          </p:nvSpPr>
          <p:spPr>
            <a:xfrm>
              <a:off x="6302829" y="2249245"/>
              <a:ext cx="238862" cy="232698"/>
            </a:xfrm>
            <a:custGeom>
              <a:avLst/>
              <a:gdLst>
                <a:gd name="connsiteX0" fmla="*/ 0 w 238862"/>
                <a:gd name="connsiteY0" fmla="*/ 232698 h 232698"/>
                <a:gd name="connsiteX1" fmla="*/ 212271 w 238862"/>
                <a:gd name="connsiteY1" fmla="*/ 20426 h 232698"/>
                <a:gd name="connsiteX2" fmla="*/ 228600 w 238862"/>
                <a:gd name="connsiteY2" fmla="*/ 20426 h 23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862" h="232698">
                  <a:moveTo>
                    <a:pt x="0" y="232698"/>
                  </a:moveTo>
                  <a:cubicBezTo>
                    <a:pt x="70757" y="161941"/>
                    <a:pt x="174171" y="55805"/>
                    <a:pt x="212271" y="20426"/>
                  </a:cubicBezTo>
                  <a:cubicBezTo>
                    <a:pt x="250371" y="-14953"/>
                    <a:pt x="239485" y="2736"/>
                    <a:pt x="228600" y="2042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 flipV="1">
              <a:off x="6210300" y="2150005"/>
              <a:ext cx="136525" cy="28839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>
              <a:stCxn id="22" idx="0"/>
            </p:cNvCxnSpPr>
            <p:nvPr/>
          </p:nvCxnSpPr>
          <p:spPr bwMode="auto">
            <a:xfrm flipV="1">
              <a:off x="6057900" y="2150005"/>
              <a:ext cx="0" cy="28839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>
              <a:stCxn id="22" idx="1"/>
            </p:cNvCxnSpPr>
            <p:nvPr/>
          </p:nvCxnSpPr>
          <p:spPr bwMode="auto">
            <a:xfrm flipH="1" flipV="1">
              <a:off x="5562600" y="2197279"/>
              <a:ext cx="252833" cy="33039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 flipV="1">
              <a:off x="5815433" y="2197279"/>
              <a:ext cx="90067" cy="24112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" name="TextBox 35"/>
          <p:cNvSpPr txBox="1"/>
          <p:nvPr/>
        </p:nvSpPr>
        <p:spPr>
          <a:xfrm>
            <a:off x="7036040" y="195659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0250" y="2001733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38" name="AutoShape 21"/>
          <p:cNvSpPr>
            <a:spLocks noChangeArrowheads="1"/>
          </p:cNvSpPr>
          <p:nvPr/>
        </p:nvSpPr>
        <p:spPr bwMode="auto">
          <a:xfrm>
            <a:off x="3403544" y="2193744"/>
            <a:ext cx="2133600" cy="304800"/>
          </a:xfrm>
          <a:prstGeom prst="leftRightArrow">
            <a:avLst>
              <a:gd name="adj1" fmla="val 50000"/>
              <a:gd name="adj2" fmla="val 14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9" name="TextBox 38"/>
          <p:cNvSpPr txBox="1"/>
          <p:nvPr/>
        </p:nvSpPr>
        <p:spPr>
          <a:xfrm>
            <a:off x="4104955" y="1817067"/>
            <a:ext cx="911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cmmi10"/>
              </a:rPr>
              <a:t>¼</a:t>
            </a:r>
            <a:r>
              <a:rPr lang="en-CA" sz="2400" dirty="0" smtClean="0"/>
              <a:t>(X,Y)</a:t>
            </a:r>
            <a:endParaRPr lang="en-CA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730250" y="2734208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000000"/>
                </a:solidFill>
              </a:rPr>
              <a:t>X’</a:t>
            </a: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36040" y="264923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000000"/>
                </a:solidFill>
              </a:rPr>
              <a:t>Y’</a:t>
            </a: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42" name="AutoShape 21"/>
          <p:cNvSpPr>
            <a:spLocks noChangeArrowheads="1"/>
          </p:cNvSpPr>
          <p:nvPr/>
        </p:nvSpPr>
        <p:spPr bwMode="auto">
          <a:xfrm>
            <a:off x="3419873" y="3020841"/>
            <a:ext cx="2133600" cy="304800"/>
          </a:xfrm>
          <a:prstGeom prst="leftRightArrow">
            <a:avLst>
              <a:gd name="adj1" fmla="val 50000"/>
              <a:gd name="adj2" fmla="val 14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3" name="TextBox 42"/>
          <p:cNvSpPr txBox="1"/>
          <p:nvPr/>
        </p:nvSpPr>
        <p:spPr>
          <a:xfrm>
            <a:off x="4104955" y="2696467"/>
            <a:ext cx="1037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cmmi10"/>
              </a:rPr>
              <a:t>¼</a:t>
            </a:r>
            <a:r>
              <a:rPr lang="en-CA" sz="2400" dirty="0" smtClean="0"/>
              <a:t>(X’,Y’)</a:t>
            </a:r>
            <a:endParaRPr lang="en-CA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701350" y="460137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000000"/>
                </a:solidFill>
              </a:rPr>
              <a:t>X’</a:t>
            </a: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0250" y="3649541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18137" y="3614637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000000"/>
                </a:solidFill>
              </a:rPr>
              <a:t>Y’</a:t>
            </a: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83859" y="4664838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000000"/>
                </a:solidFill>
              </a:rPr>
              <a:t>Y</a:t>
            </a: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3334722" y="3962579"/>
            <a:ext cx="2133600" cy="304800"/>
          </a:xfrm>
          <a:prstGeom prst="leftRightArrow">
            <a:avLst>
              <a:gd name="adj1" fmla="val 50000"/>
              <a:gd name="adj2" fmla="val 14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9" name="TextBox 48"/>
          <p:cNvSpPr txBox="1"/>
          <p:nvPr/>
        </p:nvSpPr>
        <p:spPr>
          <a:xfrm>
            <a:off x="4040161" y="3593247"/>
            <a:ext cx="1060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cmmi10"/>
              </a:rPr>
              <a:t>¼</a:t>
            </a:r>
            <a:r>
              <a:rPr lang="en-CA" sz="2400" dirty="0" smtClean="0"/>
              <a:t> (X,Y’)</a:t>
            </a:r>
            <a:endParaRPr lang="en-CA" sz="2400" dirty="0"/>
          </a:p>
        </p:txBody>
      </p:sp>
      <p:sp>
        <p:nvSpPr>
          <p:cNvPr id="50" name="AutoShape 21"/>
          <p:cNvSpPr>
            <a:spLocks noChangeArrowheads="1"/>
          </p:cNvSpPr>
          <p:nvPr/>
        </p:nvSpPr>
        <p:spPr bwMode="auto">
          <a:xfrm>
            <a:off x="3261994" y="4851148"/>
            <a:ext cx="2133600" cy="304800"/>
          </a:xfrm>
          <a:prstGeom prst="leftRightArrow">
            <a:avLst>
              <a:gd name="adj1" fmla="val 50000"/>
              <a:gd name="adj2" fmla="val 14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" name="TextBox 50"/>
          <p:cNvSpPr txBox="1"/>
          <p:nvPr/>
        </p:nvSpPr>
        <p:spPr>
          <a:xfrm>
            <a:off x="3984773" y="4483726"/>
            <a:ext cx="10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cmmi10"/>
              </a:rPr>
              <a:t>¼</a:t>
            </a:r>
            <a:r>
              <a:rPr lang="en-CA" sz="2400" dirty="0" smtClean="0"/>
              <a:t> (X’,Y)</a:t>
            </a:r>
            <a:endParaRPr lang="en-CA" sz="2400" dirty="0"/>
          </a:p>
        </p:txBody>
      </p:sp>
      <p:sp>
        <p:nvSpPr>
          <p:cNvPr id="52" name="Rectangle 51"/>
          <p:cNvSpPr/>
          <p:nvPr/>
        </p:nvSpPr>
        <p:spPr>
          <a:xfrm>
            <a:off x="462304" y="5697927"/>
            <a:ext cx="795817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CC3300"/>
                </a:solidFill>
              </a:rPr>
              <a:t>Observation.</a:t>
            </a:r>
            <a:r>
              <a:rPr lang="en-US" sz="2800" dirty="0" smtClean="0"/>
              <a:t> </a:t>
            </a:r>
            <a:r>
              <a:rPr lang="en-US" sz="2800" dirty="0">
                <a:latin typeface="cmr10" pitchFamily="34" charset="0"/>
              </a:rPr>
              <a:t> </a:t>
            </a:r>
            <a:r>
              <a:rPr lang="en-US" sz="2800" dirty="0" smtClean="0">
                <a:latin typeface="cmr10" pitchFamily="34" charset="0"/>
              </a:rPr>
              <a:t>Every  transcript corresponds to a rectangle of form </a:t>
            </a:r>
            <a:r>
              <a:rPr lang="en-US" sz="2800" dirty="0" smtClean="0">
                <a:latin typeface="Calibri"/>
              </a:rPr>
              <a:t>R</a:t>
            </a:r>
            <a:r>
              <a:rPr lang="en-US" sz="2800" baseline="-25000" dirty="0" smtClean="0">
                <a:latin typeface="Calibri"/>
              </a:rPr>
              <a:t>X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£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alibri"/>
              </a:rPr>
              <a:t>C</a:t>
            </a:r>
            <a:r>
              <a:rPr lang="en-US" sz="2800" baseline="-25000" dirty="0" smtClean="0">
                <a:latin typeface="Calibri"/>
              </a:rPr>
              <a:t>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4326840" y="235829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chemeClr val="accent1"/>
                </a:solidFill>
              </a:rPr>
              <a:t>=</a:t>
            </a:r>
            <a:endParaRPr lang="en-CA" sz="2800" dirty="0">
              <a:solidFill>
                <a:schemeClr val="accent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28794" y="321975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chemeClr val="accent1"/>
                </a:solidFill>
              </a:rPr>
              <a:t>=</a:t>
            </a:r>
            <a:endParaRPr lang="en-CA" sz="2800" dirty="0">
              <a:solidFill>
                <a:schemeClr val="accent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59292" y="416365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chemeClr val="accent1"/>
                </a:solidFill>
              </a:rPr>
              <a:t>=</a:t>
            </a:r>
            <a:endParaRPr lang="en-CA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1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2" grpId="0" animBg="1"/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50" grpId="0" animBg="1"/>
      <p:bldP spid="51" grpId="0"/>
      <p:bldP spid="52" grpId="0"/>
      <p:bldP spid="53" grpId="0"/>
      <p:bldP spid="54" grpId="0"/>
      <p:bldP spid="5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1524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TexPoint fonts used in EMF. Read the TexPoint manual before you delete this box.: 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838200" y="-304800"/>
            <a:ext cx="974539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/>
              <a:t>           </a:t>
            </a:r>
            <a:r>
              <a:rPr lang="en-US" altLang="en-US" sz="4000" b="1" kern="0" dirty="0" smtClean="0"/>
              <a:t>Multiparty Block Composition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0127" y="1676399"/>
            <a:ext cx="6840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f : </a:t>
            </a:r>
            <a:r>
              <a:rPr lang="en-US" altLang="en-US" sz="2400" dirty="0" smtClean="0"/>
              <a:t>{0,1}</a:t>
            </a:r>
            <a:r>
              <a:rPr lang="en-US" altLang="en-US" sz="2400" baseline="30000" dirty="0" smtClean="0">
                <a:latin typeface="Tahoma"/>
              </a:rPr>
              <a:t>m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latin typeface="Symbol"/>
                <a:sym typeface="Symbol"/>
              </a:rPr>
              <a:t></a:t>
            </a:r>
            <a:r>
              <a:rPr lang="en-US" altLang="en-US" sz="2400" dirty="0" smtClean="0"/>
              <a:t> {0,1}, </a:t>
            </a:r>
            <a:r>
              <a:rPr lang="en-US" altLang="en-US" sz="2400" dirty="0" smtClean="0">
                <a:solidFill>
                  <a:srgbClr val="0033CC"/>
                </a:solidFill>
              </a:rPr>
              <a:t>approximation degree </a:t>
            </a:r>
            <a:r>
              <a:rPr lang="en-US" altLang="en-US" sz="2400" dirty="0" smtClean="0">
                <a:solidFill>
                  <a:srgbClr val="FF0000"/>
                </a:solidFill>
              </a:rPr>
              <a:t>d</a:t>
            </a:r>
            <a:r>
              <a:rPr lang="en-US" altLang="en-US" sz="2400" dirty="0" smtClean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0127" y="2516832"/>
            <a:ext cx="51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FF3300"/>
                </a:solidFill>
              </a:rPr>
              <a:t>g</a:t>
            </a:r>
            <a:r>
              <a:rPr lang="en-US" altLang="en-US" sz="2400" dirty="0" smtClean="0">
                <a:solidFill>
                  <a:srgbClr val="FF3300"/>
                </a:solidFill>
              </a:rPr>
              <a:t> </a:t>
            </a:r>
            <a:r>
              <a:rPr lang="en-US" altLang="en-US" sz="2400" dirty="0" smtClean="0"/>
              <a:t>: {0,1}</a:t>
            </a:r>
            <a:r>
              <a:rPr lang="en-US" altLang="en-US" sz="2400" baseline="30000" dirty="0" err="1" smtClean="0">
                <a:latin typeface="Tahoma"/>
              </a:rPr>
              <a:t>k</a:t>
            </a:r>
            <a:r>
              <a:rPr lang="en-US" altLang="en-US" sz="2400" baseline="30000" dirty="0" err="1" smtClean="0">
                <a:latin typeface="cmsy10"/>
              </a:rPr>
              <a:t>£</a:t>
            </a:r>
            <a:r>
              <a:rPr lang="en-US" altLang="en-US" sz="2400" baseline="30000" dirty="0" err="1" smtClean="0">
                <a:latin typeface="Tahoma"/>
              </a:rPr>
              <a:t>s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latin typeface="Symbol"/>
                <a:sym typeface="Symbol"/>
              </a:rPr>
              <a:t></a:t>
            </a:r>
            <a:r>
              <a:rPr lang="en-US" altLang="en-US" sz="2400" dirty="0" smtClean="0"/>
              <a:t> {0,1}. </a:t>
            </a:r>
          </a:p>
        </p:txBody>
      </p:sp>
      <p:sp>
        <p:nvSpPr>
          <p:cNvPr id="2" name="Right Brace 1"/>
          <p:cNvSpPr/>
          <p:nvPr/>
        </p:nvSpPr>
        <p:spPr bwMode="auto">
          <a:xfrm>
            <a:off x="6467475" y="1602430"/>
            <a:ext cx="228600" cy="609601"/>
          </a:xfrm>
          <a:prstGeom prst="rightBrac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5928" y="1614842"/>
            <a:ext cx="1491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</a:t>
            </a:r>
            <a:r>
              <a:rPr lang="en-US" sz="1600" dirty="0" smtClean="0">
                <a:solidFill>
                  <a:srgbClr val="FF0000"/>
                </a:solidFill>
              </a:rPr>
              <a:t>ame property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as before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Right Brace 14"/>
          <p:cNvSpPr/>
          <p:nvPr/>
        </p:nvSpPr>
        <p:spPr bwMode="auto">
          <a:xfrm>
            <a:off x="4308003" y="2442863"/>
            <a:ext cx="228600" cy="609601"/>
          </a:xfrm>
          <a:prstGeom prst="rightBrac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2409109"/>
            <a:ext cx="2120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</a:t>
            </a:r>
            <a:r>
              <a:rPr lang="en-US" sz="1600" dirty="0" smtClean="0">
                <a:solidFill>
                  <a:srgbClr val="FF0000"/>
                </a:solidFill>
              </a:rPr>
              <a:t>mall cube-measure  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67" y="2757188"/>
            <a:ext cx="1321310" cy="33070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70127" y="41910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Theorem</a:t>
            </a:r>
            <a:r>
              <a:rPr lang="en-US" altLang="en-US" sz="2400" dirty="0" smtClean="0"/>
              <a:t>(</a:t>
            </a:r>
            <a:r>
              <a:rPr lang="en-US" altLang="en-US" sz="2400" dirty="0" smtClean="0">
                <a:solidFill>
                  <a:srgbClr val="0033CC"/>
                </a:solidFill>
              </a:rPr>
              <a:t>C’08): </a:t>
            </a:r>
            <a:r>
              <a:rPr lang="en-US" altLang="en-US" sz="2400" dirty="0" smtClean="0"/>
              <a:t>If                   ,</a:t>
            </a:r>
            <a:r>
              <a:rPr lang="en-US" altLang="en-US" sz="2400" dirty="0" smtClean="0">
                <a:solidFill>
                  <a:srgbClr val="0033CC"/>
                </a:solidFill>
              </a:rPr>
              <a:t> </a:t>
            </a:r>
            <a:r>
              <a:rPr lang="en-US" altLang="en-US" sz="2400" dirty="0" smtClean="0"/>
              <a:t> </a:t>
            </a: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25" y="4126379"/>
            <a:ext cx="1673699" cy="5262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19" y="4953000"/>
            <a:ext cx="2369062" cy="4057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43117" y="3134265"/>
            <a:ext cx="1632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 is </a:t>
            </a:r>
            <a:r>
              <a:rPr lang="en-US" sz="1600" dirty="0" smtClean="0">
                <a:latin typeface="cmmi10"/>
              </a:rPr>
              <a:t>¹</a:t>
            </a:r>
            <a:r>
              <a:rPr lang="en-US" sz="1600" dirty="0" smtClean="0">
                <a:solidFill>
                  <a:srgbClr val="0033CC"/>
                </a:solidFill>
              </a:rPr>
              <a:t>-balanced </a:t>
            </a:r>
          </a:p>
        </p:txBody>
      </p:sp>
    </p:spTree>
    <p:extLst>
      <p:ext uri="{BB962C8B-B14F-4D97-AF65-F5344CB8AC3E}">
        <p14:creationId xmlns:p14="http://schemas.microsoft.com/office/powerpoint/2010/main" val="187811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1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1524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TexPoint fonts used in EMF. Read the TexPoint manual before you delete this box.: 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1028030" y="-295275"/>
            <a:ext cx="974539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/>
              <a:t>           </a:t>
            </a:r>
            <a:r>
              <a:rPr lang="en-US" altLang="en-US" sz="4000" b="1" kern="0" dirty="0" err="1" smtClean="0"/>
              <a:t>Disjointness</a:t>
            </a:r>
            <a:r>
              <a:rPr lang="en-US" altLang="en-US" sz="4000" b="1" kern="0" dirty="0" smtClean="0"/>
              <a:t> as Inner Function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4513" y="1026678"/>
            <a:ext cx="7571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NOR : </a:t>
            </a:r>
            <a:r>
              <a:rPr lang="en-US" altLang="en-US" sz="2400" dirty="0" smtClean="0"/>
              <a:t>{0,1}</a:t>
            </a:r>
            <a:r>
              <a:rPr lang="en-US" altLang="en-US" sz="2400" baseline="30000" dirty="0" smtClean="0">
                <a:latin typeface="Tahoma"/>
              </a:rPr>
              <a:t>m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latin typeface="Symbol"/>
                <a:sym typeface="Symbol"/>
              </a:rPr>
              <a:t></a:t>
            </a:r>
            <a:r>
              <a:rPr lang="en-US" altLang="en-US" sz="2400" dirty="0" smtClean="0"/>
              <a:t> {0,1}, </a:t>
            </a:r>
            <a:r>
              <a:rPr lang="en-US" altLang="en-US" sz="2400" dirty="0" smtClean="0">
                <a:solidFill>
                  <a:srgbClr val="0033CC"/>
                </a:solidFill>
              </a:rPr>
              <a:t>approximation degree </a:t>
            </a:r>
            <a:r>
              <a:rPr lang="en-US" altLang="en-US" sz="2400" dirty="0" smtClean="0">
                <a:solidFill>
                  <a:srgbClr val="FF0000"/>
                </a:solidFill>
              </a:rPr>
              <a:t>d</a:t>
            </a:r>
            <a:r>
              <a:rPr lang="en-US" altLang="en-US" sz="2400" dirty="0" smtClean="0">
                <a:solidFill>
                  <a:srgbClr val="0033CC"/>
                </a:solidFill>
              </a:rPr>
              <a:t> =</a:t>
            </a:r>
            <a:r>
              <a:rPr lang="en-US" altLang="en-US" sz="2400" dirty="0" smtClean="0">
                <a:solidFill>
                  <a:srgbClr val="FF0000"/>
                </a:solidFill>
              </a:rPr>
              <a:t>     </a:t>
            </a:r>
            <a:r>
              <a:rPr lang="en-US" altLang="en-US" sz="2400" dirty="0" smtClean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513" y="1692497"/>
            <a:ext cx="51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FF3300"/>
                </a:solidFill>
                <a:latin typeface="Tahoma"/>
              </a:rPr>
              <a:t>UDISJ</a:t>
            </a:r>
            <a:r>
              <a:rPr lang="en-US" altLang="en-US" sz="2400" baseline="-25000" dirty="0" smtClean="0">
                <a:solidFill>
                  <a:srgbClr val="FF3300"/>
                </a:solidFill>
                <a:latin typeface="Tahoma"/>
              </a:rPr>
              <a:t>s</a:t>
            </a:r>
            <a:r>
              <a:rPr lang="en-US" altLang="en-US" sz="2400" dirty="0" smtClean="0">
                <a:solidFill>
                  <a:srgbClr val="FF3300"/>
                </a:solidFill>
              </a:rPr>
              <a:t> </a:t>
            </a:r>
            <a:r>
              <a:rPr lang="en-US" altLang="en-US" sz="2400" dirty="0" smtClean="0"/>
              <a:t>: {0,1}</a:t>
            </a:r>
            <a:r>
              <a:rPr lang="en-US" altLang="en-US" sz="2400" baseline="30000" dirty="0" smtClean="0"/>
              <a:t>(</a:t>
            </a:r>
            <a:r>
              <a:rPr lang="en-US" altLang="en-US" sz="2400" baseline="30000" dirty="0" smtClean="0">
                <a:latin typeface="Tahoma"/>
              </a:rPr>
              <a:t>k+1)</a:t>
            </a:r>
            <a:r>
              <a:rPr lang="en-US" altLang="en-US" sz="2400" baseline="30000" dirty="0" smtClean="0">
                <a:latin typeface="cmsy10"/>
              </a:rPr>
              <a:t>£</a:t>
            </a:r>
            <a:r>
              <a:rPr lang="en-US" altLang="en-US" sz="2400" baseline="30000" dirty="0" smtClean="0">
                <a:latin typeface="Tahoma"/>
              </a:rPr>
              <a:t>s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latin typeface="Symbol"/>
                <a:sym typeface="Symbol"/>
              </a:rPr>
              <a:t></a:t>
            </a:r>
            <a:r>
              <a:rPr lang="en-US" altLang="en-US" sz="2400" dirty="0" smtClean="0"/>
              <a:t> {0,1}.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6711" y="5354041"/>
            <a:ext cx="3541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Theorem</a:t>
            </a:r>
            <a:r>
              <a:rPr lang="en-US" altLang="en-US" sz="2400" dirty="0" smtClean="0"/>
              <a:t>(</a:t>
            </a:r>
            <a:r>
              <a:rPr lang="en-US" altLang="en-US" sz="2400" dirty="0" smtClean="0">
                <a:solidFill>
                  <a:srgbClr val="0033CC"/>
                </a:solidFill>
              </a:rPr>
              <a:t>Sherstov’12): </a:t>
            </a:r>
            <a:r>
              <a:rPr lang="en-US" altLang="en-US" sz="2400" dirty="0" smtClean="0"/>
              <a:t>                 </a:t>
            </a:r>
            <a:r>
              <a:rPr lang="en-US" altLang="en-US" sz="2400" dirty="0" smtClean="0">
                <a:solidFill>
                  <a:srgbClr val="0033CC"/>
                </a:solidFill>
              </a:rPr>
              <a:t> </a:t>
            </a:r>
            <a:r>
              <a:rPr lang="en-US" altLang="en-US" sz="2400" dirty="0" smtClean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2839" y="2247239"/>
            <a:ext cx="6682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  <a:latin typeface="cmmi10"/>
              </a:rPr>
              <a:t>¹</a:t>
            </a:r>
            <a:r>
              <a:rPr lang="en-US" sz="2000" baseline="-25000" dirty="0" smtClean="0">
                <a:solidFill>
                  <a:srgbClr val="0033CC"/>
                </a:solidFill>
                <a:latin typeface="Tahoma"/>
              </a:rPr>
              <a:t>k</a:t>
            </a:r>
            <a:r>
              <a:rPr lang="en-US" sz="2000" baseline="-25000" dirty="0" smtClean="0">
                <a:solidFill>
                  <a:srgbClr val="0033CC"/>
                </a:solidFill>
              </a:rPr>
              <a:t>,</a:t>
            </a:r>
            <a:r>
              <a:rPr lang="en-US" sz="2000" baseline="-25000" dirty="0" smtClean="0">
                <a:solidFill>
                  <a:srgbClr val="0033CC"/>
                </a:solidFill>
                <a:latin typeface="Tahoma"/>
              </a:rPr>
              <a:t>s</a:t>
            </a:r>
            <a:r>
              <a:rPr lang="en-US" sz="1600" dirty="0" smtClean="0">
                <a:solidFill>
                  <a:srgbClr val="0033CC"/>
                </a:solidFill>
              </a:rPr>
              <a:t> : </a:t>
            </a:r>
            <a:r>
              <a:rPr lang="en-US" sz="1600" dirty="0" smtClean="0"/>
              <a:t>uniform </a:t>
            </a:r>
            <a:r>
              <a:rPr lang="en-US" sz="1600" dirty="0" err="1" smtClean="0"/>
              <a:t>distrbn</a:t>
            </a:r>
            <a:r>
              <a:rPr lang="en-US" sz="1600" dirty="0" smtClean="0"/>
              <a:t> on k </a:t>
            </a:r>
            <a:r>
              <a:rPr lang="en-US" sz="1600" dirty="0" smtClean="0">
                <a:latin typeface="cmsy10"/>
              </a:rPr>
              <a:t>£</a:t>
            </a:r>
            <a:r>
              <a:rPr lang="en-US" sz="1600" dirty="0" smtClean="0"/>
              <a:t> s matrices with exactly one all-1 column 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611" y="1143423"/>
            <a:ext cx="533400" cy="34491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0939" y="2595490"/>
            <a:ext cx="2986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  <a:latin typeface="cmsy10"/>
              </a:rPr>
              <a:t>U</a:t>
            </a:r>
            <a:r>
              <a:rPr lang="en-US" sz="1600" baseline="-25000" dirty="0" smtClean="0">
                <a:solidFill>
                  <a:srgbClr val="0033CC"/>
                </a:solidFill>
                <a:latin typeface="Tahoma"/>
              </a:rPr>
              <a:t>s</a:t>
            </a:r>
            <a:r>
              <a:rPr lang="en-US" sz="1600" dirty="0" smtClean="0">
                <a:solidFill>
                  <a:srgbClr val="0033CC"/>
                </a:solidFill>
              </a:rPr>
              <a:t> : </a:t>
            </a:r>
            <a:r>
              <a:rPr lang="en-US" sz="1600" dirty="0" smtClean="0"/>
              <a:t>uniform </a:t>
            </a:r>
            <a:r>
              <a:rPr lang="en-US" sz="1600" dirty="0" err="1" smtClean="0"/>
              <a:t>distrbn</a:t>
            </a:r>
            <a:r>
              <a:rPr lang="en-US" sz="1600" dirty="0" smtClean="0"/>
              <a:t> on {0,1}</a:t>
            </a:r>
            <a:r>
              <a:rPr lang="en-US" sz="1600" baseline="30000" dirty="0" smtClean="0">
                <a:latin typeface="Tahoma"/>
              </a:rPr>
              <a:t>s</a:t>
            </a:r>
            <a:r>
              <a:rPr lang="en-US" sz="1600" dirty="0" smtClean="0"/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7598" y="3124953"/>
            <a:ext cx="1675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  <a:latin typeface="cmmi10"/>
              </a:rPr>
              <a:t>¸</a:t>
            </a:r>
            <a:r>
              <a:rPr lang="en-US" sz="2000" baseline="-25000" dirty="0" err="1" smtClean="0">
                <a:solidFill>
                  <a:srgbClr val="0033CC"/>
                </a:solidFill>
                <a:latin typeface="Tahoma"/>
              </a:rPr>
              <a:t>k</a:t>
            </a:r>
            <a:r>
              <a:rPr lang="en-US" sz="2000" baseline="-25000" dirty="0" err="1" smtClean="0">
                <a:solidFill>
                  <a:srgbClr val="0033CC"/>
                </a:solidFill>
              </a:rPr>
              <a:t>,</a:t>
            </a:r>
            <a:r>
              <a:rPr lang="en-US" sz="2000" baseline="-25000" dirty="0" err="1" smtClean="0">
                <a:solidFill>
                  <a:srgbClr val="0033CC"/>
                </a:solidFill>
                <a:latin typeface="Tahoma"/>
              </a:rPr>
              <a:t>s</a:t>
            </a:r>
            <a:r>
              <a:rPr lang="en-US" sz="2000" baseline="-25000" dirty="0" smtClean="0">
                <a:solidFill>
                  <a:srgbClr val="0033CC"/>
                </a:solidFill>
                <a:latin typeface="Tahoma"/>
              </a:rPr>
              <a:t> </a:t>
            </a:r>
            <a:r>
              <a:rPr lang="en-US" sz="1600" dirty="0" smtClean="0">
                <a:solidFill>
                  <a:srgbClr val="0033CC"/>
                </a:solidFill>
              </a:rPr>
              <a:t>: </a:t>
            </a:r>
            <a:r>
              <a:rPr lang="en-US" sz="1600" dirty="0" smtClean="0">
                <a:latin typeface="cmsy10"/>
              </a:rPr>
              <a:t>U</a:t>
            </a:r>
            <a:r>
              <a:rPr lang="en-US" baseline="-25000" dirty="0" smtClean="0">
                <a:latin typeface="Tahoma"/>
              </a:rPr>
              <a:t>s </a:t>
            </a:r>
            <a:r>
              <a:rPr lang="en-US" sz="1600" dirty="0">
                <a:latin typeface="cmsy10"/>
              </a:rPr>
              <a:t>£</a:t>
            </a:r>
            <a:r>
              <a:rPr lang="en-US" sz="1600" dirty="0" smtClean="0"/>
              <a:t> </a:t>
            </a:r>
            <a:r>
              <a:rPr lang="en-US" sz="2000" dirty="0" smtClean="0">
                <a:latin typeface="cmmi10"/>
              </a:rPr>
              <a:t>¹</a:t>
            </a:r>
            <a:r>
              <a:rPr lang="en-US" sz="2000" baseline="-25000" dirty="0" smtClean="0">
                <a:latin typeface="Tahoma"/>
              </a:rPr>
              <a:t>k</a:t>
            </a:r>
            <a:r>
              <a:rPr lang="en-US" sz="2000" baseline="-25000" dirty="0" smtClean="0"/>
              <a:t>,</a:t>
            </a:r>
            <a:r>
              <a:rPr lang="en-US" sz="2000" baseline="-25000" dirty="0" smtClean="0">
                <a:latin typeface="Tahoma"/>
              </a:rPr>
              <a:t>s </a:t>
            </a:r>
            <a:r>
              <a:rPr lang="en-US" sz="1600" dirty="0" smtClean="0"/>
              <a:t> </a:t>
            </a:r>
          </a:p>
        </p:txBody>
      </p:sp>
      <p:pic>
        <p:nvPicPr>
          <p:cNvPr id="28" name="Picture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68" y="5229018"/>
            <a:ext cx="3581408" cy="71171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153332" y="5805458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mmi10"/>
              </a:rPr>
              <a:t>n</a:t>
            </a:r>
            <a:r>
              <a:rPr lang="en-US" sz="2000" dirty="0" smtClean="0"/>
              <a:t> = </a:t>
            </a:r>
            <a:r>
              <a:rPr lang="en-US" sz="2000" dirty="0" err="1" smtClean="0">
                <a:latin typeface="cmmi10"/>
              </a:rPr>
              <a:t>sm</a:t>
            </a:r>
            <a:endParaRPr lang="en-US" sz="2000" dirty="0">
              <a:latin typeface="cmmi10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5426393" y="4546914"/>
            <a:ext cx="2521452" cy="2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5978768" y="4822168"/>
            <a:ext cx="2545528" cy="28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39" name="Picture 4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865" y="3969680"/>
            <a:ext cx="457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1" name="Group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421618"/>
              </p:ext>
            </p:extLst>
          </p:nvPr>
        </p:nvGraphicFramePr>
        <p:xfrm>
          <a:off x="6012417" y="2599123"/>
          <a:ext cx="2478229" cy="2601600"/>
        </p:xfrm>
        <a:graphic>
          <a:graphicData uri="http://schemas.openxmlformats.org/drawingml/2006/table">
            <a:tbl>
              <a:tblPr/>
              <a:tblGrid>
                <a:gridCol w="412611"/>
                <a:gridCol w="413893"/>
                <a:gridCol w="412611"/>
                <a:gridCol w="412611"/>
                <a:gridCol w="412611"/>
                <a:gridCol w="413892"/>
              </a:tblGrid>
              <a:tr h="1759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7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7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7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7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" name="Line 74"/>
          <p:cNvSpPr>
            <a:spLocks noChangeShapeType="1"/>
          </p:cNvSpPr>
          <p:nvPr/>
        </p:nvSpPr>
        <p:spPr bwMode="auto">
          <a:xfrm>
            <a:off x="5428222" y="6193767"/>
            <a:ext cx="13434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92"/>
          <p:cNvSpPr>
            <a:spLocks noChangeShapeType="1"/>
          </p:cNvSpPr>
          <p:nvPr/>
        </p:nvSpPr>
        <p:spPr bwMode="auto">
          <a:xfrm>
            <a:off x="7632532" y="6193767"/>
            <a:ext cx="12727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89642" y="2647349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/>
              </a:rPr>
              <a:t>x</a:t>
            </a:r>
            <a:r>
              <a:rPr lang="en-US" baseline="-25000" dirty="0" smtClean="0">
                <a:latin typeface="Tahoma"/>
              </a:rPr>
              <a:t>1</a:t>
            </a:r>
            <a:endParaRPr lang="en-US" baseline="-25000" dirty="0">
              <a:latin typeface="Tahom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51532" y="267901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/>
              </a:rPr>
              <a:t>x</a:t>
            </a:r>
            <a:r>
              <a:rPr lang="en-US" baseline="-25000" dirty="0">
                <a:latin typeface="Tahoma"/>
              </a:rPr>
              <a:t>i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09996" y="26557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/>
              </a:rPr>
              <a:t>x</a:t>
            </a:r>
            <a:r>
              <a:rPr lang="en-US" baseline="-25000" dirty="0">
                <a:latin typeface="Tahoma"/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085210" y="2679014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ahoma"/>
              </a:rPr>
              <a:t>x</a:t>
            </a:r>
            <a:r>
              <a:rPr lang="en-US" baseline="-25000" dirty="0" err="1">
                <a:latin typeface="Tahoma"/>
              </a:rPr>
              <a:t>s</a:t>
            </a:r>
            <a:endParaRPr lang="en-US" baseline="-25000" dirty="0">
              <a:latin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3034" y="2655700"/>
            <a:ext cx="468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msy10"/>
              </a:rPr>
              <a:t>U</a:t>
            </a:r>
            <a:r>
              <a:rPr lang="en-US" sz="2400" baseline="-25000" dirty="0">
                <a:solidFill>
                  <a:srgbClr val="FF0000"/>
                </a:solidFill>
                <a:latin typeface="Tahoma"/>
              </a:rPr>
              <a:t>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0" name="Right Brace 49"/>
          <p:cNvSpPr/>
          <p:nvPr/>
        </p:nvSpPr>
        <p:spPr bwMode="auto">
          <a:xfrm flipH="1">
            <a:off x="5352534" y="3234195"/>
            <a:ext cx="380999" cy="1847319"/>
          </a:xfrm>
          <a:prstGeom prst="rightBrace">
            <a:avLst/>
          </a:prstGeom>
          <a:noFill/>
          <a:ln w="222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9452" y="3918466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400" baseline="-25000" dirty="0">
                <a:solidFill>
                  <a:srgbClr val="FF0000"/>
                </a:solidFill>
                <a:latin typeface="Tahoma"/>
              </a:rPr>
              <a:t>k</a:t>
            </a:r>
            <a:r>
              <a:rPr lang="en-US" sz="2400" baseline="-25000" dirty="0">
                <a:solidFill>
                  <a:srgbClr val="FF0000"/>
                </a:solidFill>
              </a:rPr>
              <a:t>,</a:t>
            </a:r>
            <a:r>
              <a:rPr lang="en-US" sz="2400" baseline="-25000" dirty="0">
                <a:solidFill>
                  <a:srgbClr val="FF0000"/>
                </a:solidFill>
                <a:latin typeface="Tahoma"/>
              </a:rPr>
              <a:t>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7933" y="4015399"/>
            <a:ext cx="197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NON-Prod </a:t>
            </a:r>
            <a:r>
              <a:rPr lang="en-US" dirty="0" err="1" smtClean="0"/>
              <a:t>distrbn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2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42" grpId="0" animBg="1"/>
      <p:bldP spid="42" grpId="1" animBg="1"/>
      <p:bldP spid="4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1524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TexPoint fonts used in EMF. Read the TexPoint manual before you delete this box.: 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1028030" y="-295275"/>
            <a:ext cx="974539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/>
              <a:t>           </a:t>
            </a:r>
            <a:r>
              <a:rPr lang="en-US" altLang="en-US" sz="4000" b="1" kern="0" dirty="0" err="1" smtClean="0"/>
              <a:t>Disjointness</a:t>
            </a:r>
            <a:r>
              <a:rPr lang="en-US" altLang="en-US" sz="4000" b="1" kern="0" dirty="0" smtClean="0"/>
              <a:t> as Inner Function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4513" y="1026678"/>
            <a:ext cx="7571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NOR : </a:t>
            </a:r>
            <a:r>
              <a:rPr lang="en-US" altLang="en-US" sz="2400" dirty="0" smtClean="0"/>
              <a:t>{0,1}</a:t>
            </a:r>
            <a:r>
              <a:rPr lang="en-US" altLang="en-US" sz="2400" baseline="30000" dirty="0" smtClean="0">
                <a:latin typeface="Tahoma"/>
              </a:rPr>
              <a:t>m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latin typeface="Symbol"/>
                <a:sym typeface="Symbol"/>
              </a:rPr>
              <a:t></a:t>
            </a:r>
            <a:r>
              <a:rPr lang="en-US" altLang="en-US" sz="2400" dirty="0" smtClean="0"/>
              <a:t> {0,1}, </a:t>
            </a:r>
            <a:r>
              <a:rPr lang="en-US" altLang="en-US" sz="2400" dirty="0" smtClean="0">
                <a:solidFill>
                  <a:srgbClr val="0033CC"/>
                </a:solidFill>
              </a:rPr>
              <a:t>approximation degree </a:t>
            </a:r>
            <a:r>
              <a:rPr lang="en-US" altLang="en-US" sz="2400" dirty="0" smtClean="0">
                <a:solidFill>
                  <a:srgbClr val="FF0000"/>
                </a:solidFill>
              </a:rPr>
              <a:t>d</a:t>
            </a:r>
            <a:r>
              <a:rPr lang="en-US" altLang="en-US" sz="2400" dirty="0" smtClean="0">
                <a:solidFill>
                  <a:srgbClr val="0033CC"/>
                </a:solidFill>
              </a:rPr>
              <a:t> =</a:t>
            </a:r>
            <a:r>
              <a:rPr lang="en-US" altLang="en-US" sz="2400" dirty="0" smtClean="0">
                <a:solidFill>
                  <a:srgbClr val="FF0000"/>
                </a:solidFill>
              </a:rPr>
              <a:t>     </a:t>
            </a:r>
            <a:r>
              <a:rPr lang="en-US" altLang="en-US" sz="2400" dirty="0" smtClean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513" y="1692497"/>
            <a:ext cx="51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FF3300"/>
                </a:solidFill>
                <a:latin typeface="Tahoma"/>
              </a:rPr>
              <a:t>UDISJ</a:t>
            </a:r>
            <a:r>
              <a:rPr lang="en-US" altLang="en-US" sz="2400" baseline="-25000" dirty="0" smtClean="0">
                <a:solidFill>
                  <a:srgbClr val="FF3300"/>
                </a:solidFill>
                <a:latin typeface="Tahoma"/>
              </a:rPr>
              <a:t>s</a:t>
            </a:r>
            <a:r>
              <a:rPr lang="en-US" altLang="en-US" sz="2400" dirty="0" smtClean="0">
                <a:solidFill>
                  <a:srgbClr val="FF3300"/>
                </a:solidFill>
              </a:rPr>
              <a:t> </a:t>
            </a:r>
            <a:r>
              <a:rPr lang="en-US" altLang="en-US" sz="2400" dirty="0" smtClean="0"/>
              <a:t>: {0,1}</a:t>
            </a:r>
            <a:r>
              <a:rPr lang="en-US" altLang="en-US" sz="2400" baseline="30000" dirty="0" smtClean="0"/>
              <a:t>(</a:t>
            </a:r>
            <a:r>
              <a:rPr lang="en-US" altLang="en-US" sz="2400" baseline="30000" dirty="0" smtClean="0">
                <a:latin typeface="Tahoma"/>
              </a:rPr>
              <a:t>k+1)</a:t>
            </a:r>
            <a:r>
              <a:rPr lang="en-US" altLang="en-US" sz="2400" baseline="30000" dirty="0" smtClean="0">
                <a:latin typeface="cmsy10"/>
              </a:rPr>
              <a:t>£</a:t>
            </a:r>
            <a:r>
              <a:rPr lang="en-US" altLang="en-US" sz="2400" baseline="30000" dirty="0" smtClean="0">
                <a:latin typeface="Tahoma"/>
              </a:rPr>
              <a:t>s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latin typeface="Symbol"/>
                <a:sym typeface="Symbol"/>
              </a:rPr>
              <a:t></a:t>
            </a:r>
            <a:r>
              <a:rPr lang="en-US" altLang="en-US" sz="2400" dirty="0" smtClean="0"/>
              <a:t> {0,1}.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3203" y="3505200"/>
            <a:ext cx="3541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Theorem</a:t>
            </a:r>
            <a:r>
              <a:rPr lang="en-US" altLang="en-US" sz="2400" dirty="0" smtClean="0"/>
              <a:t>(</a:t>
            </a:r>
            <a:r>
              <a:rPr lang="en-US" altLang="en-US" sz="2400" dirty="0" smtClean="0">
                <a:solidFill>
                  <a:srgbClr val="0033CC"/>
                </a:solidFill>
              </a:rPr>
              <a:t>Sherstov’12): </a:t>
            </a:r>
            <a:r>
              <a:rPr lang="en-US" altLang="en-US" sz="2400" dirty="0" smtClean="0"/>
              <a:t>                 </a:t>
            </a:r>
            <a:r>
              <a:rPr lang="en-US" altLang="en-US" sz="2400" dirty="0" smtClean="0">
                <a:solidFill>
                  <a:srgbClr val="0033CC"/>
                </a:solidFill>
              </a:rPr>
              <a:t> </a:t>
            </a:r>
            <a:r>
              <a:rPr lang="en-US" altLang="en-US" sz="2400" dirty="0" smtClean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2839" y="2247239"/>
            <a:ext cx="7346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  <a:latin typeface="cmmi10"/>
              </a:rPr>
              <a:t>¹</a:t>
            </a:r>
            <a:r>
              <a:rPr lang="en-US" sz="2000" baseline="-25000" dirty="0" smtClean="0">
                <a:solidFill>
                  <a:srgbClr val="0033CC"/>
                </a:solidFill>
                <a:latin typeface="Tahoma"/>
              </a:rPr>
              <a:t>k</a:t>
            </a:r>
            <a:r>
              <a:rPr lang="en-US" sz="2000" baseline="-25000" dirty="0" smtClean="0">
                <a:solidFill>
                  <a:srgbClr val="0033CC"/>
                </a:solidFill>
              </a:rPr>
              <a:t>,</a:t>
            </a:r>
            <a:r>
              <a:rPr lang="en-US" sz="2000" baseline="-25000" dirty="0" smtClean="0">
                <a:solidFill>
                  <a:srgbClr val="0033CC"/>
                </a:solidFill>
                <a:latin typeface="Tahoma"/>
              </a:rPr>
              <a:t>s</a:t>
            </a:r>
            <a:r>
              <a:rPr lang="en-US" sz="1600" dirty="0" smtClean="0">
                <a:solidFill>
                  <a:srgbClr val="0033CC"/>
                </a:solidFill>
              </a:rPr>
              <a:t> : </a:t>
            </a:r>
            <a:r>
              <a:rPr lang="en-US" sz="1600" dirty="0" smtClean="0"/>
              <a:t>uniform </a:t>
            </a:r>
            <a:r>
              <a:rPr lang="en-US" sz="1600" dirty="0" err="1" smtClean="0"/>
              <a:t>distrbn</a:t>
            </a:r>
            <a:r>
              <a:rPr lang="en-US" sz="1600" dirty="0" smtClean="0"/>
              <a:t> on k </a:t>
            </a:r>
            <a:r>
              <a:rPr lang="en-US" sz="1600" dirty="0" smtClean="0">
                <a:latin typeface="cmsy10"/>
              </a:rPr>
              <a:t>£</a:t>
            </a:r>
            <a:r>
              <a:rPr lang="en-US" sz="1600" dirty="0" smtClean="0"/>
              <a:t> s </a:t>
            </a:r>
            <a:r>
              <a:rPr lang="en-US" sz="1600" dirty="0" err="1" smtClean="0"/>
              <a:t>boolean</a:t>
            </a:r>
            <a:r>
              <a:rPr lang="en-US" sz="1600" dirty="0" smtClean="0"/>
              <a:t> matrices with exactly one all-1 column 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611" y="1143423"/>
            <a:ext cx="533400" cy="34491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0939" y="2595490"/>
            <a:ext cx="2986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  <a:latin typeface="cmsy10"/>
              </a:rPr>
              <a:t>U</a:t>
            </a:r>
            <a:r>
              <a:rPr lang="en-US" sz="1600" baseline="-25000" dirty="0" smtClean="0">
                <a:solidFill>
                  <a:srgbClr val="0033CC"/>
                </a:solidFill>
                <a:latin typeface="Tahoma"/>
              </a:rPr>
              <a:t>s</a:t>
            </a:r>
            <a:r>
              <a:rPr lang="en-US" sz="1600" dirty="0" smtClean="0">
                <a:solidFill>
                  <a:srgbClr val="0033CC"/>
                </a:solidFill>
              </a:rPr>
              <a:t> : </a:t>
            </a:r>
            <a:r>
              <a:rPr lang="en-US" sz="1600" dirty="0" smtClean="0"/>
              <a:t>uniform </a:t>
            </a:r>
            <a:r>
              <a:rPr lang="en-US" sz="1600" dirty="0" err="1" smtClean="0"/>
              <a:t>distrbn</a:t>
            </a:r>
            <a:r>
              <a:rPr lang="en-US" sz="1600" dirty="0" smtClean="0"/>
              <a:t> on {0,1}</a:t>
            </a:r>
            <a:r>
              <a:rPr lang="en-US" sz="1600" baseline="30000" dirty="0" smtClean="0">
                <a:latin typeface="Tahoma"/>
              </a:rPr>
              <a:t>s</a:t>
            </a:r>
            <a:r>
              <a:rPr lang="en-US" sz="1600" dirty="0" smtClean="0"/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9514" y="2917167"/>
            <a:ext cx="1675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  <a:latin typeface="cmmi10"/>
              </a:rPr>
              <a:t>¸</a:t>
            </a:r>
            <a:r>
              <a:rPr lang="en-US" sz="2000" baseline="-25000" dirty="0" err="1" smtClean="0">
                <a:solidFill>
                  <a:srgbClr val="0033CC"/>
                </a:solidFill>
                <a:latin typeface="Tahoma"/>
              </a:rPr>
              <a:t>k</a:t>
            </a:r>
            <a:r>
              <a:rPr lang="en-US" sz="2000" baseline="-25000" dirty="0" err="1" smtClean="0">
                <a:solidFill>
                  <a:srgbClr val="0033CC"/>
                </a:solidFill>
              </a:rPr>
              <a:t>,</a:t>
            </a:r>
            <a:r>
              <a:rPr lang="en-US" sz="2000" baseline="-25000" dirty="0" err="1" smtClean="0">
                <a:solidFill>
                  <a:srgbClr val="0033CC"/>
                </a:solidFill>
                <a:latin typeface="Tahoma"/>
              </a:rPr>
              <a:t>s</a:t>
            </a:r>
            <a:r>
              <a:rPr lang="en-US" sz="2000" baseline="-25000" dirty="0" smtClean="0">
                <a:solidFill>
                  <a:srgbClr val="0033CC"/>
                </a:solidFill>
                <a:latin typeface="Tahoma"/>
              </a:rPr>
              <a:t> </a:t>
            </a:r>
            <a:r>
              <a:rPr lang="en-US" sz="1600" dirty="0" smtClean="0">
                <a:solidFill>
                  <a:srgbClr val="0033CC"/>
                </a:solidFill>
              </a:rPr>
              <a:t>: </a:t>
            </a:r>
            <a:r>
              <a:rPr lang="en-US" sz="1600" dirty="0" smtClean="0">
                <a:latin typeface="cmsy10"/>
              </a:rPr>
              <a:t>U</a:t>
            </a:r>
            <a:r>
              <a:rPr lang="en-US" baseline="-25000" dirty="0" smtClean="0">
                <a:latin typeface="Tahoma"/>
              </a:rPr>
              <a:t>s </a:t>
            </a:r>
            <a:r>
              <a:rPr lang="en-US" sz="1600" dirty="0">
                <a:latin typeface="cmsy10"/>
              </a:rPr>
              <a:t>£</a:t>
            </a:r>
            <a:r>
              <a:rPr lang="en-US" sz="1600" dirty="0" smtClean="0"/>
              <a:t> </a:t>
            </a:r>
            <a:r>
              <a:rPr lang="en-US" sz="2000" dirty="0" smtClean="0">
                <a:latin typeface="cmmi10"/>
              </a:rPr>
              <a:t>¹</a:t>
            </a:r>
            <a:r>
              <a:rPr lang="en-US" sz="2000" baseline="-25000" dirty="0" smtClean="0">
                <a:latin typeface="Tahoma"/>
              </a:rPr>
              <a:t>k</a:t>
            </a:r>
            <a:r>
              <a:rPr lang="en-US" sz="2000" baseline="-25000" dirty="0" smtClean="0"/>
              <a:t>,</a:t>
            </a:r>
            <a:r>
              <a:rPr lang="en-US" sz="2000" baseline="-25000" dirty="0" smtClean="0">
                <a:latin typeface="Tahoma"/>
              </a:rPr>
              <a:t>s </a:t>
            </a:r>
            <a:r>
              <a:rPr lang="en-US" sz="1600" dirty="0" smtClean="0"/>
              <a:t> </a:t>
            </a: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24" y="3520385"/>
            <a:ext cx="2713276" cy="4606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75568" y="357125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</a:t>
            </a:r>
            <a:r>
              <a:rPr lang="en-US" dirty="0" smtClean="0">
                <a:latin typeface="cmmi10"/>
              </a:rPr>
              <a:t>°</a:t>
            </a:r>
            <a:endParaRPr lang="en-US" dirty="0">
              <a:latin typeface="cmmi1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5128" y="3686682"/>
            <a:ext cx="968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rgbClr val="0033CC"/>
                </a:solidFill>
              </a:rPr>
              <a:t>Goal: </a:t>
            </a:r>
            <a:r>
              <a:rPr lang="en-US" altLang="en-US" sz="2400" dirty="0" smtClean="0"/>
              <a:t>                 </a:t>
            </a:r>
            <a:r>
              <a:rPr lang="en-US" altLang="en-US" sz="2400" dirty="0" smtClean="0">
                <a:solidFill>
                  <a:srgbClr val="0033CC"/>
                </a:solidFill>
              </a:rPr>
              <a:t> </a:t>
            </a:r>
            <a:r>
              <a:rPr lang="en-US" altLang="en-US" sz="2400" dirty="0" smtClean="0"/>
              <a:t> 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964176" y="4648200"/>
            <a:ext cx="0" cy="304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2919377" y="4244148"/>
            <a:ext cx="662023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50" name="Picture 614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13" y="4102180"/>
            <a:ext cx="3250698" cy="33070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917351" y="4199514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CC"/>
                </a:solidFill>
              </a:rPr>
              <a:t>C’08</a:t>
            </a:r>
            <a:r>
              <a:rPr lang="en-US" sz="1400" dirty="0" smtClean="0">
                <a:solidFill>
                  <a:srgbClr val="FF0000"/>
                </a:solidFill>
              </a:rPr>
              <a:t>  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6152" name="Picture 615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4013738"/>
            <a:ext cx="1465503" cy="460819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 bwMode="auto">
          <a:xfrm>
            <a:off x="2590800" y="5257800"/>
            <a:ext cx="457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54" name="TextBox 6153"/>
          <p:cNvSpPr txBox="1"/>
          <p:nvPr/>
        </p:nvSpPr>
        <p:spPr>
          <a:xfrm>
            <a:off x="1331483" y="5695890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mmi10"/>
              </a:rPr>
              <a:t>n</a:t>
            </a:r>
            <a:r>
              <a:rPr lang="en-US" sz="2000" dirty="0" smtClean="0"/>
              <a:t> = </a:t>
            </a:r>
            <a:r>
              <a:rPr lang="en-US" sz="2000" dirty="0" err="1" smtClean="0">
                <a:latin typeface="cmmi10"/>
              </a:rPr>
              <a:t>sm</a:t>
            </a:r>
            <a:endParaRPr lang="en-US" sz="2000" dirty="0">
              <a:latin typeface="cmmi10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2411174" y="5653072"/>
            <a:ext cx="825335" cy="24287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58" name="Picture 615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1" y="5105400"/>
            <a:ext cx="1574296" cy="304800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 bwMode="auto">
          <a:xfrm flipH="1">
            <a:off x="4800600" y="4392991"/>
            <a:ext cx="228600" cy="483809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62" name="Picture 616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58" y="4954986"/>
            <a:ext cx="3581408" cy="7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7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7" grpId="0"/>
      <p:bldP spid="40" grpId="0"/>
      <p:bldP spid="615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1524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TexPoint fonts used in EMF. Read the TexPoint manual before you delete this box.: 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762000" y="-295275"/>
            <a:ext cx="974539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/>
              <a:t>           </a:t>
            </a:r>
            <a:r>
              <a:rPr lang="en-US" altLang="en-US" sz="4000" b="1" kern="0" dirty="0"/>
              <a:t>R</a:t>
            </a:r>
            <a:r>
              <a:rPr lang="en-US" altLang="en-US" sz="4000" b="1" kern="0" dirty="0" smtClean="0"/>
              <a:t>ecent Breakthrough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574" y="990600"/>
            <a:ext cx="8658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Theorem</a:t>
            </a:r>
            <a:r>
              <a:rPr lang="en-US" altLang="en-US" sz="2400" dirty="0" smtClean="0"/>
              <a:t>(</a:t>
            </a:r>
            <a:r>
              <a:rPr lang="en-US" altLang="en-US" sz="2400" dirty="0" smtClean="0">
                <a:solidFill>
                  <a:srgbClr val="0033CC"/>
                </a:solidFill>
              </a:rPr>
              <a:t>Sherstov’13): </a:t>
            </a:r>
            <a:r>
              <a:rPr lang="en-US" altLang="en-US" sz="2400" dirty="0" smtClean="0"/>
              <a:t>Using more analytic technique:                </a:t>
            </a:r>
            <a:r>
              <a:rPr lang="en-US" altLang="en-US" sz="2400" dirty="0" smtClean="0">
                <a:solidFill>
                  <a:srgbClr val="0033CC"/>
                </a:solidFill>
              </a:rPr>
              <a:t> </a:t>
            </a:r>
            <a:r>
              <a:rPr lang="en-US" altLang="en-US" sz="2400" dirty="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07" y="1600200"/>
            <a:ext cx="3326898" cy="63551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8574" y="2590800"/>
            <a:ext cx="8658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rgbClr val="0033CC"/>
                </a:solidFill>
              </a:rPr>
              <a:t>Rao-Yehudayoff’14: </a:t>
            </a:r>
            <a:r>
              <a:rPr lang="en-US" altLang="en-US" sz="2400" dirty="0" smtClean="0"/>
              <a:t>Simplify above. Show further                </a:t>
            </a:r>
            <a:r>
              <a:rPr lang="en-US" altLang="en-US" sz="2400" dirty="0" smtClean="0">
                <a:solidFill>
                  <a:srgbClr val="0033CC"/>
                </a:solidFill>
              </a:rPr>
              <a:t> </a:t>
            </a:r>
            <a:r>
              <a:rPr lang="en-US" altLang="en-US" sz="2400" dirty="0" smtClean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32" y="3175000"/>
            <a:ext cx="3302724" cy="685968"/>
          </a:xfrm>
          <a:prstGeom prst="rect">
            <a:avLst/>
          </a:prstGeom>
        </p:spPr>
      </p:pic>
      <p:sp>
        <p:nvSpPr>
          <p:cNvPr id="34" name="Right Brace 33"/>
          <p:cNvSpPr/>
          <p:nvPr/>
        </p:nvSpPr>
        <p:spPr bwMode="auto">
          <a:xfrm>
            <a:off x="6172200" y="3213183"/>
            <a:ext cx="228600" cy="609601"/>
          </a:xfrm>
          <a:prstGeom prst="rightBrace">
            <a:avLst/>
          </a:prstGeom>
          <a:noFill/>
          <a:ln w="222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60653" y="3348706"/>
            <a:ext cx="716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Tight!</a:t>
            </a:r>
          </a:p>
        </p:txBody>
      </p:sp>
    </p:spTree>
    <p:extLst>
      <p:ext uri="{BB962C8B-B14F-4D97-AF65-F5344CB8AC3E}">
        <p14:creationId xmlns:p14="http://schemas.microsoft.com/office/powerpoint/2010/main" val="341421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 animBg="1"/>
      <p:bldP spid="3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1524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TexPoint fonts used in EMF. Read the TexPoint manual before you delete this box.: 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762000" y="-295275"/>
            <a:ext cx="974539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4000" kern="0" dirty="0" smtClean="0"/>
              <a:t>                        </a:t>
            </a:r>
            <a:r>
              <a:rPr lang="en-US" altLang="en-US" sz="4000" b="1" kern="0" dirty="0" smtClean="0"/>
              <a:t>Conclusion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574" y="990600"/>
            <a:ext cx="8658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/>
              <a:t> </a:t>
            </a:r>
            <a:r>
              <a:rPr lang="en-US" altLang="en-US" sz="2400" dirty="0"/>
              <a:t>D</a:t>
            </a:r>
            <a:r>
              <a:rPr lang="en-US" altLang="en-US" sz="2400" dirty="0" smtClean="0"/>
              <a:t>id not cover MANY developments.              </a:t>
            </a:r>
            <a:r>
              <a:rPr lang="en-US" altLang="en-US" sz="2400" dirty="0" smtClean="0">
                <a:solidFill>
                  <a:srgbClr val="0033CC"/>
                </a:solidFill>
              </a:rPr>
              <a:t> </a:t>
            </a:r>
            <a:r>
              <a:rPr lang="en-US" altLang="en-US" sz="2400" dirty="0" smtClean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6459" y="1676400"/>
            <a:ext cx="8658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/>
              <a:t>Several open directions to pursue.               </a:t>
            </a:r>
            <a:r>
              <a:rPr lang="en-US" altLang="en-US" sz="2400" dirty="0" smtClean="0">
                <a:solidFill>
                  <a:srgbClr val="0033CC"/>
                </a:solidFill>
              </a:rPr>
              <a:t> </a:t>
            </a:r>
            <a:r>
              <a:rPr lang="en-US" altLang="en-US" sz="2400" dirty="0" smtClean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71800" y="3935343"/>
            <a:ext cx="1978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Thanks!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205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TexPoint fonts used in EMF. </a:t>
            </a:r>
          </a:p>
          <a:p>
            <a:r>
              <a:rPr lang="en-US" altLang="en-US"/>
              <a:t>Read the TexPoint manual before you delete this box.: </a:t>
            </a:r>
            <a:r>
              <a:rPr lang="en-US" altLang="en-US">
                <a:latin typeface="cmr10" pitchFamily="34" charset="0"/>
              </a:rPr>
              <a:t>A</a:t>
            </a:r>
            <a:r>
              <a:rPr lang="en-US" altLang="en-US">
                <a:latin typeface="cmmi7" pitchFamily="34" charset="0"/>
              </a:rPr>
              <a:t>A</a:t>
            </a:r>
            <a:r>
              <a:rPr lang="en-US" altLang="en-US">
                <a:latin typeface="cmr7" pitchFamily="34" charset="0"/>
              </a:rPr>
              <a:t>A</a:t>
            </a:r>
            <a:r>
              <a:rPr lang="en-US" altLang="en-US">
                <a:latin typeface="cmmi10" pitchFamily="34" charset="0"/>
              </a:rPr>
              <a:t>A</a:t>
            </a:r>
            <a:r>
              <a:rPr lang="en-US" altLang="en-US">
                <a:latin typeface="cmsy10" pitchFamily="34" charset="0"/>
              </a:rPr>
              <a:t>A</a:t>
            </a:r>
            <a:r>
              <a:rPr lang="en-US" altLang="en-US">
                <a:latin typeface="cmex10" pitchFamily="34" charset="0"/>
              </a:rPr>
              <a:t>A</a:t>
            </a:r>
            <a:r>
              <a:rPr lang="en-US" altLang="en-US">
                <a:latin typeface="cmmi5" pitchFamily="34" charset="0"/>
              </a:rPr>
              <a:t>A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609600" y="0"/>
            <a:ext cx="9640094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r>
              <a:rPr lang="en-US" altLang="en-US" sz="4000" b="1" dirty="0" smtClean="0"/>
              <a:t>Diagonals are Hard to Cover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pic>
        <p:nvPicPr>
          <p:cNvPr id="4" name="Picture 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586" y="4141203"/>
            <a:ext cx="28575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oup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799067"/>
              </p:ext>
            </p:extLst>
          </p:nvPr>
        </p:nvGraphicFramePr>
        <p:xfrm>
          <a:off x="2406443" y="2580150"/>
          <a:ext cx="2743852" cy="2599341"/>
        </p:xfrm>
        <a:graphic>
          <a:graphicData uri="http://schemas.openxmlformats.org/drawingml/2006/table">
            <a:tbl>
              <a:tblPr/>
              <a:tblGrid>
                <a:gridCol w="686709"/>
                <a:gridCol w="688843"/>
                <a:gridCol w="686709"/>
                <a:gridCol w="681591"/>
              </a:tblGrid>
              <a:tr h="622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71"/>
          <p:cNvSpPr txBox="1">
            <a:spLocks noChangeArrowheads="1"/>
          </p:cNvSpPr>
          <p:nvPr/>
        </p:nvSpPr>
        <p:spPr bwMode="auto">
          <a:xfrm>
            <a:off x="1740691" y="2783617"/>
            <a:ext cx="463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j-lt"/>
              </a:rPr>
              <a:t>00</a:t>
            </a:r>
            <a:endParaRPr lang="en-US" sz="2000" dirty="0">
              <a:latin typeface="+mj-lt"/>
            </a:endParaRPr>
          </a:p>
        </p:txBody>
      </p:sp>
      <p:sp>
        <p:nvSpPr>
          <p:cNvPr id="7" name="Text Box 71"/>
          <p:cNvSpPr txBox="1">
            <a:spLocks noChangeArrowheads="1"/>
          </p:cNvSpPr>
          <p:nvPr/>
        </p:nvSpPr>
        <p:spPr bwMode="auto">
          <a:xfrm>
            <a:off x="1744340" y="3364278"/>
            <a:ext cx="4599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</a:rPr>
              <a:t>01</a:t>
            </a:r>
            <a:endParaRPr lang="en-US" sz="2000" dirty="0">
              <a:latin typeface="+mj-lt"/>
            </a:endParaRPr>
          </a:p>
        </p:txBody>
      </p:sp>
      <p:sp>
        <p:nvSpPr>
          <p:cNvPr id="8" name="Text Box 71"/>
          <p:cNvSpPr txBox="1">
            <a:spLocks noChangeArrowheads="1"/>
          </p:cNvSpPr>
          <p:nvPr/>
        </p:nvSpPr>
        <p:spPr bwMode="auto">
          <a:xfrm>
            <a:off x="1744340" y="4726928"/>
            <a:ext cx="463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j-lt"/>
              </a:rPr>
              <a:t>11</a:t>
            </a:r>
            <a:endParaRPr lang="en-US" sz="2000" dirty="0">
              <a:latin typeface="+mj-lt"/>
            </a:endParaRPr>
          </a:p>
        </p:txBody>
      </p:sp>
      <p:sp>
        <p:nvSpPr>
          <p:cNvPr id="9" name="Text Box 71"/>
          <p:cNvSpPr txBox="1">
            <a:spLocks noChangeArrowheads="1"/>
          </p:cNvSpPr>
          <p:nvPr/>
        </p:nvSpPr>
        <p:spPr bwMode="auto">
          <a:xfrm>
            <a:off x="1740691" y="4110314"/>
            <a:ext cx="463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j-lt"/>
              </a:rPr>
              <a:t>10</a:t>
            </a:r>
            <a:endParaRPr lang="en-US" sz="2000" dirty="0">
              <a:latin typeface="+mj-lt"/>
            </a:endParaRPr>
          </a:p>
        </p:txBody>
      </p:sp>
      <p:sp>
        <p:nvSpPr>
          <p:cNvPr id="10" name="Text Box 71"/>
          <p:cNvSpPr txBox="1">
            <a:spLocks noChangeArrowheads="1"/>
          </p:cNvSpPr>
          <p:nvPr/>
        </p:nvSpPr>
        <p:spPr bwMode="auto">
          <a:xfrm>
            <a:off x="1182889" y="3564333"/>
            <a:ext cx="4235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+mj-lt"/>
              </a:rPr>
              <a:t>X</a:t>
            </a:r>
            <a:endParaRPr lang="en-US" sz="3200" dirty="0">
              <a:latin typeface="+mj-lt"/>
            </a:endParaRPr>
          </a:p>
        </p:txBody>
      </p:sp>
      <p:sp>
        <p:nvSpPr>
          <p:cNvPr id="11" name="Text Box 71"/>
          <p:cNvSpPr txBox="1">
            <a:spLocks noChangeArrowheads="1"/>
          </p:cNvSpPr>
          <p:nvPr/>
        </p:nvSpPr>
        <p:spPr bwMode="auto">
          <a:xfrm>
            <a:off x="2534914" y="2024355"/>
            <a:ext cx="463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j-lt"/>
              </a:rPr>
              <a:t>00</a:t>
            </a:r>
            <a:endParaRPr lang="en-US" sz="2000" dirty="0">
              <a:latin typeface="+mj-lt"/>
            </a:endParaRPr>
          </a:p>
        </p:txBody>
      </p: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3187242" y="2024355"/>
            <a:ext cx="4599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</a:rPr>
              <a:t>01</a:t>
            </a:r>
            <a:endParaRPr lang="en-US" sz="2000" dirty="0">
              <a:latin typeface="+mj-lt"/>
            </a:endParaRPr>
          </a:p>
        </p:txBody>
      </p:sp>
      <p:sp>
        <p:nvSpPr>
          <p:cNvPr id="13" name="Text Box 71"/>
          <p:cNvSpPr txBox="1">
            <a:spLocks noChangeArrowheads="1"/>
          </p:cNvSpPr>
          <p:nvPr/>
        </p:nvSpPr>
        <p:spPr bwMode="auto">
          <a:xfrm>
            <a:off x="4481055" y="2024355"/>
            <a:ext cx="463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j-lt"/>
              </a:rPr>
              <a:t>11</a:t>
            </a:r>
            <a:endParaRPr lang="en-US" sz="2000" dirty="0">
              <a:latin typeface="+mj-lt"/>
            </a:endParaRPr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auto">
          <a:xfrm>
            <a:off x="3876338" y="2024355"/>
            <a:ext cx="463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j-lt"/>
              </a:rPr>
              <a:t>10</a:t>
            </a:r>
            <a:endParaRPr lang="en-US" sz="2000" dirty="0">
              <a:latin typeface="+mj-lt"/>
            </a:endParaRPr>
          </a:p>
        </p:txBody>
      </p:sp>
      <p:sp>
        <p:nvSpPr>
          <p:cNvPr id="15" name="Text Box 71"/>
          <p:cNvSpPr txBox="1">
            <a:spLocks noChangeArrowheads="1"/>
          </p:cNvSpPr>
          <p:nvPr/>
        </p:nvSpPr>
        <p:spPr bwMode="auto">
          <a:xfrm>
            <a:off x="3495908" y="1565130"/>
            <a:ext cx="4219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+mj-lt"/>
              </a:rPr>
              <a:t>Y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1394646" y="2571688"/>
            <a:ext cx="0" cy="7925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394646" y="4310369"/>
            <a:ext cx="0" cy="8166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917818" y="1857568"/>
            <a:ext cx="118336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326239" y="1833942"/>
            <a:ext cx="1111358" cy="167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9642" y="5892234"/>
            <a:ext cx="9032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FF0000"/>
                </a:solidFill>
              </a:rPr>
              <a:t>Fact:</a:t>
            </a:r>
            <a:r>
              <a:rPr lang="en-CA" sz="2800" dirty="0" smtClean="0"/>
              <a:t> No two 1’s on diagonal share the same transcript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3407881" y="3594602"/>
            <a:ext cx="770384" cy="60430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06784" y="2460452"/>
            <a:ext cx="2549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FF0000"/>
                </a:solidFill>
              </a:rPr>
              <a:t>CC(Equality)</a:t>
            </a:r>
          </a:p>
          <a:p>
            <a:r>
              <a:rPr lang="en-CA" sz="2800" dirty="0" smtClean="0"/>
              <a:t> </a:t>
            </a:r>
            <a:r>
              <a:rPr lang="en-CA" sz="2800" dirty="0" smtClean="0">
                <a:latin typeface="cmsy10"/>
              </a:rPr>
              <a:t>¸</a:t>
            </a:r>
            <a:r>
              <a:rPr lang="en-CA" sz="2800" dirty="0" smtClean="0"/>
              <a:t> </a:t>
            </a:r>
            <a:r>
              <a:rPr lang="en-CA" sz="2800" dirty="0" smtClean="0">
                <a:solidFill>
                  <a:srgbClr val="0070C0"/>
                </a:solidFill>
              </a:rPr>
              <a:t>log (</a:t>
            </a:r>
            <a:r>
              <a:rPr lang="en-CA" sz="2800" dirty="0" smtClean="0">
                <a:solidFill>
                  <a:srgbClr val="0070C0"/>
                </a:solidFill>
                <a:latin typeface="Calibri"/>
              </a:rPr>
              <a:t>2</a:t>
            </a:r>
            <a:r>
              <a:rPr lang="en-CA" sz="2800" baseline="30000" dirty="0" smtClean="0">
                <a:solidFill>
                  <a:srgbClr val="0070C0"/>
                </a:solidFill>
                <a:latin typeface="Tahoma"/>
              </a:rPr>
              <a:t>n</a:t>
            </a:r>
            <a:r>
              <a:rPr lang="en-CA" sz="2800" dirty="0" smtClean="0">
                <a:solidFill>
                  <a:srgbClr val="0070C0"/>
                </a:solidFill>
              </a:rPr>
              <a:t>) + 1</a:t>
            </a:r>
            <a:endParaRPr lang="en-CA" sz="28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07298" y="3502778"/>
            <a:ext cx="1548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0070C0"/>
                </a:solidFill>
              </a:rPr>
              <a:t>= n + 1.</a:t>
            </a:r>
            <a:endParaRPr lang="en-CA" sz="28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7333" y="3133446"/>
            <a:ext cx="47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X,Y</a:t>
            </a:r>
            <a:endParaRPr lang="en-CA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965433" y="4283087"/>
            <a:ext cx="57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X’,Y’</a:t>
            </a:r>
            <a:endParaRPr lang="en-CA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027870" y="3179612"/>
            <a:ext cx="538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X,Y’</a:t>
            </a:r>
            <a:endParaRPr lang="en-CA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998502" y="4325758"/>
            <a:ext cx="51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X’,Y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18512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TexPoint fonts used in EMF. </a:t>
            </a:r>
          </a:p>
          <a:p>
            <a:r>
              <a:rPr lang="en-US" altLang="en-US"/>
              <a:t>Read the TexPoint manual before you delete this box.: </a:t>
            </a:r>
            <a:r>
              <a:rPr lang="en-US" altLang="en-US">
                <a:latin typeface="cmr10" pitchFamily="34" charset="0"/>
              </a:rPr>
              <a:t>A</a:t>
            </a:r>
            <a:r>
              <a:rPr lang="en-US" altLang="en-US">
                <a:latin typeface="cmmi7" pitchFamily="34" charset="0"/>
              </a:rPr>
              <a:t>A</a:t>
            </a:r>
            <a:r>
              <a:rPr lang="en-US" altLang="en-US">
                <a:latin typeface="cmr7" pitchFamily="34" charset="0"/>
              </a:rPr>
              <a:t>A</a:t>
            </a:r>
            <a:r>
              <a:rPr lang="en-US" altLang="en-US">
                <a:latin typeface="cmmi10" pitchFamily="34" charset="0"/>
              </a:rPr>
              <a:t>A</a:t>
            </a:r>
            <a:r>
              <a:rPr lang="en-US" altLang="en-US">
                <a:latin typeface="cmsy10" pitchFamily="34" charset="0"/>
              </a:rPr>
              <a:t>A</a:t>
            </a:r>
            <a:r>
              <a:rPr lang="en-US" altLang="en-US">
                <a:latin typeface="cmex10" pitchFamily="34" charset="0"/>
              </a:rPr>
              <a:t>A</a:t>
            </a:r>
            <a:r>
              <a:rPr lang="en-US" altLang="en-US">
                <a:latin typeface="cmmi5" pitchFamily="34" charset="0"/>
              </a:rPr>
              <a:t>A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6029" y="-14514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 </a:t>
            </a:r>
            <a:r>
              <a:rPr lang="en-US" altLang="en-US" sz="4000" b="1" dirty="0" smtClean="0"/>
              <a:t>Set-</a:t>
            </a:r>
            <a:r>
              <a:rPr lang="en-US" altLang="en-US" sz="4000" b="1" dirty="0" err="1" smtClean="0"/>
              <a:t>Disjointness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4" name="Group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333499"/>
              </p:ext>
            </p:extLst>
          </p:nvPr>
        </p:nvGraphicFramePr>
        <p:xfrm>
          <a:off x="1337824" y="2616825"/>
          <a:ext cx="4310648" cy="1036320"/>
        </p:xfrm>
        <a:graphic>
          <a:graphicData uri="http://schemas.openxmlformats.org/drawingml/2006/table">
            <a:tbl>
              <a:tblPr/>
              <a:tblGrid>
                <a:gridCol w="477871"/>
                <a:gridCol w="487680"/>
                <a:gridCol w="477871"/>
                <a:gridCol w="477871"/>
                <a:gridCol w="477871"/>
                <a:gridCol w="477871"/>
                <a:gridCol w="477871"/>
                <a:gridCol w="477871"/>
                <a:gridCol w="477871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575824" y="2693025"/>
            <a:ext cx="704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Alice</a:t>
            </a:r>
          </a:p>
        </p:txBody>
      </p:sp>
      <p:sp>
        <p:nvSpPr>
          <p:cNvPr id="6" name="Text Box 46"/>
          <p:cNvSpPr txBox="1">
            <a:spLocks noChangeArrowheads="1"/>
          </p:cNvSpPr>
          <p:nvPr/>
        </p:nvSpPr>
        <p:spPr bwMode="auto">
          <a:xfrm>
            <a:off x="650437" y="3210550"/>
            <a:ext cx="611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Bob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2360" y="2859067"/>
            <a:ext cx="1600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err="1" smtClean="0"/>
              <a:t>Disj</a:t>
            </a:r>
            <a:r>
              <a:rPr lang="en-CA" sz="2400" b="1" dirty="0" smtClean="0"/>
              <a:t>(A,B)=0</a:t>
            </a:r>
            <a:endParaRPr lang="en-C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9341" y="1506118"/>
            <a:ext cx="6943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err="1" smtClean="0"/>
              <a:t>Disj</a:t>
            </a:r>
            <a:r>
              <a:rPr lang="en-CA" sz="3600" b="1" dirty="0" smtClean="0"/>
              <a:t>(</a:t>
            </a:r>
            <a:r>
              <a:rPr lang="en-CA" sz="3600" b="1" dirty="0" err="1" smtClean="0"/>
              <a:t>x,y</a:t>
            </a:r>
            <a:r>
              <a:rPr lang="en-CA" sz="3600" b="1" dirty="0" smtClean="0"/>
              <a:t>) = 0 </a:t>
            </a:r>
            <a:r>
              <a:rPr lang="en-CA" sz="3600" b="1" dirty="0" err="1" smtClean="0"/>
              <a:t>iff</a:t>
            </a:r>
            <a:r>
              <a:rPr lang="en-CA" sz="3600" b="1" dirty="0" smtClean="0"/>
              <a:t> for some </a:t>
            </a:r>
            <a:r>
              <a:rPr lang="en-CA" sz="3600" b="1" dirty="0" err="1" smtClean="0"/>
              <a:t>i</a:t>
            </a:r>
            <a:r>
              <a:rPr lang="en-CA" sz="3600" b="1" dirty="0" smtClean="0"/>
              <a:t>, </a:t>
            </a:r>
            <a:r>
              <a:rPr lang="en-CA" sz="3600" dirty="0" smtClean="0">
                <a:latin typeface="Calibri"/>
              </a:rPr>
              <a:t>x</a:t>
            </a:r>
            <a:r>
              <a:rPr lang="en-CA" sz="3600" b="1" baseline="-25000" dirty="0" smtClean="0">
                <a:latin typeface="Calibri"/>
              </a:rPr>
              <a:t>i</a:t>
            </a:r>
            <a:r>
              <a:rPr lang="en-CA" sz="3600" b="1" dirty="0" smtClean="0"/>
              <a:t> = </a:t>
            </a:r>
            <a:r>
              <a:rPr lang="en-CA" sz="3600" dirty="0" err="1" smtClean="0">
                <a:latin typeface="Calibri"/>
              </a:rPr>
              <a:t>y</a:t>
            </a:r>
            <a:r>
              <a:rPr lang="en-CA" sz="3600" b="1" baseline="-25000" dirty="0" err="1" smtClean="0">
                <a:latin typeface="Calibri"/>
              </a:rPr>
              <a:t>i</a:t>
            </a:r>
            <a:r>
              <a:rPr lang="en-CA" sz="3600" b="1" dirty="0" smtClean="0"/>
              <a:t> = 1.</a:t>
            </a:r>
            <a:endParaRPr lang="en-CA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5696" y="3942928"/>
            <a:ext cx="4052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Suppose </a:t>
            </a:r>
            <a:r>
              <a:rPr lang="en-CA" sz="2800" dirty="0" smtClean="0">
                <a:latin typeface="cmmi10"/>
              </a:rPr>
              <a:t>¼</a:t>
            </a:r>
            <a:r>
              <a:rPr lang="en-CA" sz="2800" dirty="0" smtClean="0"/>
              <a:t>(</a:t>
            </a:r>
            <a:r>
              <a:rPr lang="en-CA" sz="2800" dirty="0" err="1" smtClean="0"/>
              <a:t>a,</a:t>
            </a:r>
            <a:r>
              <a:rPr lang="en-CA" sz="2800" dirty="0" err="1" smtClean="0">
                <a:latin typeface="Calibri"/>
              </a:rPr>
              <a:t>a</a:t>
            </a:r>
            <a:r>
              <a:rPr lang="en-CA" sz="2800" baseline="30000" dirty="0" err="1" smtClean="0">
                <a:latin typeface="Calibri"/>
              </a:rPr>
              <a:t>c</a:t>
            </a:r>
            <a:r>
              <a:rPr lang="en-CA" sz="2800" dirty="0" smtClean="0"/>
              <a:t>) =  </a:t>
            </a:r>
            <a:r>
              <a:rPr lang="en-CA" sz="2800" dirty="0" smtClean="0">
                <a:latin typeface="cmmi10"/>
              </a:rPr>
              <a:t>¼</a:t>
            </a:r>
            <a:r>
              <a:rPr lang="en-CA" sz="2800" dirty="0" smtClean="0"/>
              <a:t>(</a:t>
            </a:r>
            <a:r>
              <a:rPr lang="en-CA" sz="2800" dirty="0" err="1" smtClean="0"/>
              <a:t>b,</a:t>
            </a:r>
            <a:r>
              <a:rPr lang="en-CA" sz="2800" dirty="0" err="1" smtClean="0">
                <a:latin typeface="Calibri"/>
              </a:rPr>
              <a:t>b</a:t>
            </a:r>
            <a:r>
              <a:rPr lang="en-CA" sz="2800" baseline="30000" dirty="0" err="1" smtClean="0">
                <a:latin typeface="Calibri"/>
              </a:rPr>
              <a:t>c</a:t>
            </a:r>
            <a:r>
              <a:rPr lang="en-CA" sz="2800" dirty="0" smtClean="0"/>
              <a:t>) </a:t>
            </a:r>
            <a:endParaRPr lang="en-CA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85696" y="4636586"/>
            <a:ext cx="6402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Then </a:t>
            </a:r>
            <a:r>
              <a:rPr lang="en-CA" sz="2800" dirty="0" smtClean="0">
                <a:latin typeface="cmmi10"/>
              </a:rPr>
              <a:t>¼</a:t>
            </a:r>
            <a:r>
              <a:rPr lang="en-CA" sz="2800" dirty="0" smtClean="0"/>
              <a:t>(</a:t>
            </a:r>
            <a:r>
              <a:rPr lang="en-CA" sz="2800" dirty="0" err="1" smtClean="0"/>
              <a:t>a,b</a:t>
            </a:r>
            <a:r>
              <a:rPr lang="en-CA" sz="2800" baseline="30000" dirty="0" err="1" smtClean="0">
                <a:latin typeface="Calibri"/>
              </a:rPr>
              <a:t>c</a:t>
            </a:r>
            <a:r>
              <a:rPr lang="en-CA" sz="2800" dirty="0" smtClean="0"/>
              <a:t>) =  </a:t>
            </a:r>
            <a:r>
              <a:rPr lang="en-CA" sz="2800" dirty="0" smtClean="0">
                <a:latin typeface="cmmi10"/>
              </a:rPr>
              <a:t>¼</a:t>
            </a:r>
            <a:r>
              <a:rPr lang="en-CA" sz="2800" dirty="0" smtClean="0"/>
              <a:t>(</a:t>
            </a:r>
            <a:r>
              <a:rPr lang="en-CA" sz="2800" dirty="0" err="1" smtClean="0"/>
              <a:t>b,a</a:t>
            </a:r>
            <a:r>
              <a:rPr lang="en-CA" sz="2800" baseline="30000" dirty="0" err="1" smtClean="0">
                <a:latin typeface="Calibri"/>
              </a:rPr>
              <a:t>c</a:t>
            </a:r>
            <a:r>
              <a:rPr lang="en-CA" sz="2800" dirty="0" smtClean="0"/>
              <a:t>) =  </a:t>
            </a:r>
            <a:r>
              <a:rPr lang="en-CA" sz="2800" dirty="0">
                <a:latin typeface="cmmi10"/>
              </a:rPr>
              <a:t>¼</a:t>
            </a:r>
            <a:r>
              <a:rPr lang="en-CA" sz="2800" dirty="0"/>
              <a:t>(</a:t>
            </a:r>
            <a:r>
              <a:rPr lang="en-CA" sz="2800" dirty="0" err="1"/>
              <a:t>a,a</a:t>
            </a:r>
            <a:r>
              <a:rPr lang="en-CA" sz="2800" baseline="30000" dirty="0" err="1"/>
              <a:t>c</a:t>
            </a:r>
            <a:r>
              <a:rPr lang="en-CA" sz="2800" dirty="0"/>
              <a:t>) =  </a:t>
            </a:r>
            <a:r>
              <a:rPr lang="en-CA" sz="2800" dirty="0">
                <a:latin typeface="cmmi10"/>
              </a:rPr>
              <a:t>¼</a:t>
            </a:r>
            <a:r>
              <a:rPr lang="en-CA" sz="2800" dirty="0"/>
              <a:t>(</a:t>
            </a:r>
            <a:r>
              <a:rPr lang="en-CA" sz="2800" dirty="0" err="1"/>
              <a:t>b,b</a:t>
            </a:r>
            <a:r>
              <a:rPr lang="en-CA" sz="2800" baseline="30000" dirty="0" err="1"/>
              <a:t>c</a:t>
            </a:r>
            <a:r>
              <a:rPr lang="en-CA" sz="2800" dirty="0"/>
              <a:t>) </a:t>
            </a:r>
          </a:p>
          <a:p>
            <a:endParaRPr lang="en-CA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190320" y="4210813"/>
            <a:ext cx="232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>
                <a:solidFill>
                  <a:srgbClr val="FF0000"/>
                </a:solidFill>
              </a:rPr>
              <a:t>Contradiction!</a:t>
            </a:r>
            <a:endParaRPr lang="en-CA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29" y="5580234"/>
            <a:ext cx="89146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>
                <a:solidFill>
                  <a:srgbClr val="FF0000"/>
                </a:solidFill>
              </a:rPr>
              <a:t>Conclusion:</a:t>
            </a:r>
            <a:r>
              <a:rPr lang="en-CA" sz="3200" b="1" dirty="0" smtClean="0"/>
              <a:t> All </a:t>
            </a:r>
            <a:r>
              <a:rPr lang="en-CA" sz="3200" dirty="0" smtClean="0">
                <a:latin typeface="Calibri"/>
              </a:rPr>
              <a:t>2</a:t>
            </a:r>
            <a:r>
              <a:rPr lang="en-CA" sz="3200" b="1" baseline="30000" dirty="0" smtClean="0">
                <a:latin typeface="Calibri"/>
              </a:rPr>
              <a:t>n</a:t>
            </a:r>
            <a:r>
              <a:rPr lang="en-CA" sz="3200" b="1" dirty="0" smtClean="0"/>
              <a:t> inputs of form (</a:t>
            </a:r>
            <a:r>
              <a:rPr lang="en-CA" sz="3200" dirty="0" err="1" smtClean="0">
                <a:latin typeface="Calibri"/>
              </a:rPr>
              <a:t>x,x</a:t>
            </a:r>
            <a:r>
              <a:rPr lang="en-CA" sz="3200" b="1" baseline="30000" dirty="0" err="1" smtClean="0">
                <a:latin typeface="Calibri"/>
              </a:rPr>
              <a:t>c</a:t>
            </a:r>
            <a:r>
              <a:rPr lang="en-CA" sz="3200" b="1" dirty="0" smtClean="0"/>
              <a:t>) have</a:t>
            </a:r>
          </a:p>
          <a:p>
            <a:r>
              <a:rPr lang="en-CA" sz="3200" b="1" dirty="0"/>
              <a:t>d</a:t>
            </a:r>
            <a:r>
              <a:rPr lang="en-CA" sz="3200" b="1" dirty="0" smtClean="0"/>
              <a:t>istinct transcripts</a:t>
            </a:r>
            <a:r>
              <a:rPr lang="en-CA" sz="3200" b="1" dirty="0"/>
              <a:t>.</a:t>
            </a:r>
            <a:r>
              <a:rPr lang="en-CA" sz="3200" b="1" dirty="0" smtClean="0"/>
              <a:t> </a:t>
            </a:r>
            <a:endParaRPr lang="en-CA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04947" y="3322335"/>
            <a:ext cx="13420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FF0000"/>
                </a:solidFill>
              </a:rPr>
              <a:t>CC(</a:t>
            </a:r>
            <a:r>
              <a:rPr lang="en-CA" sz="2800" dirty="0" err="1" smtClean="0">
                <a:solidFill>
                  <a:srgbClr val="FF0000"/>
                </a:solidFill>
              </a:rPr>
              <a:t>Disj</a:t>
            </a:r>
            <a:r>
              <a:rPr lang="en-CA" sz="28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CA" sz="2800" dirty="0" smtClean="0"/>
              <a:t> </a:t>
            </a:r>
            <a:r>
              <a:rPr lang="en-CA" sz="2800" dirty="0" smtClean="0">
                <a:latin typeface="cmsy10"/>
              </a:rPr>
              <a:t>¸</a:t>
            </a:r>
            <a:r>
              <a:rPr lang="en-CA" sz="2800" dirty="0" smtClean="0"/>
              <a:t> </a:t>
            </a:r>
            <a:r>
              <a:rPr lang="en-CA" sz="2800" dirty="0" smtClean="0">
                <a:solidFill>
                  <a:srgbClr val="0070C0"/>
                </a:solidFill>
              </a:rPr>
              <a:t>n + 1</a:t>
            </a:r>
            <a:endParaRPr lang="en-CA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5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TexPoint fonts used in EMF. </a:t>
            </a:r>
          </a:p>
          <a:p>
            <a:r>
              <a:rPr lang="en-US" altLang="en-US"/>
              <a:t>Read the TexPoint manual before you delete this box.: </a:t>
            </a:r>
            <a:r>
              <a:rPr lang="en-US" altLang="en-US">
                <a:latin typeface="cmr10" pitchFamily="34" charset="0"/>
              </a:rPr>
              <a:t>A</a:t>
            </a:r>
            <a:r>
              <a:rPr lang="en-US" altLang="en-US">
                <a:latin typeface="cmmi7" pitchFamily="34" charset="0"/>
              </a:rPr>
              <a:t>A</a:t>
            </a:r>
            <a:r>
              <a:rPr lang="en-US" altLang="en-US">
                <a:latin typeface="cmr7" pitchFamily="34" charset="0"/>
              </a:rPr>
              <a:t>A</a:t>
            </a:r>
            <a:r>
              <a:rPr lang="en-US" altLang="en-US">
                <a:latin typeface="cmmi10" pitchFamily="34" charset="0"/>
              </a:rPr>
              <a:t>A</a:t>
            </a:r>
            <a:r>
              <a:rPr lang="en-US" altLang="en-US">
                <a:latin typeface="cmsy10" pitchFamily="34" charset="0"/>
              </a:rPr>
              <a:t>A</a:t>
            </a:r>
            <a:r>
              <a:rPr lang="en-US" altLang="en-US">
                <a:latin typeface="cmex10" pitchFamily="34" charset="0"/>
              </a:rPr>
              <a:t>A</a:t>
            </a:r>
            <a:r>
              <a:rPr lang="en-US" altLang="en-US">
                <a:latin typeface="cmmi5" pitchFamily="34" charset="0"/>
              </a:rPr>
              <a:t>A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6029" y="-14514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 </a:t>
            </a:r>
            <a:r>
              <a:rPr lang="en-US" altLang="en-US" sz="4000" b="1" dirty="0" smtClean="0"/>
              <a:t>Inner-Product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4" name="Group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784382"/>
              </p:ext>
            </p:extLst>
          </p:nvPr>
        </p:nvGraphicFramePr>
        <p:xfrm>
          <a:off x="1337824" y="2616825"/>
          <a:ext cx="4310648" cy="1036320"/>
        </p:xfrm>
        <a:graphic>
          <a:graphicData uri="http://schemas.openxmlformats.org/drawingml/2006/table">
            <a:tbl>
              <a:tblPr/>
              <a:tblGrid>
                <a:gridCol w="477871"/>
                <a:gridCol w="487680"/>
                <a:gridCol w="477871"/>
                <a:gridCol w="477871"/>
                <a:gridCol w="477871"/>
                <a:gridCol w="477871"/>
                <a:gridCol w="477871"/>
                <a:gridCol w="477871"/>
                <a:gridCol w="477871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575824" y="2693025"/>
            <a:ext cx="704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Alice</a:t>
            </a:r>
          </a:p>
        </p:txBody>
      </p:sp>
      <p:sp>
        <p:nvSpPr>
          <p:cNvPr id="6" name="Text Box 46"/>
          <p:cNvSpPr txBox="1">
            <a:spLocks noChangeArrowheads="1"/>
          </p:cNvSpPr>
          <p:nvPr/>
        </p:nvSpPr>
        <p:spPr bwMode="auto">
          <a:xfrm>
            <a:off x="650437" y="3210550"/>
            <a:ext cx="611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Bob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9341" y="1506118"/>
            <a:ext cx="6415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/>
              <a:t>IP(</a:t>
            </a:r>
            <a:r>
              <a:rPr lang="en-CA" sz="3600" b="1" dirty="0" err="1" smtClean="0"/>
              <a:t>x,y</a:t>
            </a:r>
            <a:r>
              <a:rPr lang="en-CA" sz="3600" b="1" dirty="0" smtClean="0"/>
              <a:t>) </a:t>
            </a:r>
            <a:r>
              <a:rPr lang="en-CA" sz="3600" b="1" dirty="0" smtClean="0">
                <a:latin typeface="cmsy10"/>
              </a:rPr>
              <a:t>´</a:t>
            </a:r>
            <a:r>
              <a:rPr lang="en-CA" sz="3600" b="1" dirty="0" smtClean="0"/>
              <a:t> </a:t>
            </a:r>
            <a:r>
              <a:rPr lang="en-CA" sz="3600" b="1" dirty="0" smtClean="0">
                <a:latin typeface="Symbol"/>
                <a:sym typeface="Symbol"/>
              </a:rPr>
              <a:t></a:t>
            </a:r>
            <a:r>
              <a:rPr lang="en-CA" sz="3600" b="1" baseline="-25000" dirty="0" err="1">
                <a:latin typeface="Symbol"/>
                <a:sym typeface="Symbol"/>
              </a:rPr>
              <a:t>i</a:t>
            </a:r>
            <a:r>
              <a:rPr lang="en-CA" sz="3600" b="1" dirty="0" smtClean="0"/>
              <a:t> </a:t>
            </a:r>
            <a:r>
              <a:rPr lang="en-CA" sz="3600" dirty="0" smtClean="0">
                <a:latin typeface="Tahoma"/>
              </a:rPr>
              <a:t>x</a:t>
            </a:r>
            <a:r>
              <a:rPr lang="en-CA" sz="3600" b="1" baseline="-25000" dirty="0" smtClean="0">
                <a:latin typeface="Tahoma"/>
              </a:rPr>
              <a:t>i</a:t>
            </a:r>
            <a:r>
              <a:rPr lang="en-CA" sz="3600" b="1" dirty="0" smtClean="0"/>
              <a:t> </a:t>
            </a:r>
            <a:r>
              <a:rPr lang="en-CA" sz="3600" b="1" dirty="0" smtClean="0">
                <a:latin typeface="cmsy10"/>
              </a:rPr>
              <a:t>¢</a:t>
            </a:r>
            <a:r>
              <a:rPr lang="en-CA" sz="3600" b="1" dirty="0" smtClean="0"/>
              <a:t> </a:t>
            </a:r>
            <a:r>
              <a:rPr lang="en-CA" sz="3600" dirty="0" err="1" smtClean="0">
                <a:latin typeface="Tahoma"/>
              </a:rPr>
              <a:t>y</a:t>
            </a:r>
            <a:r>
              <a:rPr lang="en-CA" sz="3600" b="1" baseline="-25000" dirty="0" err="1" smtClean="0">
                <a:latin typeface="Tahoma"/>
              </a:rPr>
              <a:t>i</a:t>
            </a:r>
            <a:r>
              <a:rPr lang="en-CA" sz="3600" b="1" dirty="0" smtClean="0"/>
              <a:t>   (mod 2)</a:t>
            </a:r>
            <a:endParaRPr lang="en-CA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5696" y="3942928"/>
            <a:ext cx="4963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Tahoma"/>
              </a:rPr>
              <a:t>R</a:t>
            </a:r>
            <a:r>
              <a:rPr lang="en-CA" sz="2800" baseline="-25000" dirty="0" smtClean="0">
                <a:latin typeface="Tahoma"/>
              </a:rPr>
              <a:t>x</a:t>
            </a:r>
            <a:r>
              <a:rPr lang="en-CA" sz="2800" dirty="0" smtClean="0"/>
              <a:t> </a:t>
            </a:r>
            <a:r>
              <a:rPr lang="en-CA" sz="2800" dirty="0" smtClean="0">
                <a:latin typeface="cmsy10"/>
              </a:rPr>
              <a:t>£</a:t>
            </a:r>
            <a:r>
              <a:rPr lang="en-CA" sz="2800" dirty="0" smtClean="0"/>
              <a:t> </a:t>
            </a:r>
            <a:r>
              <a:rPr lang="en-CA" sz="2800" dirty="0" smtClean="0">
                <a:latin typeface="Tahoma"/>
              </a:rPr>
              <a:t>C</a:t>
            </a:r>
            <a:r>
              <a:rPr lang="en-CA" sz="2800" baseline="-25000" dirty="0" smtClean="0">
                <a:latin typeface="Tahoma"/>
              </a:rPr>
              <a:t>y</a:t>
            </a:r>
            <a:r>
              <a:rPr lang="en-CA" sz="2800" dirty="0" smtClean="0"/>
              <a:t> be 0-monochromatic. </a:t>
            </a:r>
            <a:endParaRPr lang="en-CA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670520" y="3930308"/>
            <a:ext cx="147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</a:rPr>
              <a:t>Lin. Ind.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29" y="5580234"/>
            <a:ext cx="9008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err="1" smtClean="0">
                <a:solidFill>
                  <a:srgbClr val="FF0000"/>
                </a:solidFill>
              </a:rPr>
              <a:t>Concl</a:t>
            </a:r>
            <a:r>
              <a:rPr lang="en-CA" sz="2800" b="1" dirty="0" smtClean="0">
                <a:solidFill>
                  <a:srgbClr val="FF0000"/>
                </a:solidFill>
              </a:rPr>
              <a:t>:</a:t>
            </a:r>
            <a:r>
              <a:rPr lang="en-CA" sz="2800" b="1" dirty="0" smtClean="0"/>
              <a:t> </a:t>
            </a:r>
            <a:r>
              <a:rPr lang="en-CA" sz="2800" dirty="0"/>
              <a:t>S</a:t>
            </a:r>
            <a:r>
              <a:rPr lang="en-CA" sz="2800" dirty="0" smtClean="0"/>
              <a:t>ize of monochromatic rectangle is at most </a:t>
            </a:r>
            <a:r>
              <a:rPr lang="en-CA" sz="2800" dirty="0" smtClean="0">
                <a:latin typeface="Tahoma"/>
              </a:rPr>
              <a:t>2</a:t>
            </a:r>
            <a:r>
              <a:rPr lang="en-CA" sz="2800" baseline="30000" dirty="0" smtClean="0">
                <a:latin typeface="Tahoma"/>
              </a:rPr>
              <a:t>n</a:t>
            </a:r>
            <a:r>
              <a:rPr lang="en-CA" sz="3200" b="1" dirty="0" smtClean="0"/>
              <a:t>. </a:t>
            </a:r>
            <a:endParaRPr lang="en-CA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90067" y="6299775"/>
            <a:ext cx="3114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FF0000"/>
                </a:solidFill>
              </a:rPr>
              <a:t>CC(IP) </a:t>
            </a:r>
            <a:r>
              <a:rPr lang="en-CA" sz="2800" dirty="0" smtClean="0">
                <a:latin typeface="cmsy10"/>
              </a:rPr>
              <a:t>¸</a:t>
            </a:r>
            <a:r>
              <a:rPr lang="en-CA" sz="2800" dirty="0" smtClean="0"/>
              <a:t> </a:t>
            </a:r>
            <a:r>
              <a:rPr lang="en-CA" sz="2800" dirty="0" smtClean="0">
                <a:solidFill>
                  <a:srgbClr val="0070C0"/>
                </a:solidFill>
              </a:rPr>
              <a:t>n – o(n)</a:t>
            </a:r>
            <a:endParaRPr lang="en-CA" sz="28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19820" y="270679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19820" y="315243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</a:t>
            </a: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68" y="4568678"/>
            <a:ext cx="4452073" cy="53672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06905" y="3886040"/>
            <a:ext cx="1758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Tahoma"/>
              </a:rPr>
              <a:t>x</a:t>
            </a:r>
            <a:r>
              <a:rPr lang="en-CA" sz="2800" baseline="30000" dirty="0" smtClean="0">
                <a:latin typeface="Tahoma"/>
              </a:rPr>
              <a:t>1</a:t>
            </a:r>
            <a:r>
              <a:rPr lang="en-CA" sz="2800" dirty="0" smtClean="0">
                <a:latin typeface="Tahoma"/>
              </a:rPr>
              <a:t>,</a:t>
            </a:r>
            <a:r>
              <a:rPr lang="en-CA" sz="2800" dirty="0" smtClean="0">
                <a:latin typeface="MT Extra"/>
                <a:sym typeface="MT Extra"/>
              </a:rPr>
              <a:t></a:t>
            </a:r>
            <a:r>
              <a:rPr lang="en-CA" sz="2800" dirty="0" smtClean="0">
                <a:latin typeface="Tahoma"/>
              </a:rPr>
              <a:t>, </a:t>
            </a:r>
            <a:r>
              <a:rPr lang="en-CA" sz="2800" dirty="0" err="1" smtClean="0">
                <a:latin typeface="Tahoma"/>
              </a:rPr>
              <a:t>x</a:t>
            </a:r>
            <a:r>
              <a:rPr lang="en-CA" sz="2800" baseline="30000" dirty="0" err="1" smtClean="0">
                <a:latin typeface="cmmi10"/>
              </a:rPr>
              <a:t>®</a:t>
            </a:r>
            <a:r>
              <a:rPr lang="en-CA" sz="2800" baseline="30000" dirty="0" err="1" smtClean="0">
                <a:latin typeface="Tahoma"/>
              </a:rPr>
              <a:t>n</a:t>
            </a:r>
            <a:r>
              <a:rPr lang="en-CA" sz="2800" dirty="0" smtClean="0">
                <a:latin typeface="Tahoma"/>
              </a:rPr>
              <a:t> </a:t>
            </a:r>
            <a:endParaRPr lang="en-CA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037254" y="4475731"/>
            <a:ext cx="174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Tahoma"/>
              </a:rPr>
              <a:t>y</a:t>
            </a:r>
            <a:r>
              <a:rPr lang="en-CA" sz="2800" baseline="30000" dirty="0" smtClean="0">
                <a:latin typeface="Tahoma"/>
              </a:rPr>
              <a:t>1</a:t>
            </a:r>
            <a:r>
              <a:rPr lang="en-CA" sz="2800" dirty="0" smtClean="0">
                <a:latin typeface="Tahoma"/>
              </a:rPr>
              <a:t>,</a:t>
            </a:r>
            <a:r>
              <a:rPr lang="en-CA" sz="2800" dirty="0" smtClean="0">
                <a:latin typeface="MT Extra"/>
                <a:sym typeface="MT Extra"/>
              </a:rPr>
              <a:t></a:t>
            </a:r>
            <a:r>
              <a:rPr lang="en-CA" sz="2800" dirty="0" smtClean="0">
                <a:latin typeface="Tahoma"/>
              </a:rPr>
              <a:t>, </a:t>
            </a:r>
            <a:r>
              <a:rPr lang="en-CA" sz="2800" dirty="0" err="1" smtClean="0">
                <a:latin typeface="Tahoma"/>
              </a:rPr>
              <a:t>y</a:t>
            </a:r>
            <a:r>
              <a:rPr lang="en-CA" sz="2800" baseline="30000" dirty="0" err="1" smtClean="0">
                <a:latin typeface="cmmi10"/>
              </a:rPr>
              <a:t>¯</a:t>
            </a:r>
            <a:r>
              <a:rPr lang="en-CA" sz="2800" baseline="30000" dirty="0" err="1" smtClean="0">
                <a:latin typeface="Tahoma"/>
              </a:rPr>
              <a:t>n</a:t>
            </a:r>
            <a:r>
              <a:rPr lang="en-CA" sz="2800" dirty="0" smtClean="0">
                <a:latin typeface="Tahoma"/>
              </a:rPr>
              <a:t> </a:t>
            </a:r>
            <a:endParaRPr lang="en-CA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7700784" y="4554676"/>
            <a:ext cx="147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</a:rPr>
              <a:t>Lin. Ind.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43948" y="5057014"/>
            <a:ext cx="1556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err="1" smtClean="0">
                <a:latin typeface="Tahoma"/>
              </a:rPr>
              <a:t>x</a:t>
            </a:r>
            <a:r>
              <a:rPr lang="en-CA" sz="2800" baseline="30000" dirty="0" err="1" smtClean="0">
                <a:latin typeface="Tahoma"/>
              </a:rPr>
              <a:t>i</a:t>
            </a:r>
            <a:r>
              <a:rPr lang="en-CA" sz="2800" dirty="0" err="1" smtClean="0">
                <a:latin typeface="cmsy10"/>
              </a:rPr>
              <a:t>¢</a:t>
            </a:r>
            <a:r>
              <a:rPr lang="en-CA" sz="2800" dirty="0" err="1" smtClean="0">
                <a:latin typeface="Tahoma"/>
              </a:rPr>
              <a:t>y</a:t>
            </a:r>
            <a:r>
              <a:rPr lang="en-CA" sz="2800" baseline="30000" dirty="0" err="1" smtClean="0">
                <a:latin typeface="Tahoma"/>
              </a:rPr>
              <a:t>j</a:t>
            </a:r>
            <a:r>
              <a:rPr lang="en-CA" sz="2800" dirty="0" smtClean="0">
                <a:latin typeface="Tahoma"/>
              </a:rPr>
              <a:t> </a:t>
            </a:r>
            <a:r>
              <a:rPr lang="en-CA" sz="2800" dirty="0">
                <a:latin typeface="Tahoma"/>
              </a:rPr>
              <a:t>= 0</a:t>
            </a:r>
            <a:r>
              <a:rPr lang="en-CA" sz="2800" dirty="0" smtClean="0">
                <a:latin typeface="Tahoma"/>
              </a:rPr>
              <a:t> </a:t>
            </a:r>
            <a:endParaRPr lang="en-CA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379626" y="5057014"/>
            <a:ext cx="1689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cmmi10"/>
              </a:rPr>
              <a:t>®</a:t>
            </a:r>
            <a:r>
              <a:rPr lang="en-CA" sz="2800" dirty="0" smtClean="0">
                <a:latin typeface="Tahoma"/>
              </a:rPr>
              <a:t>+</a:t>
            </a:r>
            <a:r>
              <a:rPr lang="en-CA" sz="2800" dirty="0" smtClean="0">
                <a:latin typeface="cmmi10"/>
              </a:rPr>
              <a:t>¯</a:t>
            </a:r>
            <a:r>
              <a:rPr lang="en-CA" sz="2800" dirty="0" smtClean="0">
                <a:latin typeface="Tahoma"/>
              </a:rPr>
              <a:t> </a:t>
            </a:r>
            <a:r>
              <a:rPr lang="en-CA" sz="2800" dirty="0" smtClean="0">
                <a:latin typeface="cmsy10"/>
              </a:rPr>
              <a:t>·</a:t>
            </a:r>
            <a:r>
              <a:rPr lang="en-CA" sz="2800" dirty="0" smtClean="0">
                <a:latin typeface="Tahoma"/>
              </a:rPr>
              <a:t> 1</a:t>
            </a:r>
            <a:r>
              <a:rPr lang="en-CA" sz="2800" dirty="0" smtClean="0"/>
              <a:t> </a:t>
            </a:r>
            <a:endParaRPr lang="en-CA" sz="2800" dirty="0"/>
          </a:p>
        </p:txBody>
      </p:sp>
      <p:sp>
        <p:nvSpPr>
          <p:cNvPr id="20" name="Left Arrow 19"/>
          <p:cNvSpPr/>
          <p:nvPr/>
        </p:nvSpPr>
        <p:spPr bwMode="auto">
          <a:xfrm>
            <a:off x="5410200" y="5181600"/>
            <a:ext cx="568478" cy="2286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0800" y="2859067"/>
            <a:ext cx="177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IP(X,Y)=</a:t>
            </a:r>
            <a:r>
              <a:rPr lang="en-CA" sz="24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1217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21" grpId="0"/>
      <p:bldP spid="22" grpId="0"/>
      <p:bldP spid="23" grpId="0"/>
      <p:bldP spid="24" grpId="0"/>
      <p:bldP spid="25" grpId="0"/>
      <p:bldP spid="20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TexPoint fonts used in EMF. </a:t>
            </a:r>
          </a:p>
          <a:p>
            <a:r>
              <a:rPr lang="en-US" altLang="en-US"/>
              <a:t>Read the TexPoint manual before you delete this box.: </a:t>
            </a:r>
            <a:r>
              <a:rPr lang="en-US" altLang="en-US">
                <a:latin typeface="cmr10" pitchFamily="34" charset="0"/>
              </a:rPr>
              <a:t>A</a:t>
            </a:r>
            <a:r>
              <a:rPr lang="en-US" altLang="en-US">
                <a:latin typeface="cmmi7" pitchFamily="34" charset="0"/>
              </a:rPr>
              <a:t>A</a:t>
            </a:r>
            <a:r>
              <a:rPr lang="en-US" altLang="en-US">
                <a:latin typeface="cmr7" pitchFamily="34" charset="0"/>
              </a:rPr>
              <a:t>A</a:t>
            </a:r>
            <a:r>
              <a:rPr lang="en-US" altLang="en-US">
                <a:latin typeface="cmmi10" pitchFamily="34" charset="0"/>
              </a:rPr>
              <a:t>A</a:t>
            </a:r>
            <a:r>
              <a:rPr lang="en-US" altLang="en-US">
                <a:latin typeface="cmsy10" pitchFamily="34" charset="0"/>
              </a:rPr>
              <a:t>A</a:t>
            </a:r>
            <a:r>
              <a:rPr lang="en-US" altLang="en-US">
                <a:latin typeface="cmex10" pitchFamily="34" charset="0"/>
              </a:rPr>
              <a:t>A</a:t>
            </a:r>
            <a:r>
              <a:rPr lang="en-US" altLang="en-US">
                <a:latin typeface="cmmi5" pitchFamily="34" charset="0"/>
              </a:rPr>
              <a:t>A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533400" y="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        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CA" sz="4000" kern="0" dirty="0" smtClean="0"/>
              <a:t>Can </a:t>
            </a:r>
            <a:r>
              <a:rPr lang="en-CA" sz="4000" kern="0" dirty="0" smtClean="0">
                <a:solidFill>
                  <a:srgbClr val="FF0000"/>
                </a:solidFill>
              </a:rPr>
              <a:t>randomization </a:t>
            </a:r>
            <a:r>
              <a:rPr lang="en-CA" sz="4000" kern="0" dirty="0" smtClean="0"/>
              <a:t>help?</a:t>
            </a:r>
          </a:p>
          <a:p>
            <a:pPr eaLnBrk="1" hangingPunct="1"/>
            <a:endParaRPr lang="en-CA" kern="0" dirty="0" smtClean="0">
              <a:solidFill>
                <a:srgbClr val="FF0000"/>
              </a:solidFill>
            </a:endParaRPr>
          </a:p>
          <a:p>
            <a:pPr eaLnBrk="1" hangingPunct="1"/>
            <a:endParaRPr lang="en-CA" kern="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CA" kern="0" dirty="0" smtClean="0">
                <a:solidFill>
                  <a:schemeClr val="tx2"/>
                </a:solidFill>
              </a:rPr>
              <a:t>One central theme of theory of computation.</a:t>
            </a:r>
            <a:endParaRPr lang="en-CA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RKADEV@PGZ9JINXQWWXY5L9" val="2776"/>
  <p:tag name="DEFAULTDISPLAYSOURCE" val="\documentclass{article}\pagestyle{empty}&#10;\begin{document}&#10;&#10;\end{document}&#10;"/>
  <p:tag name="EMBEDFONTS" val="1"/>
  <p:tag name="ACCESSLIST" val=""/>
  <p:tag name="FIRSTARKADEV@ELRGDMTFUVW0Y5HA" val="529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{amsfonts,amstext}&#10;\usepackage[usenames]{color}&#10;&#10;\pagestyle{empty}&#10;\begin{document}&#10;\pagecolor[rgb]{1,1,1}%&#10;\color[rgb]{0,0,0}&#10;&#10;\setcounter{equation}{1}&#10;\addtocounter{equation}{-1}&#10;&#10;$\text{Corr}_{\mu}(f,g)=\mathbb{E}_{x \sim \mu} f(x)g(x) &gt; \delta$&#10;&#10;\end{document}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40"/>
  <p:tag name="PICTUREFILESIZE" val="5349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{amsfonts,amstext}&#10;\usepackage[usenames]{color}&#10;&#10;\pagestyle{empty}&#10;\begin{document}&#10;\pagecolor[rgb]{1,1,1}%&#10;\color[rgb]{0,0,0}&#10;&#10;\setcounter{equation}{1}&#10;\addtocounter{equation}{-1}&#10;&#10;$\text{Corr}_{\mu}(g, \chi_S) = 0, \forall |S| &lt; d.$&#10;&#10;\end{document}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16"/>
  <p:tag name="PICTUREFILESIZE" val="4471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sqrt{m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7"/>
  <p:tag name="PICTUREFILESIZE" val="665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$\text{disc}_{{\nu}^{|S|},k+1}\big(\chi_S \circ q \big) \le \big(\mathcal{E}_{\nu,k}(q)\big)^{|S|/2^k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56"/>
  <p:tag name="PICTUREFILESIZE" val="73687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,amssymb}&#10;\DeclareMathOperator*{\E}{\mathbb{E}}&#10;\begin{document}&#10; {\color{red} $\mathcal{E}_{\nu,k}\big(q\big)^{1/2^k}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7"/>
  <p:tag name="PICTUREFILESIZE" val="22295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$\mathcal{E}_{\mathcal{U},k}\big(\text{IN}_k^{t}\big) \le \frac{k}{t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3"/>
  <p:tag name="PICTUREFILESIZE" val="2293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$\big|\text{R}_{\text{x}}\big| = 2^{\alpha\cdot\text{n}}, \;\;$&#10;$\big|\text{C}_{\text{y}}\big| = 2^{\beta\cdot\text{n}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8"/>
  <p:tag name="PICTUREFILESIZE" val="39167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,amssymb}&#10;\DeclareMathOperator*{\E}{\mathbb{E}}&#10;\begin{document}&#10; {\color{blue} $\mathcal{E}_{\mu,k}\big(g\big)$} $ \leq \gamma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2"/>
  <p:tag name="PICTUREFILESIZE" val="18943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}&#10;\begin{document}&#10; {\color{blue} $ \gamma \leq \big(\frac{d}{8em}\big)^{2^k}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4"/>
  <p:tag name="PICTUREFILESIZE" val="25577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$R_k^{\epsilon}\big(f \circ g \big) = \Omega\big(d\big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6"/>
  <p:tag name="PICTUREFILESIZE" val="27623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}&#10;\begin{document}&#10; {\color{red} $ \sqrt{m}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"/>
  <p:tag name="PICTUREFILESIZE" val="5305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$R_k^{\epsilon}\big(\text{NOR} \circ \text{UDISJ} \big) = \Omega\bigg( \frac{n}{4^k}\bigg)^{1/4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41"/>
  <p:tag name="PICTUREFILESIZE" val="109946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math,amssymb,amsfonts}&#10;\begin{document}&#10;$(n \choose 2)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1.125"/>
  <p:tag name="PICTUREFILESIZE" val="287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}&#10;\begin{document}&#10; {\color{red} $ \sqrt{m}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"/>
  <p:tag name="PICTUREFILESIZE" val="5305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,amssymb}&#10;\DeclareMathOperator*{\E}{\mathbb{E}}&#10;\begin{document}&#10; $\mathcal{E}_{\lambda_{k,s},k}\big(\text{UDISJ}\big) \le \frac{2^k-1}{\sqrt{s}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0"/>
  <p:tag name="PICTUREFILESIZE" val="47312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$R_k^{\epsilon}\big(\text{NOR} \circ \text{UDISJ} \big) = \Omega\big( \sqrt{m}\big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8"/>
  <p:tag name="PICTUREFILESIZE" val="46459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}&#10;\begin{document}&#10;  $ \gamma \leq \big(\frac{d}{8em}\big)^{2^k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4"/>
  <p:tag name="PICTUREFILESIZE" val="25577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$ s = (8e)^2 2^{2k}m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2"/>
  <p:tag name="PICTUREFILESIZE" val="20827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$R_k^{\epsilon}\big(\text{NOR} \circ \text{UDISJ} \big) = \Omega\bigg( \frac{n}{4^k}\bigg)^{1/4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41"/>
  <p:tag name="PICTUREFILESIZE" val="109946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$R_k^{\epsilon}\big(\text{NOR} \circ \text{UDISJ} \big) = \Omega\bigg( \frac{\sqrt{n}}{k2^k}\bigg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1"/>
  <p:tag name="PICTUREFILESIZE" val="91180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$D_k \big(\text{NOR} \circ \text{UDISJ} \big) = \Omega\bigg( \frac{n}{4^k}\bigg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0"/>
  <p:tag name="PICTUREFILESIZE" val="764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text}&#10;\usepackage{color}&#10;\begin{document}&#10;{\color{red}\text{poly-log} $= \,(\log n)^{O(1)}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5"/>
  <p:tag name="PICTUREFILESIZE" val="34480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text}&#10;\usepackage{color}&#10;\begin{document}&#10;{\color{red}$\text{qpoly}(n) = n^{(\log n)^{O(1)}}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4"/>
  <p:tag name="PICTUREFILESIZE" val="36642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text}&#10;\usepackage{color}&#10;\begin{document}&#10;{\color{red} $k\cdot (\log n)^{O(1)}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7"/>
  <p:tag name="PICTUREFILESIZE" val="20766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text}&#10;\usepackage{color}&#10;\begin{document}&#10;{\color{red}$\text{qpoly}(n) = n^{(\log n)^{O(1)}}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4"/>
  <p:tag name="PICTUREFILESIZE" val="36642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text}&#10;\usepackage{color}&#10;\begin{document}&#10;{\color{red}$k=(\log n)^{O(1)}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3"/>
  <p:tag name="PICTUREFILESIZE" val="2293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math,amssymb,amsfonts}&#10;\begin{document}&#10;$(n \choose 2)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1.125"/>
  <p:tag name="PICTUREFILESIZE" val="287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amstext}&#10;\begin{document}&#10;Let $D_k^{\text{sim}}\big(\text{MAJ} \circ \text{MAJ}\big) = (\log n \big)^{\omega(1)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58"/>
  <p:tag name="PICTUREFILESIZE" val="70489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{\color{red} $\Omega\bigg(\frac{n}{2^{k2^{2k}}}\bigg)^{\frac{1}{k+1}}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8"/>
  <p:tag name="PICTUREFILESIZE" val="46862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{\color{red} $\Omega\bigg( \frac{n}{4^k}\bigg)^{1/4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5"/>
  <p:tag name="PICTUREFILESIZE" val="35226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{\color{red}$\Omega\bigg( \frac{\sqrt{n}}{k2^k}\bigg)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5"/>
  <p:tag name="PICTUREFILESIZE" val="24460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{\color{red} $\Omega\bigg( \frac{n}{4^k}\bigg)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1"/>
  <p:tag name="PICTUREFILESIZE" val="21791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}&#10;\begin{document}&#10; $R_k^{\epsilon}\big(f\big) \ge D_k^{\mu,\epsilon}\big(f\big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4"/>
  <p:tag name="PICTUREFILESIZE" val="26929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}&#10;\begin{document}&#10;  $\ge \log\bigg(\frac{2\epsilon}{\text{disc}_{\mu}\big(f\big)}\bigg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2"/>
  <p:tag name="PICTUREFILESIZE" val="52067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}&#10;\begin{document}&#10; $\bigg|\mathbb{E}_{X,Y,Z}\bigg[f(X,Y,Z)C_Z\big(X,Y\big)C_Y\big(X,Z\big)C_X\big(Y,Z\big)\bigg]\bigg| 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19"/>
  <p:tag name="PICTUREFILESIZE" val="152396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}&#10;\begin{document}&#10; $\leq \bigg|\mathbb{E}_{X,Y}\bigg[\bigg|C_Z\big(X,Y\big)\bigg|\cdot\bigg|\mathbb{E}_Z\big[f(X,Y,Z)C_Y\big(X,Z\big)C_X\big(Y,Z\big)\big]\bigg|\bigg]\bigg|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65"/>
  <p:tag name="PICTUREFILESIZE" val="184421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}&#10;\begin{document}&#10; $\leq \bigg|\mathbb{E}_{X,Y}\bigg[\bigg|\mathbb{E}_Z\bigg[f(X,Y,Z)C_Y\big(X,Z\big)C_X\big(Y,Z\big)\bigg]\bigg|\bigg]\bigg|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10"/>
  <p:tag name="PICTUREFILESIZE" val="14605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}&#10;\begin{document}&#10; {\color{blue} $\text{disc}\big(f,C\big) \;=\;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6"/>
  <p:tag name="PICTUREFILESIZE" val="20419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}&#10;\begin{document}&#10; $\leq \mathbb{E}_{X,Y}\bigg[\bigg(\mathbb{E}_Z\bigg[f(X,Y,Z)C_Y\big(X,Z\big)C_X\big(Y,Z\big)\bigg]\bigg)^2\;\bigg]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17"/>
  <p:tag name="PICTUREFILESIZE" val="163007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}&#10;\begin{document}&#10; $\leq \mathbb{E}_{Z^0,Z^1,X,Y}\bigg[f(X,Y,Z^0)f(X,Y,Z^1)C^{Z^0}_Y\big(X\big)C^{Z^1}_Y\big(X\big)C_X^{Z^0}\big(Y\big)C_X^{Z^1}\big(Y\big)\;\bigg]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10"/>
  <p:tag name="PICTUREFILESIZE" val="215613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}&#10;\begin{document}&#10; {\color{red} $R_a^{Z^0,Z^1}\big(X\big)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7"/>
  <p:tag name="PICTUREFILESIZE" val="19707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}&#10;\begin{document}&#10; {\color{red} $R_b^{Z^0,Z^1}\big(Y\big)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6"/>
  <p:tag name="PICTUREFILESIZE" val="20613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}&#10;\begin{document}&#10; {\color{red} $f^{Z^0,Z^1}\big(X,Y\big)$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9"/>
  <p:tag name="PICTUREFILESIZE" val="456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}&#10;\begin{document}&#10; $\leq  \mathbb{E}_{Z^0,Z^1}\bigg|\mathbb{E}_{X,Y}\bigg[f^{Z^0,Z^1}\big(X,Y\big)R_a^{Z^0,Z^1}\big(X\big)R_b^{Z^0,Z^1}\big(Y\big)\bigg]\,\bigg|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34"/>
  <p:tag name="PICTUREFILESIZE" val="162737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}&#10;\begin{document}&#10; {\color{blue} $\text{disc}\big(f^{Z^0,Z^1},R^{Z^0,Z^1}\big)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7"/>
  <p:tag name="PICTUREFILESIZE" val="36407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}&#10;\begin{document}&#10; $\leq  \mathbb{E}_{Y^0,Y^1}\bigg|\mathbb{E}_{X}\bigg[f^{Z^0,Z^1,Y^0,Y^1}\big(X\big)R_b^{Z^0,Z^1,Y^0,Y^1}\bigg]\,\bigg|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00"/>
  <p:tag name="PICTUREFILESIZE" val="139219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}&#10;\begin{document}&#10; {\color{blue}$\text{disc}\big(f,C\big)^{2^2}$} $\leq  \mathbb{E}_{Z^0,Z^1,Y^0,Y^1}\bigg|\mathbb{E}_{X}\bigg[f^{Z^0,Z^1,Y^0,Y^1}\big(X\big)\bigg]\,\bigg|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4"/>
  <p:tag name="PICTUREFILESIZE" val="15589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}&#10;\begin{document}&#10; $= \mathbb{E}_{Z^0,Z^1,Y^0,Y^1}\bigg|\mathbb{E}_{X} \bigg[\prod_{u \in \{0,1\}^2}f\big(X,Y^{u_1},Z^{u_2}\big)\bigg]\,\bigg|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09"/>
  <p:tag name="PICTUREFILESIZE" val="145390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,amssymb}&#10;\DeclareMathOperator*{\E}{\mathbb{E}}&#10;\begin{document}&#10; $\bigg(\text{disc}_{\mu}\big(f\big)\bigg)^{2^k} \leq  \displaystyle \E_{Y^{1,0},Y^{1,1},\ldots,Y^{k,0},Y^{k,1}}\bigg|\mathbb{E}_{X}\bigg[\prod_{u \in \{0,1\}^k} f\big(X,Y^{1,u_1},\ldots,Y^{k,u_k}\big)\bigg]\,\bigg|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22"/>
  <p:tag name="PICTUREFILESIZE" val="304473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,amssymb}&#10;\DeclareMathOperator*{\E}{\mathbb{E}}&#10;\begin{document}&#10; {\color{blue} $\mathcal{E}_{\mu,k}\big(f\big)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2"/>
  <p:tag name="PICTUREFILESIZE" val="11739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,amssymb}&#10;\DeclareMathOperator*{\E}{\mathbb{E}}&#10;\begin{document}&#10; $\bigg(\text{disc}\big(\text{GIP}_{k+1}\big)\bigg)^{2^k} \leq  \displaystyle \E_{\ldots,Y^{j,0},Y^{j,1},\ldots}\bigg|\mathbb{E}_{X}\bigg[ \big(-1\big)^{\sum_{i=1}^n X_i(Y^{10}_i + Y^{11}_i) \cdots (Y^{k0}_i + Y^{k1}_i)}\bigg]\,\bigg|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26"/>
  <p:tag name="PICTUREFILESIZE" val="262666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,amssymb}&#10;\DeclareMathOperator*{\E}{\mathbb{E}}&#10;\begin{document}&#10; {\color{blue}$\displaystyle \Pr_{\ldots,Y^{j,0},Y^{j,1},\ldots}\big[ \forall i: c_i=0\big]$} $\le \bigg(1-\frac{1}{2^k}\bigg)^n \le \text{exp}\big(-n/2^k\big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36"/>
  <p:tag name="PICTUREFILESIZE" val="170536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,amssymb}&#10;\DeclareMathOperator*{\E}{\mathbb{E}}&#10;\begin{document}&#10; {\color{blue}$\text{disc}\big(\text{GIP}_{k+1}\big)$} $\le \text{exp}\big(-n/4^k\big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9"/>
  <p:tag name="PICTUREFILESIZE" val="46806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,amssymb}&#10;\DeclareMathOperator*{\E}{\mathbb{E}}&#10;\begin{document}&#10; {\color{blue}$R_{\epsilon}\big(\text{GIP}_{k+1}\big)$} $= \Omega\bigg(\frac{n}{4^k}\bigg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8"/>
  <p:tag name="PICTUREFILESIZE" val="68329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{amsfonts,amstext}&#10;\usepackage[usenames]{color}&#10;&#10;\pagestyle{empty}&#10;\begin{document}&#10;\pagecolor[rgb]{1,1,1}%&#10;\color[rgb]{0,0,0}&#10;&#10;\setcounter{equation}{1}&#10;\addtocounter{equation}{-1}&#10;&#10;$\text{disc}_{\mu}\big(\text{DISJ}\big) \ge \frac{1}{2n} - \frac{1}{2n^2}$.&#10;&#10;\end{document}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08"/>
  <p:tag name="PICTUREFILESIZE" val="4953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R^{\epsilon}_k (f) \geq \log \bigg ( \frac{\delta + 2\epsilon - 1}{disc_{k,\mu}(g)} \bigg ) $&#10;&#10;\end{document}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05"/>
  <p:tag name="PICTUREFILESIZE" val="9180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{amsfonts,amstext}&#10;\usepackage[usenames]{color}&#10;&#10;\pagestyle{empty}&#10;\begin{document}&#10;\pagecolor[rgb]{1,1,1}%&#10;\color[rgb]{0,0,0}&#10;&#10;\setcounter{equation}{1}&#10;\addtocounter{equation}{-1}&#10;&#10;$\chi_S = (-1)^{\sum_{i \in S} x_i}$.&#10;\end{document}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79"/>
  <p:tag name="PICTUREFILESIZE" val="3651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\big|f(x)-\phi(x)\big| \leq \delta$&#10;&#10;\end{document}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75"/>
  <p:tag name="PICTUREFILESIZE" val="3478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}&#10;\begin{document}&#10; {\color{red}$\Theta\big(\sqrt{n}\big)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0"/>
  <p:tag name="PICTUREFILESIZE" val="1095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math,amssymb,amsfonts}&#10;\begin{document}&#10;$(n \choose 2)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1.125"/>
  <p:tag name="PICTUREFILESIZE" val="287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$R_2^{\epsilon}\big(f \circ g \big) = \Omega(d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4"/>
  <p:tag name="PICTUREFILESIZE" val="26929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}&#10;\begin{document}&#10; {\color{blue} $ \{0,1\}^{t^k}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1"/>
  <p:tag name="PICTUREFILESIZE" val="12223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}&#10;\begin{document}&#10; {\color{blue} $\text{IN}^t_{k}$} $: X \times Y_1 \times\cdots\times Y_k \to \{0,1\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43"/>
  <p:tag name="PICTUREFILESIZE" val="47787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}&#10;\begin{document}&#10; {\color{blue} $[k]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"/>
  <p:tag name="PICTUREFILESIZE" val="3182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}&#10;\begin{document}&#10; {\color{blue} $[k]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"/>
  <p:tag name="PICTUREFILESIZE" val="3182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}&#10;\begin{document}&#10;  $X[y_1,\ldots,y_k]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6"/>
  <p:tag name="PICTUREFILESIZE" val="17236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}&#10;\begin{document}&#10; $\text{IN}^t_{k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6"/>
  <p:tag name="PICTUREFILESIZE" val="5467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}&#10;\begin{document}&#10;provided  {\color{blue} $ t \approx \frac{2^{2^k}km}{d}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4"/>
  <p:tag name="PICTUREFILESIZE" val="39727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{\color{red} $\Omega\bigg(\frac{n}{2^{k2^{2k}}}\bigg)^{\frac{1}{k+1}}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8"/>
  <p:tag name="PICTUREFILESIZE" val="46862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$R_k^{\epsilon}\big(f \circ q \big) = \Omega\big(\frac{d}{2^k}\big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1"/>
  <p:tag name="PICTUREFILESIZE" val="29446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}&#10;\begin{document}&#10; {\color{blue} $ \gamma \leq \big(\frac{d}{8em}\big)^{2^k}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4"/>
  <p:tag name="PICTUREFILESIZE" val="25577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$R_k^{\epsilon}\big(f \circ g \big) = \Omega\big(d\big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6"/>
  <p:tag name="PICTUREFILESIZE" val="27623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}&#10;\begin{document}&#10; $\text{disc}_{\nu^{|S|}}\big(\chi_S \circ q\big) \le \gamma^{|S|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5"/>
  <p:tag name="PICTUREFILESIZE" val="37015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$R_k^{\epsilon}\big(f \circ q \big) = \Omega\big(d\big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5"/>
  <p:tag name="PICTUREFILESIZE" val="27276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,amsfonts}&#10;\begin{document}&#10;  {\color{blue} $\gamma \le \frac{d}{8em}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6"/>
  <p:tag name="PICTUREFILESIZE" val="131278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23025</TotalTime>
  <Words>3648</Words>
  <Application>Microsoft Office PowerPoint</Application>
  <PresentationFormat>On-screen Show (4:3)</PresentationFormat>
  <Paragraphs>938</Paragraphs>
  <Slides>54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73" baseType="lpstr">
      <vt:lpstr>CMR5</vt:lpstr>
      <vt:lpstr>MT Extra</vt:lpstr>
      <vt:lpstr>cmr10</vt:lpstr>
      <vt:lpstr>cmmi7</vt:lpstr>
      <vt:lpstr>Arial</vt:lpstr>
      <vt:lpstr>cmmi5</vt:lpstr>
      <vt:lpstr>Wingdings</vt:lpstr>
      <vt:lpstr>cmex10</vt:lpstr>
      <vt:lpstr>Verdana</vt:lpstr>
      <vt:lpstr>CMSY10ORIG</vt:lpstr>
      <vt:lpstr>Tahoma</vt:lpstr>
      <vt:lpstr>cmr7</vt:lpstr>
      <vt:lpstr>msbm10</vt:lpstr>
      <vt:lpstr>Calibri</vt:lpstr>
      <vt:lpstr>Symbol</vt:lpstr>
      <vt:lpstr>cmmi10</vt:lpstr>
      <vt:lpstr>msbm10</vt:lpstr>
      <vt:lpstr>cmsy10</vt:lpstr>
      <vt:lpstr>Blends</vt:lpstr>
      <vt:lpstr> Multiparty Communication Complexity (A biased introduction)</vt:lpstr>
      <vt:lpstr>          Yao’s 2-Party Model of 1979</vt:lpstr>
      <vt:lpstr>                 Easy Functions</vt:lpstr>
      <vt:lpstr>               Hard Functions </vt:lpstr>
      <vt:lpstr>        Rectangularity of Protocols</vt:lpstr>
      <vt:lpstr>          Diagonals are Hard to Cover</vt:lpstr>
      <vt:lpstr>           Set-Disjointness</vt:lpstr>
      <vt:lpstr>           Inner-Product</vt:lpstr>
      <vt:lpstr>          </vt:lpstr>
      <vt:lpstr>          The Power of Randomness</vt:lpstr>
      <vt:lpstr>          Limits of Random Protocols </vt:lpstr>
      <vt:lpstr>           Streaming Computation</vt:lpstr>
      <vt:lpstr>          Application to Streaming</vt:lpstr>
      <vt:lpstr>          Many More Applications…</vt:lpstr>
      <vt:lpstr>          Multiparty Communication</vt:lpstr>
      <vt:lpstr>          </vt:lpstr>
      <vt:lpstr>          </vt:lpstr>
      <vt:lpstr>          </vt:lpstr>
      <vt:lpstr>            </vt:lpstr>
      <vt:lpstr>          Bounded Depth Circuits</vt:lpstr>
      <vt:lpstr>          Protocols for Depth 2 </vt:lpstr>
      <vt:lpstr>            </vt:lpstr>
      <vt:lpstr>  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Polynomial Representation </vt:lpstr>
      <vt:lpstr>          Approximation of Functions</vt:lpstr>
      <vt:lpstr>          Degree of Functions</vt:lpstr>
      <vt:lpstr>          </vt:lpstr>
      <vt:lpstr>          </vt:lpstr>
      <vt:lpstr>          </vt:lpstr>
      <vt:lpstr>          </vt:lpstr>
      <vt:lpstr>          </vt:lpstr>
      <vt:lpstr>                            Proof</vt:lpstr>
      <vt:lpstr>          Approximation-Orthogonality</vt:lpstr>
      <vt:lpstr>          Block Communication Strategy</vt:lpstr>
      <vt:lpstr>          The Inner Function </vt:lpstr>
      <vt:lpstr>          Two-Party Communication</vt:lpstr>
      <vt:lpstr>          </vt:lpstr>
      <vt:lpstr>          </vt:lpstr>
      <vt:lpstr>          </vt:lpstr>
      <vt:lpstr>          </vt:lpstr>
      <vt:lpstr>          </vt:lpstr>
    </vt:vector>
  </TitlesOfParts>
  <Company>baree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Circuits, Polynomials and Communication</dc:title>
  <dc:creator>doldol</dc:creator>
  <cp:lastModifiedBy>Jan Bezhlavy</cp:lastModifiedBy>
  <cp:revision>720</cp:revision>
  <dcterms:created xsi:type="dcterms:W3CDTF">2007-02-04T16:15:52Z</dcterms:created>
  <dcterms:modified xsi:type="dcterms:W3CDTF">2015-07-03T14:31:26Z</dcterms:modified>
</cp:coreProperties>
</file>